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25"/>
  </p:notesMasterIdLst>
  <p:sldIdLst>
    <p:sldId id="368" r:id="rId2"/>
    <p:sldId id="373" r:id="rId3"/>
    <p:sldId id="375" r:id="rId4"/>
    <p:sldId id="376" r:id="rId5"/>
    <p:sldId id="382" r:id="rId6"/>
    <p:sldId id="385" r:id="rId7"/>
    <p:sldId id="383" r:id="rId8"/>
    <p:sldId id="387" r:id="rId9"/>
    <p:sldId id="389" r:id="rId10"/>
    <p:sldId id="388" r:id="rId11"/>
    <p:sldId id="393" r:id="rId12"/>
    <p:sldId id="374" r:id="rId13"/>
    <p:sldId id="398" r:id="rId14"/>
    <p:sldId id="391" r:id="rId15"/>
    <p:sldId id="392" r:id="rId16"/>
    <p:sldId id="395" r:id="rId17"/>
    <p:sldId id="396" r:id="rId18"/>
    <p:sldId id="400" r:id="rId19"/>
    <p:sldId id="394" r:id="rId20"/>
    <p:sldId id="399" r:id="rId21"/>
    <p:sldId id="397" r:id="rId22"/>
    <p:sldId id="390" r:id="rId23"/>
    <p:sldId id="372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F8A3F92-0FDA-4460-A9AC-B10BCB877213}">
          <p14:sldIdLst>
            <p14:sldId id="368"/>
            <p14:sldId id="373"/>
            <p14:sldId id="375"/>
            <p14:sldId id="376"/>
            <p14:sldId id="382"/>
            <p14:sldId id="385"/>
            <p14:sldId id="383"/>
            <p14:sldId id="387"/>
            <p14:sldId id="389"/>
            <p14:sldId id="388"/>
            <p14:sldId id="393"/>
            <p14:sldId id="374"/>
            <p14:sldId id="398"/>
            <p14:sldId id="391"/>
            <p14:sldId id="392"/>
            <p14:sldId id="395"/>
            <p14:sldId id="396"/>
            <p14:sldId id="400"/>
            <p14:sldId id="394"/>
            <p14:sldId id="399"/>
            <p14:sldId id="397"/>
            <p14:sldId id="390"/>
            <p14:sldId id="372"/>
          </p14:sldIdLst>
        </p14:section>
        <p14:section name="Раздел без заголовка" id="{347F5117-98C7-41AB-985B-19B423BD0A94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339966"/>
    <a:srgbClr val="006699"/>
    <a:srgbClr val="336600"/>
    <a:srgbClr val="006600"/>
    <a:srgbClr val="FF5050"/>
    <a:srgbClr val="99CCFF"/>
    <a:srgbClr val="3399FF"/>
    <a:srgbClr val="456A1C"/>
    <a:srgbClr val="5C8E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532" autoAdjust="0"/>
  </p:normalViewPr>
  <p:slideViewPr>
    <p:cSldViewPr>
      <p:cViewPr varScale="1">
        <p:scale>
          <a:sx n="103" d="100"/>
          <a:sy n="103" d="100"/>
        </p:scale>
        <p:origin x="23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5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80BF2EA-45F4-49B6-8043-69379BE8F3A1}" type="datetimeFigureOut">
              <a:rPr lang="ru-RU"/>
              <a:pPr>
                <a:defRPr/>
              </a:pPr>
              <a:t>13.06.2020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C28CD2A-060B-43B9-92D2-64AC2369D7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7558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7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200">
                <a:latin typeface="Arial Black" pitchFamily="34" charset="0"/>
              </a:rPr>
              <a:t>L/O/G/O</a:t>
            </a:r>
          </a:p>
        </p:txBody>
      </p:sp>
      <p:grpSp>
        <p:nvGrpSpPr>
          <p:cNvPr id="28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29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1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2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3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34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17711A-0BFB-4B15-AAA0-C5D6B4A8CA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4" grpId="3" animBg="1"/>
      <p:bldP spid="5" grpId="0" animBg="1"/>
      <p:bldP spid="5" grpId="1" animBg="1"/>
      <p:bldP spid="5" grpId="2" animBg="1"/>
      <p:bldP spid="5" grpId="3" animBg="1"/>
      <p:bldP spid="6" grpId="0" animBg="1"/>
      <p:bldP spid="6" grpId="1" animBg="1"/>
      <p:bldP spid="6" grpId="2" animBg="1"/>
      <p:bldP spid="6" grpId="3" animBg="1"/>
      <p:bldP spid="7" grpId="0" animBg="1"/>
      <p:bldP spid="7" grpId="1" animBg="1"/>
      <p:bldP spid="7" grpId="2" animBg="1"/>
      <p:bldP spid="7" grpId="3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29DC5-125B-4438-A258-CD3455CC24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963A9-C6B8-4328-8CB4-BB1999E26E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F1BAE-13F3-4F45-9918-AC3ECB869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41447-422E-4064-BBBA-4D1FB5421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3C7ED-4C40-4EA6-9527-1345F98B8A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046B2-AFFF-4E2E-8510-7146658ECA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рисунка SmartArt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8966B-4CEA-4B03-9293-1E831B74A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EFA2C-F11A-4641-A6E2-AEC78927B3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C0CC2D-A915-4292-A6FD-EAB6C9EC0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8F9E0-560E-4606-9C54-728B30BE8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E4101-5894-4724-B0DF-7B0D154F6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55567-E451-455B-9607-962159B0AB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218A51-EC06-4E22-AFD0-C50BF59AF9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B2C9F-82F7-4B99-B5A5-3B25D9CEAD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8A2D78-97DD-410E-8C52-8FF7B1C06F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0CDE6E-EDB1-4AF1-8586-6EC763F70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3" name="Picture 37" descr="water"/>
          <p:cNvPicPr>
            <a:picLocks noChangeAspect="1" noChangeArrowheads="1"/>
          </p:cNvPicPr>
          <p:nvPr/>
        </p:nvPicPr>
        <p:blipFill>
          <a:blip r:embed="rId18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8" descr="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  <p:sldLayoutId id="2147483785" r:id="rId14"/>
    <p:sldLayoutId id="2147483786" r:id="rId15"/>
    <p:sldLayoutId id="2147483787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60" grpId="0" animBg="1"/>
      <p:bldP spid="1026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091" y="-8359"/>
            <a:ext cx="9180512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83768" y="980728"/>
            <a:ext cx="65527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Arial Narrow" panose="020B0606020202030204" pitchFamily="34" charset="0"/>
                <a:ea typeface="Batang" panose="02030600000101010101" pitchFamily="18" charset="-127"/>
                <a:cs typeface="Cordia New" panose="020B0304020202020204" pitchFamily="34" charset="-34"/>
              </a:rPr>
              <a:t>Работа со словарями </a:t>
            </a:r>
            <a:endParaRPr lang="ru-RU" sz="4000" b="1" dirty="0" smtClean="0">
              <a:solidFill>
                <a:srgbClr val="FF0000"/>
              </a:solidFill>
              <a:latin typeface="Arial Narrow" panose="020B0606020202030204" pitchFamily="34" charset="0"/>
              <a:ea typeface="Batang" panose="02030600000101010101" pitchFamily="18" charset="-127"/>
              <a:cs typeface="Cordia New" panose="020B0304020202020204" pitchFamily="34" charset="-34"/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Arial Narrow" panose="020B0606020202030204" pitchFamily="34" charset="0"/>
                <a:ea typeface="Batang" panose="02030600000101010101" pitchFamily="18" charset="-127"/>
                <a:cs typeface="Cordia New" panose="020B0304020202020204" pitchFamily="34" charset="-34"/>
              </a:rPr>
              <a:t>на </a:t>
            </a:r>
            <a:r>
              <a:rPr lang="ru-RU" sz="4000" b="1" dirty="0">
                <a:solidFill>
                  <a:srgbClr val="FF0000"/>
                </a:solidFill>
                <a:latin typeface="Arial Narrow" panose="020B0606020202030204" pitchFamily="34" charset="0"/>
                <a:ea typeface="Batang" panose="02030600000101010101" pitchFamily="18" charset="-127"/>
                <a:cs typeface="Cordia New" panose="020B0304020202020204" pitchFamily="34" charset="-34"/>
              </a:rPr>
              <a:t>уроках русского родного языка как средство </a:t>
            </a:r>
            <a:br>
              <a:rPr lang="ru-RU" sz="4000" b="1" dirty="0">
                <a:solidFill>
                  <a:srgbClr val="FF0000"/>
                </a:solidFill>
                <a:latin typeface="Arial Narrow" panose="020B0606020202030204" pitchFamily="34" charset="0"/>
                <a:ea typeface="Batang" panose="02030600000101010101" pitchFamily="18" charset="-127"/>
                <a:cs typeface="Cordia New" panose="020B0304020202020204" pitchFamily="34" charset="-34"/>
              </a:rPr>
            </a:br>
            <a:r>
              <a:rPr lang="ru-RU" sz="4000" b="1" dirty="0">
                <a:solidFill>
                  <a:srgbClr val="FF0000"/>
                </a:solidFill>
                <a:latin typeface="Arial Narrow" panose="020B0606020202030204" pitchFamily="34" charset="0"/>
                <a:ea typeface="Batang" panose="02030600000101010101" pitchFamily="18" charset="-127"/>
                <a:cs typeface="Cordia New" panose="020B0304020202020204" pitchFamily="34" charset="-34"/>
              </a:rPr>
              <a:t>развития речи школьников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5013176"/>
            <a:ext cx="46085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6699"/>
                </a:solidFill>
                <a:latin typeface="Arial Narrow" panose="020B0606020202030204" pitchFamily="34" charset="0"/>
                <a:ea typeface="Batang" panose="02030600000101010101" pitchFamily="18" charset="-127"/>
                <a:cs typeface="Cordia New" panose="020B0304020202020204" pitchFamily="34" charset="-34"/>
              </a:rPr>
              <a:t>Слушатель КПК:</a:t>
            </a:r>
          </a:p>
          <a:p>
            <a:r>
              <a:rPr lang="ru-RU" b="1" dirty="0" smtClean="0">
                <a:solidFill>
                  <a:srgbClr val="339966"/>
                </a:solidFill>
                <a:latin typeface="Arial Narrow" panose="020B0606020202030204" pitchFamily="34" charset="0"/>
                <a:ea typeface="Batang" panose="02030600000101010101" pitchFamily="18" charset="-127"/>
                <a:cs typeface="Cordia New" panose="020B0304020202020204" pitchFamily="34" charset="-34"/>
              </a:rPr>
              <a:t>Пронина </a:t>
            </a:r>
            <a:r>
              <a:rPr lang="ru-RU" b="1" dirty="0" smtClean="0">
                <a:solidFill>
                  <a:srgbClr val="339966"/>
                </a:solidFill>
                <a:latin typeface="Arial Narrow" panose="020B0606020202030204" pitchFamily="34" charset="0"/>
                <a:ea typeface="Batang" panose="02030600000101010101" pitchFamily="18" charset="-127"/>
                <a:cs typeface="Cordia New" panose="020B0304020202020204" pitchFamily="34" charset="-34"/>
              </a:rPr>
              <a:t>Надежда Фёдоровна</a:t>
            </a:r>
          </a:p>
          <a:p>
            <a:r>
              <a:rPr lang="ru-RU" sz="1800" b="1" dirty="0">
                <a:solidFill>
                  <a:srgbClr val="339966"/>
                </a:solidFill>
                <a:latin typeface="Arial Narrow" panose="020B0606020202030204" pitchFamily="34" charset="0"/>
                <a:ea typeface="Batang" panose="02030600000101010101" pitchFamily="18" charset="-127"/>
                <a:cs typeface="Cordia New" panose="020B0304020202020204" pitchFamily="34" charset="-34"/>
              </a:rPr>
              <a:t>у</a:t>
            </a:r>
            <a:r>
              <a:rPr lang="ru-RU" sz="1800" b="1" dirty="0" smtClean="0">
                <a:solidFill>
                  <a:srgbClr val="339966"/>
                </a:solidFill>
                <a:latin typeface="Arial Narrow" panose="020B0606020202030204" pitchFamily="34" charset="0"/>
                <a:ea typeface="Batang" panose="02030600000101010101" pitchFamily="18" charset="-127"/>
                <a:cs typeface="Cordia New" panose="020B0304020202020204" pitchFamily="34" charset="-34"/>
              </a:rPr>
              <a:t>читель начальных классов </a:t>
            </a:r>
          </a:p>
          <a:p>
            <a:r>
              <a:rPr lang="ru-RU" sz="1800" b="1" dirty="0" smtClean="0">
                <a:solidFill>
                  <a:srgbClr val="339966"/>
                </a:solidFill>
                <a:latin typeface="Arial Narrow" panose="020B0606020202030204" pitchFamily="34" charset="0"/>
                <a:ea typeface="Batang" panose="02030600000101010101" pitchFamily="18" charset="-127"/>
                <a:cs typeface="Cordia New" panose="020B0304020202020204" pitchFamily="34" charset="-34"/>
              </a:rPr>
              <a:t>МОУ </a:t>
            </a:r>
            <a:r>
              <a:rPr lang="ru-RU" sz="1800" b="1" dirty="0" smtClean="0">
                <a:solidFill>
                  <a:srgbClr val="339966"/>
                </a:solidFill>
                <a:latin typeface="Arial Narrow" panose="020B0606020202030204" pitchFamily="34" charset="0"/>
                <a:ea typeface="Batang" panose="02030600000101010101" pitchFamily="18" charset="-127"/>
                <a:cs typeface="Cordia New" panose="020B0304020202020204" pitchFamily="34" charset="-34"/>
              </a:rPr>
              <a:t>«Лицей г. Козьмодемьянска»</a:t>
            </a:r>
          </a:p>
        </p:txBody>
      </p:sp>
    </p:spTree>
    <p:extLst>
      <p:ext uri="{BB962C8B-B14F-4D97-AF65-F5344CB8AC3E}">
        <p14:creationId xmlns:p14="http://schemas.microsoft.com/office/powerpoint/2010/main" val="322152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31840" y="265318"/>
            <a:ext cx="52985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ClrTx/>
              <a:buFontTx/>
              <a:buNone/>
            </a:pPr>
            <a:r>
              <a:rPr lang="ru-RU" altLang="ru-RU" sz="3200" b="1" dirty="0">
                <a:solidFill>
                  <a:srgbClr val="FF0000"/>
                </a:solidFill>
                <a:latin typeface="+mj-lt"/>
              </a:rPr>
              <a:t>Орфоэпический словарь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02235" y="1186001"/>
            <a:ext cx="599024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b="1" dirty="0" smtClean="0">
                <a:solidFill>
                  <a:srgbClr val="404040"/>
                </a:solidFill>
                <a:latin typeface="Trebuchet MS" panose="020B0603020202020204" pitchFamily="34" charset="0"/>
              </a:rPr>
              <a:t> </a:t>
            </a:r>
            <a:r>
              <a:rPr lang="ru-RU" altLang="ru-RU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Орфоэпи́ческий </a:t>
            </a:r>
            <a:r>
              <a:rPr lang="ru-RU" altLang="ru-RU" b="1" dirty="0">
                <a:solidFill>
                  <a:srgbClr val="006699"/>
                </a:solidFill>
                <a:latin typeface="Trebuchet MS" panose="020B0603020202020204" pitchFamily="34" charset="0"/>
              </a:rPr>
              <a:t>слова́рь</a:t>
            </a:r>
            <a:r>
              <a:rPr lang="ru-RU" altLang="ru-RU" dirty="0">
                <a:solidFill>
                  <a:srgbClr val="339966"/>
                </a:solidFill>
                <a:latin typeface="Trebuchet MS" panose="020B0603020202020204" pitchFamily="34" charset="0"/>
              </a:rPr>
              <a:t> — </a:t>
            </a:r>
            <a:r>
              <a:rPr lang="ru-RU" altLang="ru-RU" b="1" dirty="0">
                <a:solidFill>
                  <a:srgbClr val="339966"/>
                </a:solidFill>
                <a:latin typeface="Trebuchet MS" panose="020B0603020202020204" pitchFamily="34" charset="0"/>
              </a:rPr>
              <a:t>словарь</a:t>
            </a:r>
            <a:r>
              <a:rPr lang="ru-RU" altLang="ru-RU" dirty="0">
                <a:solidFill>
                  <a:srgbClr val="339966"/>
                </a:solidFill>
                <a:latin typeface="Trebuchet MS" panose="020B0603020202020204" pitchFamily="34" charset="0"/>
              </a:rPr>
              <a:t>, отражающий орфоэпическую норму, то есть современное ему литературное произношение и ударение. Отличается от толкового </a:t>
            </a:r>
            <a:r>
              <a:rPr lang="ru-RU" altLang="ru-RU" b="1" dirty="0">
                <a:solidFill>
                  <a:srgbClr val="339966"/>
                </a:solidFill>
                <a:latin typeface="Trebuchet MS" panose="020B0603020202020204" pitchFamily="34" charset="0"/>
              </a:rPr>
              <a:t>словаря</a:t>
            </a:r>
            <a:r>
              <a:rPr lang="ru-RU" altLang="ru-RU" dirty="0">
                <a:solidFill>
                  <a:srgbClr val="339966"/>
                </a:solidFill>
                <a:latin typeface="Trebuchet MS" panose="020B0603020202020204" pitchFamily="34" charset="0"/>
              </a:rPr>
              <a:t> по способу описания слова, поскольку раскрывает слово лишь в </a:t>
            </a:r>
            <a:r>
              <a:rPr lang="ru-RU" altLang="ru-RU" b="1" dirty="0">
                <a:solidFill>
                  <a:srgbClr val="339966"/>
                </a:solidFill>
                <a:latin typeface="Trebuchet MS" panose="020B0603020202020204" pitchFamily="34" charset="0"/>
              </a:rPr>
              <a:t>орфоэпическом </a:t>
            </a:r>
            <a:r>
              <a:rPr lang="ru-RU" altLang="ru-RU" dirty="0">
                <a:solidFill>
                  <a:srgbClr val="339966"/>
                </a:solidFill>
                <a:latin typeface="Trebuchet MS" panose="020B0603020202020204" pitchFamily="34" charset="0"/>
              </a:rPr>
              <a:t>аспекте.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858" y="4293096"/>
            <a:ext cx="1636370" cy="2313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403" y="4293096"/>
            <a:ext cx="1718827" cy="2314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203" y="4293096"/>
            <a:ext cx="1656806" cy="2314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426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43808" y="188640"/>
            <a:ext cx="59766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АНКЕТИРОВАНИЕ</a:t>
            </a:r>
          </a:p>
          <a:p>
            <a:endParaRPr lang="ru-RU" altLang="ru-RU" b="1" dirty="0" smtClean="0">
              <a:solidFill>
                <a:srgbClr val="006699"/>
              </a:solidFill>
              <a:latin typeface="Trebuchet MS" panose="020B0603020202020204" pitchFamily="34" charset="0"/>
            </a:endParaRPr>
          </a:p>
          <a:p>
            <a:r>
              <a:rPr lang="ru-RU" altLang="ru-RU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Цель</a:t>
            </a:r>
            <a:r>
              <a:rPr lang="ru-RU" altLang="ru-RU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: </a:t>
            </a:r>
            <a:r>
              <a:rPr lang="ru-RU" altLang="ru-RU" sz="2000" b="1" dirty="0" smtClean="0">
                <a:solidFill>
                  <a:srgbClr val="339966"/>
                </a:solidFill>
                <a:latin typeface="Trebuchet MS" panose="020B0603020202020204" pitchFamily="34" charset="0"/>
              </a:rPr>
              <a:t>выяснить степень осведомлённости обучающихся о словарях, наметить пути работы с ними.</a:t>
            </a:r>
            <a:endParaRPr lang="ru-RU" sz="2000" dirty="0">
              <a:solidFill>
                <a:srgbClr val="339966"/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79912" y="2299331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rgbClr val="006699"/>
                </a:solidFill>
                <a:latin typeface="Trebuchet MS" panose="020B0603020202020204" pitchFamily="34" charset="0"/>
              </a:rPr>
              <a:t>Вопросы анкеты</a:t>
            </a:r>
            <a:r>
              <a:rPr lang="ru-RU" altLang="ru-RU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: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sz="800" b="1" dirty="0">
              <a:solidFill>
                <a:srgbClr val="006699"/>
              </a:solidFill>
              <a:latin typeface="Trebuchet MS" panose="020B0603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dirty="0">
                <a:solidFill>
                  <a:srgbClr val="C00000"/>
                </a:solidFill>
                <a:latin typeface="Trebuchet MS" panose="020B0603020202020204" pitchFamily="34" charset="0"/>
              </a:rPr>
              <a:t>1. Что такое словарь?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dirty="0">
                <a:solidFill>
                  <a:srgbClr val="C00000"/>
                </a:solidFill>
                <a:latin typeface="Trebuchet MS" panose="020B0603020202020204" pitchFamily="34" charset="0"/>
              </a:rPr>
              <a:t>2. Какие знаете словари?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dirty="0">
                <a:solidFill>
                  <a:srgbClr val="C00000"/>
                </a:solidFill>
                <a:latin typeface="Trebuchet MS" panose="020B0603020202020204" pitchFamily="34" charset="0"/>
              </a:rPr>
              <a:t>3. Умеете ли вы пользоваться словарями?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dirty="0">
                <a:solidFill>
                  <a:srgbClr val="C00000"/>
                </a:solidFill>
                <a:latin typeface="Trebuchet MS" panose="020B0603020202020204" pitchFamily="34" charset="0"/>
              </a:rPr>
              <a:t>4. Когда сами обращаетесь к словарям?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dirty="0">
                <a:solidFill>
                  <a:srgbClr val="C00000"/>
                </a:solidFill>
                <a:latin typeface="Trebuchet MS" panose="020B0603020202020204" pitchFamily="34" charset="0"/>
              </a:rPr>
              <a:t>5. Нужны ли человеку словари?</a:t>
            </a:r>
          </a:p>
        </p:txBody>
      </p:sp>
    </p:spTree>
    <p:extLst>
      <p:ext uri="{BB962C8B-B14F-4D97-AF65-F5344CB8AC3E}">
        <p14:creationId xmlns:p14="http://schemas.microsoft.com/office/powerpoint/2010/main" val="119450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5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55776" y="204052"/>
            <a:ext cx="6336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ClrTx/>
              <a:buFontTx/>
              <a:buNone/>
            </a:pPr>
            <a:r>
              <a:rPr lang="ru-RU" altLang="ru-RU" b="1" dirty="0">
                <a:solidFill>
                  <a:srgbClr val="FF0000"/>
                </a:solidFill>
                <a:latin typeface="Trebuchet MS" panose="020B0603020202020204" pitchFamily="34" charset="0"/>
              </a:rPr>
              <a:t>Работа с «Толковым </a:t>
            </a:r>
            <a:r>
              <a:rPr lang="ru-RU" altLang="ru-RU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словарём </a:t>
            </a:r>
            <a:r>
              <a:rPr lang="ru-RU" altLang="ru-RU" b="1" dirty="0">
                <a:solidFill>
                  <a:srgbClr val="FF0000"/>
                </a:solidFill>
                <a:latin typeface="Trebuchet MS" panose="020B0603020202020204" pitchFamily="34" charset="0"/>
              </a:rPr>
              <a:t>живого великорусского языка</a:t>
            </a:r>
            <a:r>
              <a:rPr lang="ru-RU" altLang="ru-RU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»</a:t>
            </a:r>
          </a:p>
          <a:p>
            <a:pPr algn="ctr" eaLnBrk="1" hangingPunct="1">
              <a:buClrTx/>
              <a:buFontTx/>
              <a:buNone/>
            </a:pPr>
            <a:r>
              <a:rPr lang="ru-RU" altLang="ru-RU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ru-RU" altLang="ru-RU" b="1" dirty="0">
                <a:solidFill>
                  <a:srgbClr val="FF0000"/>
                </a:solidFill>
                <a:latin typeface="Trebuchet MS" panose="020B0603020202020204" pitchFamily="34" charset="0"/>
              </a:rPr>
              <a:t>В.И. Даля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638836" y="1525767"/>
            <a:ext cx="5047964" cy="4791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2800" dirty="0" smtClean="0">
                <a:solidFill>
                  <a:srgbClr val="404040"/>
                </a:solidFill>
              </a:rPr>
              <a:t> </a:t>
            </a:r>
            <a:r>
              <a:rPr lang="ru-RU" altLang="ru-RU" sz="2800" dirty="0" smtClean="0">
                <a:solidFill>
                  <a:srgbClr val="006699"/>
                </a:solidFill>
              </a:rPr>
              <a:t>Объясните </a:t>
            </a:r>
            <a:r>
              <a:rPr lang="ru-RU" altLang="ru-RU" sz="2800" dirty="0">
                <a:solidFill>
                  <a:srgbClr val="006699"/>
                </a:solidFill>
              </a:rPr>
              <a:t>значение слова </a:t>
            </a:r>
            <a:r>
              <a:rPr lang="ru-RU" altLang="ru-RU" sz="2800" b="1" u="sng" dirty="0">
                <a:solidFill>
                  <a:srgbClr val="006699"/>
                </a:solidFill>
              </a:rPr>
              <a:t>стол</a:t>
            </a:r>
          </a:p>
          <a:p>
            <a:pPr eaLnBrk="1" hangingPunct="1">
              <a:spcBef>
                <a:spcPts val="1000"/>
              </a:spcBef>
              <a:buClr>
                <a:srgbClr val="90C226"/>
              </a:buClr>
              <a:buSzPct val="80000"/>
              <a:buFont typeface="Wingdings" panose="05000000000000000000" pitchFamily="2" charset="2"/>
              <a:buChar char=""/>
            </a:pPr>
            <a:r>
              <a:rPr lang="ru-RU" altLang="ru-RU" dirty="0">
                <a:solidFill>
                  <a:srgbClr val="006699"/>
                </a:solidFill>
                <a:latin typeface="Trebuchet MS" panose="020B0603020202020204" pitchFamily="34" charset="0"/>
              </a:rPr>
              <a:t>1) Стол накроешь, посуду помоешь, сядешь, посидишь.</a:t>
            </a:r>
          </a:p>
          <a:p>
            <a:pPr eaLnBrk="1" hangingPunct="1">
              <a:spcBef>
                <a:spcPts val="1000"/>
              </a:spcBef>
              <a:buClr>
                <a:srgbClr val="90C226"/>
              </a:buClr>
              <a:buSzPct val="80000"/>
              <a:buFont typeface="Wingdings" panose="05000000000000000000" pitchFamily="2" charset="2"/>
              <a:buChar char=""/>
            </a:pPr>
            <a:r>
              <a:rPr lang="ru-RU" altLang="ru-RU" dirty="0">
                <a:solidFill>
                  <a:srgbClr val="006699"/>
                </a:solidFill>
                <a:latin typeface="Trebuchet MS" panose="020B0603020202020204" pitchFamily="34" charset="0"/>
              </a:rPr>
              <a:t>2) Почти все девушки жили на одной квартире, имели общий стол.</a:t>
            </a:r>
          </a:p>
          <a:p>
            <a:pPr eaLnBrk="1" hangingPunct="1">
              <a:spcBef>
                <a:spcPts val="1000"/>
              </a:spcBef>
              <a:buClr>
                <a:srgbClr val="90C226"/>
              </a:buClr>
              <a:buSzPct val="80000"/>
              <a:buFont typeface="Wingdings" panose="05000000000000000000" pitchFamily="2" charset="2"/>
              <a:buChar char=""/>
            </a:pPr>
            <a:r>
              <a:rPr lang="ru-RU" altLang="ru-RU" dirty="0">
                <a:solidFill>
                  <a:srgbClr val="006699"/>
                </a:solidFill>
                <a:latin typeface="Trebuchet MS" panose="020B0603020202020204" pitchFamily="34" charset="0"/>
              </a:rPr>
              <a:t>3) Анна Ивановна работает в адресном столе.</a:t>
            </a:r>
          </a:p>
          <a:p>
            <a:pPr eaLnBrk="1" hangingPunct="1">
              <a:spcBef>
                <a:spcPts val="1000"/>
              </a:spcBef>
              <a:buClr>
                <a:srgbClr val="90C226"/>
              </a:buClr>
              <a:buSzPct val="80000"/>
              <a:buFont typeface="Wingdings" panose="05000000000000000000" pitchFamily="2" charset="2"/>
              <a:buChar char=""/>
            </a:pPr>
            <a:r>
              <a:rPr lang="ru-RU" altLang="ru-RU" dirty="0">
                <a:solidFill>
                  <a:srgbClr val="006699"/>
                </a:solidFill>
                <a:latin typeface="Trebuchet MS" panose="020B0603020202020204" pitchFamily="34" charset="0"/>
              </a:rPr>
              <a:t>4) В санатории нам определили пятый стол.</a:t>
            </a:r>
          </a:p>
        </p:txBody>
      </p:sp>
      <p:pic>
        <p:nvPicPr>
          <p:cNvPr id="9" name="Picture 8" descr="0_6949a_27e00da2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4052"/>
            <a:ext cx="1799957" cy="2576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835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одержимое 2"/>
          <p:cNvSpPr>
            <a:spLocks noGrp="1"/>
          </p:cNvSpPr>
          <p:nvPr/>
        </p:nvSpPr>
        <p:spPr bwMode="auto">
          <a:xfrm>
            <a:off x="2915815" y="188640"/>
            <a:ext cx="5999585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52F"/>
              </a:buClr>
              <a:buSzPct val="60000"/>
              <a:buFont typeface="Wingdings" panose="05000000000000000000" pitchFamily="2" charset="2"/>
              <a:buChar char="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C3AE"/>
              </a:buClr>
              <a:buSzPct val="6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endParaRPr lang="ru-RU" sz="800" dirty="0" smtClean="0"/>
          </a:p>
          <a:p>
            <a:pPr algn="r">
              <a:buFont typeface="Wingdings" panose="05000000000000000000" pitchFamily="2" charset="2"/>
              <a:buNone/>
              <a:defRPr/>
            </a:pPr>
            <a:r>
              <a:rPr lang="ru-RU" b="1" i="1" dirty="0" smtClean="0">
                <a:solidFill>
                  <a:srgbClr val="339966"/>
                </a:solidFill>
              </a:rPr>
              <a:t>Художник </a:t>
            </a:r>
            <a:r>
              <a:rPr lang="ru-RU" b="1" i="1" dirty="0" smtClean="0">
                <a:solidFill>
                  <a:srgbClr val="339966"/>
                </a:solidFill>
              </a:rPr>
              <a:t>только потому </a:t>
            </a:r>
            <a:r>
              <a:rPr lang="ru-RU" b="1" i="1" dirty="0" smtClean="0">
                <a:solidFill>
                  <a:srgbClr val="339966"/>
                </a:solidFill>
              </a:rPr>
              <a:t>и художник</a:t>
            </a:r>
            <a:r>
              <a:rPr lang="ru-RU" b="1" i="1" dirty="0" smtClean="0">
                <a:solidFill>
                  <a:srgbClr val="339966"/>
                </a:solidFill>
              </a:rPr>
              <a:t>, что он видит предметы не так, как он хочет видеть, а так, как они есть.</a:t>
            </a:r>
          </a:p>
          <a:p>
            <a:pPr algn="ctr">
              <a:buFont typeface="Wingdings" panose="05000000000000000000" pitchFamily="2" charset="2"/>
              <a:buNone/>
              <a:defRPr/>
            </a:pPr>
            <a:r>
              <a:rPr lang="ru-RU" dirty="0" smtClean="0"/>
              <a:t>                                                 </a:t>
            </a:r>
            <a:r>
              <a:rPr lang="ru-RU" sz="2000" dirty="0" smtClean="0"/>
              <a:t>Лев </a:t>
            </a:r>
            <a:r>
              <a:rPr lang="ru-RU" sz="2000" dirty="0" smtClean="0"/>
              <a:t>Толстой</a:t>
            </a:r>
          </a:p>
          <a:p>
            <a:pPr algn="ctr">
              <a:buFont typeface="Wingdings" panose="05000000000000000000" pitchFamily="2" charset="2"/>
              <a:buNone/>
              <a:defRPr/>
            </a:pPr>
            <a:endParaRPr lang="ru-RU" sz="800" dirty="0" smtClean="0"/>
          </a:p>
          <a:p>
            <a:pPr algn="ctr">
              <a:buFont typeface="Wingdings" panose="05000000000000000000" pitchFamily="2" charset="2"/>
              <a:buNone/>
              <a:defRPr/>
            </a:pPr>
            <a:r>
              <a:rPr lang="ru-RU" sz="2000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В </a:t>
            </a:r>
            <a:r>
              <a:rPr lang="ru-RU" sz="2000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каком значении употребляется </a:t>
            </a:r>
            <a:r>
              <a:rPr lang="ru-RU" sz="2000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многозначное слово </a:t>
            </a:r>
            <a:r>
              <a:rPr lang="ru-RU" sz="2000" i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художник?</a:t>
            </a:r>
          </a:p>
          <a:p>
            <a:pPr marL="457200" indent="-457200">
              <a:buFont typeface="Wingdings" panose="05000000000000000000" pitchFamily="2" charset="2"/>
              <a:buNone/>
              <a:defRPr/>
            </a:pPr>
            <a:endParaRPr lang="ru-RU" sz="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Wingdings" panose="05000000000000000000" pitchFamily="2" charset="2"/>
              <a:buNone/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Художник- 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ClrTx/>
              <a:buSzPct val="100000"/>
              <a:buFont typeface="Wingdings" panose="05000000000000000000" pitchFamily="2" charset="2"/>
              <a:buAutoNum type="arabicPeriod"/>
              <a:defRPr/>
            </a:pPr>
            <a:r>
              <a:rPr lang="ru-RU" sz="1800" dirty="0" smtClean="0">
                <a:latin typeface="Trebuchet MS" panose="020B0603020202020204" pitchFamily="34" charset="0"/>
              </a:rPr>
              <a:t>Тот, кто творчески работает в какой-нибудь области искусства.</a:t>
            </a:r>
          </a:p>
          <a:p>
            <a:pPr marL="457200" indent="-457200">
              <a:buClrTx/>
              <a:buSzPct val="100000"/>
              <a:buFont typeface="Wingdings" panose="05000000000000000000" pitchFamily="2" charset="2"/>
              <a:buAutoNum type="arabicPeriod"/>
              <a:defRPr/>
            </a:pPr>
            <a:r>
              <a:rPr lang="ru-RU" sz="1800" dirty="0" smtClean="0">
                <a:latin typeface="Trebuchet MS" panose="020B0603020202020204" pitchFamily="34" charset="0"/>
              </a:rPr>
              <a:t>То же, что живописец.</a:t>
            </a:r>
          </a:p>
          <a:p>
            <a:pPr marL="457200" indent="-457200">
              <a:buClrTx/>
              <a:buSzPct val="100000"/>
              <a:buFont typeface="Wingdings" panose="05000000000000000000" pitchFamily="2" charset="2"/>
              <a:buAutoNum type="arabicPeriod"/>
              <a:defRPr/>
            </a:pPr>
            <a:r>
              <a:rPr lang="ru-RU" sz="1800" i="1" dirty="0" smtClean="0">
                <a:latin typeface="Trebuchet MS" panose="020B0603020202020204" pitchFamily="34" charset="0"/>
              </a:rPr>
              <a:t>Перен. </a:t>
            </a:r>
            <a:r>
              <a:rPr lang="ru-RU" sz="1800" dirty="0" smtClean="0">
                <a:latin typeface="Trebuchet MS" panose="020B0603020202020204" pitchFamily="34" charset="0"/>
              </a:rPr>
              <a:t>Тот, кто выполняет с большим художественным вкусом, мастерством.</a:t>
            </a:r>
            <a:endParaRPr lang="ru-RU" sz="1800" i="1" dirty="0"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3666"/>
            <a:ext cx="1872208" cy="2461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070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83768" y="1377979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buClrTx/>
              <a:buFontTx/>
              <a:buNone/>
            </a:pPr>
            <a:r>
              <a:rPr lang="ru-RU" altLang="ru-RU" b="1" dirty="0">
                <a:solidFill>
                  <a:srgbClr val="339966"/>
                </a:solidFill>
              </a:rPr>
              <a:t>В каком слове </a:t>
            </a:r>
            <a:r>
              <a:rPr lang="ru-RU" altLang="ru-RU" b="1" u="sng" dirty="0">
                <a:solidFill>
                  <a:srgbClr val="FF0000"/>
                </a:solidFill>
              </a:rPr>
              <a:t>верно</a:t>
            </a:r>
            <a:r>
              <a:rPr lang="ru-RU" altLang="ru-RU" b="1" dirty="0">
                <a:solidFill>
                  <a:srgbClr val="339966"/>
                </a:solidFill>
              </a:rPr>
              <a:t> выделена буква, обозначающая ударный звук?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660232" y="4285841"/>
            <a:ext cx="2165005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ts val="625"/>
              </a:spcBef>
              <a:buClr>
                <a:srgbClr val="54A021"/>
              </a:buClr>
              <a:buFont typeface="Times New Roman" panose="02020603050405020304" pitchFamily="18" charset="0"/>
              <a:buAutoNum type="arabicPeriod"/>
            </a:pPr>
            <a:r>
              <a:rPr lang="ru-RU" altLang="ru-RU" sz="2500" b="1" dirty="0" err="1">
                <a:solidFill>
                  <a:srgbClr val="333399"/>
                </a:solidFill>
                <a:latin typeface="Verdana" panose="020B0604030504040204" pitchFamily="34" charset="0"/>
              </a:rPr>
              <a:t>кв</a:t>
            </a:r>
            <a:r>
              <a:rPr lang="ru-RU" altLang="ru-RU" sz="2500" b="1" dirty="0" err="1">
                <a:solidFill>
                  <a:srgbClr val="54A021"/>
                </a:solidFill>
                <a:latin typeface="Verdana" panose="020B0604030504040204" pitchFamily="34" charset="0"/>
              </a:rPr>
              <a:t>А</a:t>
            </a:r>
            <a:r>
              <a:rPr lang="ru-RU" altLang="ru-RU" sz="2500" b="1" dirty="0" err="1">
                <a:solidFill>
                  <a:srgbClr val="333399"/>
                </a:solidFill>
                <a:latin typeface="Verdana" panose="020B0604030504040204" pitchFamily="34" charset="0"/>
              </a:rPr>
              <a:t>ртал</a:t>
            </a:r>
            <a:endParaRPr lang="ru-RU" altLang="ru-RU" sz="2500" b="1" dirty="0">
              <a:solidFill>
                <a:srgbClr val="333399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ts val="625"/>
              </a:spcBef>
              <a:buClr>
                <a:srgbClr val="54A021"/>
              </a:buClr>
              <a:buFont typeface="Times New Roman" panose="02020603050405020304" pitchFamily="18" charset="0"/>
              <a:buAutoNum type="arabicPeriod"/>
            </a:pPr>
            <a:r>
              <a:rPr lang="ru-RU" altLang="ru-RU" sz="2500" b="1" dirty="0" err="1">
                <a:solidFill>
                  <a:srgbClr val="333399"/>
                </a:solidFill>
                <a:latin typeface="Verdana" panose="020B0604030504040204" pitchFamily="34" charset="0"/>
              </a:rPr>
              <a:t>ж</a:t>
            </a:r>
            <a:r>
              <a:rPr lang="ru-RU" altLang="ru-RU" sz="2500" b="1" dirty="0" err="1">
                <a:solidFill>
                  <a:srgbClr val="54A021"/>
                </a:solidFill>
                <a:latin typeface="Verdana" panose="020B0604030504040204" pitchFamily="34" charset="0"/>
              </a:rPr>
              <a:t>А</a:t>
            </a:r>
            <a:r>
              <a:rPr lang="ru-RU" altLang="ru-RU" sz="2500" b="1" dirty="0" err="1">
                <a:solidFill>
                  <a:srgbClr val="333399"/>
                </a:solidFill>
                <a:latin typeface="Verdana" panose="020B0604030504040204" pitchFamily="34" charset="0"/>
              </a:rPr>
              <a:t>люзи</a:t>
            </a:r>
            <a:endParaRPr lang="ru-RU" altLang="ru-RU" sz="2500" b="1" dirty="0">
              <a:solidFill>
                <a:srgbClr val="333399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ts val="625"/>
              </a:spcBef>
              <a:buClr>
                <a:srgbClr val="54A021"/>
              </a:buClr>
              <a:buFont typeface="Times New Roman" panose="02020603050405020304" pitchFamily="18" charset="0"/>
              <a:buAutoNum type="arabicPeriod"/>
            </a:pPr>
            <a:r>
              <a:rPr lang="ru-RU" altLang="ru-RU" sz="2500" b="1" dirty="0" err="1">
                <a:solidFill>
                  <a:srgbClr val="333399"/>
                </a:solidFill>
                <a:latin typeface="Verdana" panose="020B0604030504040204" pitchFamily="34" charset="0"/>
              </a:rPr>
              <a:t>катал</a:t>
            </a:r>
            <a:r>
              <a:rPr lang="ru-RU" altLang="ru-RU" sz="2500" b="1" dirty="0" err="1">
                <a:solidFill>
                  <a:srgbClr val="54A021"/>
                </a:solidFill>
                <a:latin typeface="Verdana" panose="020B0604030504040204" pitchFamily="34" charset="0"/>
              </a:rPr>
              <a:t>О</a:t>
            </a:r>
            <a:r>
              <a:rPr lang="ru-RU" altLang="ru-RU" sz="2500" b="1" dirty="0" err="1">
                <a:solidFill>
                  <a:srgbClr val="333399"/>
                </a:solidFill>
                <a:latin typeface="Verdana" panose="020B0604030504040204" pitchFamily="34" charset="0"/>
              </a:rPr>
              <a:t>г</a:t>
            </a:r>
            <a:endParaRPr lang="ru-RU" altLang="ru-RU" sz="2500" b="1" dirty="0">
              <a:solidFill>
                <a:srgbClr val="333399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ts val="625"/>
              </a:spcBef>
              <a:buClr>
                <a:srgbClr val="54A021"/>
              </a:buClr>
              <a:buFont typeface="Times New Roman" panose="02020603050405020304" pitchFamily="18" charset="0"/>
              <a:buAutoNum type="arabicPeriod"/>
            </a:pPr>
            <a:r>
              <a:rPr lang="ru-RU" altLang="ru-RU" sz="2500" b="1" dirty="0">
                <a:solidFill>
                  <a:srgbClr val="54A021"/>
                </a:solidFill>
                <a:latin typeface="Verdana" panose="020B0604030504040204" pitchFamily="34" charset="0"/>
              </a:rPr>
              <a:t>А</a:t>
            </a:r>
            <a:r>
              <a:rPr lang="ru-RU" altLang="ru-RU" sz="2500" b="1" dirty="0">
                <a:solidFill>
                  <a:srgbClr val="333399"/>
                </a:solidFill>
                <a:latin typeface="Verdana" panose="020B0604030504040204" pitchFamily="34" charset="0"/>
              </a:rPr>
              <a:t>гент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384376" y="4293549"/>
            <a:ext cx="2664296" cy="218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ts val="625"/>
              </a:spcBef>
              <a:buClr>
                <a:srgbClr val="54A021"/>
              </a:buClr>
              <a:buFont typeface="Times New Roman" panose="02020603050405020304" pitchFamily="18" charset="0"/>
              <a:buAutoNum type="arabicPeriod"/>
            </a:pPr>
            <a:r>
              <a:rPr lang="ru-RU" altLang="ru-RU" sz="2500" b="1" dirty="0" err="1">
                <a:solidFill>
                  <a:srgbClr val="333399"/>
                </a:solidFill>
                <a:latin typeface="Verdana" panose="020B0604030504040204" pitchFamily="34" charset="0"/>
              </a:rPr>
              <a:t>ц</a:t>
            </a:r>
            <a:r>
              <a:rPr lang="ru-RU" altLang="ru-RU" sz="2500" b="1" dirty="0" err="1">
                <a:solidFill>
                  <a:srgbClr val="54A021"/>
                </a:solidFill>
                <a:latin typeface="Verdana" panose="020B0604030504040204" pitchFamily="34" charset="0"/>
              </a:rPr>
              <a:t>Е</a:t>
            </a:r>
            <a:r>
              <a:rPr lang="ru-RU" altLang="ru-RU" sz="2500" b="1" dirty="0" err="1">
                <a:solidFill>
                  <a:srgbClr val="333399"/>
                </a:solidFill>
                <a:latin typeface="Verdana" panose="020B0604030504040204" pitchFamily="34" charset="0"/>
              </a:rPr>
              <a:t>мент</a:t>
            </a:r>
            <a:endParaRPr lang="ru-RU" altLang="ru-RU" sz="2500" b="1" dirty="0">
              <a:solidFill>
                <a:srgbClr val="333399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ts val="625"/>
              </a:spcBef>
              <a:buClr>
                <a:srgbClr val="54A021"/>
              </a:buClr>
              <a:buFont typeface="Times New Roman" panose="02020603050405020304" pitchFamily="18" charset="0"/>
              <a:buAutoNum type="arabicPeriod"/>
            </a:pPr>
            <a:r>
              <a:rPr lang="ru-RU" altLang="ru-RU" sz="2500" b="1" dirty="0" err="1">
                <a:solidFill>
                  <a:srgbClr val="333399"/>
                </a:solidFill>
                <a:latin typeface="Verdana" panose="020B0604030504040204" pitchFamily="34" charset="0"/>
              </a:rPr>
              <a:t>б</a:t>
            </a:r>
            <a:r>
              <a:rPr lang="ru-RU" altLang="ru-RU" sz="2500" b="1" dirty="0" err="1">
                <a:solidFill>
                  <a:srgbClr val="54A021"/>
                </a:solidFill>
                <a:latin typeface="Verdana" panose="020B0604030504040204" pitchFamily="34" charset="0"/>
              </a:rPr>
              <a:t>Е</a:t>
            </a:r>
            <a:r>
              <a:rPr lang="ru-RU" altLang="ru-RU" sz="2500" b="1" dirty="0" err="1">
                <a:solidFill>
                  <a:srgbClr val="333399"/>
                </a:solidFill>
                <a:latin typeface="Verdana" panose="020B0604030504040204" pitchFamily="34" charset="0"/>
              </a:rPr>
              <a:t>режливо</a:t>
            </a:r>
            <a:endParaRPr lang="ru-RU" altLang="ru-RU" sz="2500" b="1" dirty="0">
              <a:solidFill>
                <a:srgbClr val="333399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ts val="625"/>
              </a:spcBef>
              <a:buClr>
                <a:srgbClr val="54A021"/>
              </a:buClr>
              <a:buFont typeface="Times New Roman" panose="02020603050405020304" pitchFamily="18" charset="0"/>
              <a:buAutoNum type="arabicPeriod"/>
            </a:pPr>
            <a:r>
              <a:rPr lang="ru-RU" altLang="ru-RU" sz="2500" b="1" dirty="0" err="1">
                <a:solidFill>
                  <a:srgbClr val="333399"/>
                </a:solidFill>
                <a:latin typeface="Verdana" panose="020B0604030504040204" pitchFamily="34" charset="0"/>
              </a:rPr>
              <a:t>бр</a:t>
            </a:r>
            <a:r>
              <a:rPr lang="ru-RU" altLang="ru-RU" sz="2500" b="1" dirty="0" err="1">
                <a:solidFill>
                  <a:srgbClr val="54A021"/>
                </a:solidFill>
                <a:latin typeface="Verdana" panose="020B0604030504040204" pitchFamily="34" charset="0"/>
              </a:rPr>
              <a:t>А</a:t>
            </a:r>
            <a:r>
              <a:rPr lang="ru-RU" altLang="ru-RU" sz="2500" b="1" dirty="0" err="1">
                <a:solidFill>
                  <a:srgbClr val="333399"/>
                </a:solidFill>
                <a:latin typeface="Verdana" panose="020B0604030504040204" pitchFamily="34" charset="0"/>
              </a:rPr>
              <a:t>ла</a:t>
            </a:r>
            <a:endParaRPr lang="ru-RU" altLang="ru-RU" sz="2500" b="1" dirty="0">
              <a:solidFill>
                <a:srgbClr val="333399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ts val="625"/>
              </a:spcBef>
              <a:buClr>
                <a:srgbClr val="54A021"/>
              </a:buClr>
              <a:buFont typeface="Times New Roman" panose="02020603050405020304" pitchFamily="18" charset="0"/>
              <a:buAutoNum type="arabicPeriod"/>
            </a:pPr>
            <a:r>
              <a:rPr lang="ru-RU" altLang="ru-RU" sz="2500" b="1" dirty="0" err="1">
                <a:solidFill>
                  <a:srgbClr val="333399"/>
                </a:solidFill>
                <a:latin typeface="Verdana" panose="020B0604030504040204" pitchFamily="34" charset="0"/>
              </a:rPr>
              <a:t>сл</a:t>
            </a:r>
            <a:r>
              <a:rPr lang="ru-RU" altLang="ru-RU" sz="2500" b="1" dirty="0" err="1">
                <a:solidFill>
                  <a:srgbClr val="54A021"/>
                </a:solidFill>
                <a:latin typeface="Verdana" panose="020B0604030504040204" pitchFamily="34" charset="0"/>
              </a:rPr>
              <a:t>И</a:t>
            </a:r>
            <a:r>
              <a:rPr lang="ru-RU" altLang="ru-RU" sz="2500" b="1" dirty="0" err="1">
                <a:solidFill>
                  <a:srgbClr val="333399"/>
                </a:solidFill>
                <a:latin typeface="Verdana" panose="020B0604030504040204" pitchFamily="34" charset="0"/>
              </a:rPr>
              <a:t>вовый</a:t>
            </a:r>
            <a:endParaRPr lang="ru-RU" altLang="ru-RU" sz="2500" b="1" dirty="0">
              <a:solidFill>
                <a:srgbClr val="333399"/>
              </a:solidFill>
              <a:latin typeface="Verdana" panose="020B0604030504040204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427984" y="2334418"/>
            <a:ext cx="3672408" cy="218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ts val="625"/>
              </a:spcBef>
              <a:buClr>
                <a:srgbClr val="54A021"/>
              </a:buClr>
              <a:buFont typeface="Times New Roman" panose="02020603050405020304" pitchFamily="18" charset="0"/>
              <a:buAutoNum type="arabicPeriod"/>
            </a:pPr>
            <a:r>
              <a:rPr lang="ru-RU" altLang="ru-RU" sz="2500" b="1" dirty="0" err="1">
                <a:solidFill>
                  <a:srgbClr val="333399"/>
                </a:solidFill>
                <a:latin typeface="Verdana" panose="020B0604030504040204" pitchFamily="34" charset="0"/>
              </a:rPr>
              <a:t>нам</a:t>
            </a:r>
            <a:r>
              <a:rPr lang="ru-RU" altLang="ru-RU" sz="2500" b="1" dirty="0" err="1">
                <a:solidFill>
                  <a:srgbClr val="54A021"/>
                </a:solidFill>
                <a:latin typeface="Verdana" panose="020B0604030504040204" pitchFamily="34" charset="0"/>
              </a:rPr>
              <a:t>Е</a:t>
            </a:r>
            <a:r>
              <a:rPr lang="ru-RU" altLang="ru-RU" sz="2500" b="1" dirty="0" err="1">
                <a:solidFill>
                  <a:srgbClr val="333399"/>
                </a:solidFill>
                <a:latin typeface="Verdana" panose="020B0604030504040204" pitchFamily="34" charset="0"/>
              </a:rPr>
              <a:t>рение</a:t>
            </a:r>
            <a:endParaRPr lang="ru-RU" altLang="ru-RU" sz="2500" b="1" dirty="0">
              <a:solidFill>
                <a:srgbClr val="333399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ts val="625"/>
              </a:spcBef>
              <a:buClr>
                <a:srgbClr val="54A021"/>
              </a:buClr>
              <a:buFont typeface="Times New Roman" panose="02020603050405020304" pitchFamily="18" charset="0"/>
              <a:buAutoNum type="arabicPeriod"/>
            </a:pPr>
            <a:r>
              <a:rPr lang="ru-RU" altLang="ru-RU" sz="2500" b="1" dirty="0" err="1">
                <a:solidFill>
                  <a:srgbClr val="333399"/>
                </a:solidFill>
                <a:latin typeface="Verdana" panose="020B0604030504040204" pitchFamily="34" charset="0"/>
              </a:rPr>
              <a:t>арг</a:t>
            </a:r>
            <a:r>
              <a:rPr lang="ru-RU" altLang="ru-RU" sz="2500" b="1" dirty="0" err="1">
                <a:solidFill>
                  <a:srgbClr val="54A021"/>
                </a:solidFill>
                <a:latin typeface="Verdana" panose="020B0604030504040204" pitchFamily="34" charset="0"/>
              </a:rPr>
              <a:t>У</a:t>
            </a:r>
            <a:r>
              <a:rPr lang="ru-RU" altLang="ru-RU" sz="2500" b="1" dirty="0" err="1">
                <a:solidFill>
                  <a:srgbClr val="333399"/>
                </a:solidFill>
                <a:latin typeface="Verdana" panose="020B0604030504040204" pitchFamily="34" charset="0"/>
              </a:rPr>
              <a:t>мент</a:t>
            </a:r>
            <a:endParaRPr lang="ru-RU" altLang="ru-RU" sz="2500" b="1" dirty="0">
              <a:solidFill>
                <a:srgbClr val="333399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ts val="625"/>
              </a:spcBef>
              <a:buClr>
                <a:srgbClr val="54A021"/>
              </a:buClr>
              <a:buFont typeface="Times New Roman" panose="02020603050405020304" pitchFamily="18" charset="0"/>
              <a:buAutoNum type="arabicPeriod"/>
            </a:pPr>
            <a:r>
              <a:rPr lang="ru-RU" altLang="ru-RU" sz="2500" b="1" dirty="0" err="1">
                <a:solidFill>
                  <a:srgbClr val="333399"/>
                </a:solidFill>
                <a:latin typeface="Verdana" panose="020B0604030504040204" pitchFamily="34" charset="0"/>
              </a:rPr>
              <a:t>бомбард</a:t>
            </a:r>
            <a:r>
              <a:rPr lang="ru-RU" altLang="ru-RU" sz="2500" b="1" dirty="0" err="1">
                <a:solidFill>
                  <a:srgbClr val="54A021"/>
                </a:solidFill>
                <a:latin typeface="Verdana" panose="020B0604030504040204" pitchFamily="34" charset="0"/>
              </a:rPr>
              <a:t>И</a:t>
            </a:r>
            <a:r>
              <a:rPr lang="ru-RU" altLang="ru-RU" sz="2500" b="1" dirty="0" err="1">
                <a:solidFill>
                  <a:srgbClr val="333399"/>
                </a:solidFill>
                <a:latin typeface="Verdana" panose="020B0604030504040204" pitchFamily="34" charset="0"/>
              </a:rPr>
              <a:t>ровать</a:t>
            </a:r>
            <a:endParaRPr lang="ru-RU" altLang="ru-RU" sz="2500" b="1" dirty="0">
              <a:solidFill>
                <a:srgbClr val="333399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ts val="625"/>
              </a:spcBef>
              <a:buClr>
                <a:srgbClr val="54A021"/>
              </a:buClr>
              <a:buFont typeface="Times New Roman" panose="02020603050405020304" pitchFamily="18" charset="0"/>
              <a:buAutoNum type="arabicPeriod"/>
            </a:pPr>
            <a:r>
              <a:rPr lang="ru-RU" altLang="ru-RU" sz="2500" b="1" dirty="0" err="1">
                <a:solidFill>
                  <a:srgbClr val="333399"/>
                </a:solidFill>
                <a:latin typeface="Verdana" panose="020B0604030504040204" pitchFamily="34" charset="0"/>
              </a:rPr>
              <a:t>нефтепр</a:t>
            </a:r>
            <a:r>
              <a:rPr lang="ru-RU" altLang="ru-RU" sz="2500" b="1" dirty="0" err="1">
                <a:solidFill>
                  <a:srgbClr val="54A021"/>
                </a:solidFill>
                <a:latin typeface="Verdana" panose="020B0604030504040204" pitchFamily="34" charset="0"/>
              </a:rPr>
              <a:t>О</a:t>
            </a:r>
            <a:r>
              <a:rPr lang="ru-RU" altLang="ru-RU" sz="2500" b="1" dirty="0" err="1">
                <a:solidFill>
                  <a:srgbClr val="333399"/>
                </a:solidFill>
                <a:latin typeface="Verdana" panose="020B0604030504040204" pitchFamily="34" charset="0"/>
              </a:rPr>
              <a:t>вод</a:t>
            </a:r>
            <a:endParaRPr lang="ru-RU" altLang="ru-RU" sz="2500" b="1" dirty="0">
              <a:solidFill>
                <a:srgbClr val="333399"/>
              </a:solidFill>
              <a:latin typeface="Verdan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0919" y="158328"/>
            <a:ext cx="63235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ClrTx/>
              <a:buFontTx/>
              <a:buNone/>
            </a:pPr>
            <a:r>
              <a:rPr lang="ru-RU" altLang="ru-RU" sz="3200" b="1" dirty="0">
                <a:solidFill>
                  <a:srgbClr val="FF0000"/>
                </a:solidFill>
                <a:latin typeface="Trebuchet MS" panose="020B0603020202020204" pitchFamily="34" charset="0"/>
              </a:rPr>
              <a:t>Работа с </a:t>
            </a:r>
            <a:r>
              <a:rPr lang="ru-RU" altLang="ru-RU" sz="32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орфоэпическим словарём</a:t>
            </a:r>
            <a:endParaRPr lang="ru-RU" altLang="ru-RU" sz="32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40919" y="142662"/>
            <a:ext cx="63235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ClrTx/>
              <a:buFontTx/>
              <a:buNone/>
            </a:pPr>
            <a:r>
              <a:rPr lang="ru-RU" altLang="ru-RU" sz="3200" b="1" dirty="0">
                <a:solidFill>
                  <a:srgbClr val="FF0000"/>
                </a:solidFill>
                <a:latin typeface="Trebuchet MS" panose="020B0603020202020204" pitchFamily="34" charset="0"/>
              </a:rPr>
              <a:t>Работа с </a:t>
            </a:r>
            <a:r>
              <a:rPr lang="ru-RU" altLang="ru-RU" sz="32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орфоэпическим словарём</a:t>
            </a:r>
            <a:endParaRPr lang="ru-RU" altLang="ru-RU" sz="32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86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43562" y="452844"/>
            <a:ext cx="64427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ClrTx/>
              <a:buFontTx/>
              <a:buNone/>
            </a:pPr>
            <a:r>
              <a:rPr lang="ru-RU" altLang="ru-RU" sz="3200" b="1" dirty="0">
                <a:solidFill>
                  <a:srgbClr val="FF0000"/>
                </a:solidFill>
                <a:latin typeface="Trebuchet MS" panose="020B0603020202020204" pitchFamily="34" charset="0"/>
              </a:rPr>
              <a:t>Работа со </a:t>
            </a:r>
            <a:r>
              <a:rPr lang="ru-RU" altLang="ru-RU" sz="32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словарём </a:t>
            </a:r>
            <a:r>
              <a:rPr lang="ru-RU" altLang="ru-RU" sz="3200" b="1" dirty="0">
                <a:solidFill>
                  <a:srgbClr val="FF0000"/>
                </a:solidFill>
                <a:latin typeface="Trebuchet MS" panose="020B0603020202020204" pitchFamily="34" charset="0"/>
              </a:rPr>
              <a:t>синонимов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1484784"/>
            <a:ext cx="5538241" cy="2990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" panose="05000000000000000000" pitchFamily="2" charset="2"/>
              <a:buChar char=""/>
            </a:pPr>
            <a:r>
              <a:rPr lang="ru-RU" altLang="ru-RU" dirty="0">
                <a:solidFill>
                  <a:srgbClr val="339966"/>
                </a:solidFill>
                <a:latin typeface="Trebuchet MS" panose="020B0603020202020204" pitchFamily="34" charset="0"/>
              </a:rPr>
              <a:t>Задание 1.</a:t>
            </a:r>
            <a:r>
              <a:rPr lang="ru-RU" altLang="ru-RU" dirty="0">
                <a:solidFill>
                  <a:srgbClr val="006699"/>
                </a:solidFill>
                <a:latin typeface="Trebuchet MS" panose="020B0603020202020204" pitchFamily="34" charset="0"/>
              </a:rPr>
              <a:t> Подберите синонимы к словам </a:t>
            </a:r>
            <a:r>
              <a:rPr lang="ru-RU" altLang="ru-RU" b="1" u="sng" dirty="0">
                <a:solidFill>
                  <a:srgbClr val="006699"/>
                </a:solidFill>
                <a:latin typeface="Trebuchet MS" panose="020B0603020202020204" pitchFamily="34" charset="0"/>
              </a:rPr>
              <a:t>победить, задание, успех.</a:t>
            </a:r>
          </a:p>
          <a:p>
            <a:pPr eaLnBrk="1" hangingPunct="1">
              <a:lnSpc>
                <a:spcPct val="15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" panose="05000000000000000000" pitchFamily="2" charset="2"/>
              <a:buChar char=""/>
            </a:pPr>
            <a:r>
              <a:rPr lang="ru-RU" altLang="ru-RU" dirty="0">
                <a:solidFill>
                  <a:srgbClr val="339966"/>
                </a:solidFill>
                <a:latin typeface="Trebuchet MS" panose="020B0603020202020204" pitchFamily="34" charset="0"/>
              </a:rPr>
              <a:t>Задание 2. </a:t>
            </a:r>
            <a:r>
              <a:rPr lang="ru-RU" altLang="ru-RU" dirty="0">
                <a:solidFill>
                  <a:srgbClr val="006699"/>
                </a:solidFill>
                <a:latin typeface="Trebuchet MS" panose="020B0603020202020204" pitchFamily="34" charset="0"/>
              </a:rPr>
              <a:t>Подберите синонимы для характеристики прилежного ученика и лодыря.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149080"/>
            <a:ext cx="2322909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037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09530" y="1236742"/>
            <a:ext cx="64807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ClrTx/>
              <a:buFontTx/>
              <a:buNone/>
            </a:pPr>
            <a:r>
              <a:rPr lang="ru-RU" altLang="ru-RU" sz="2800" b="1" dirty="0">
                <a:solidFill>
                  <a:srgbClr val="339966"/>
                </a:solidFill>
              </a:rPr>
              <a:t>Объясните значения </a:t>
            </a:r>
            <a:r>
              <a:rPr lang="ru-RU" altLang="ru-RU" sz="2800" b="1" dirty="0" smtClean="0">
                <a:solidFill>
                  <a:srgbClr val="339966"/>
                </a:solidFill>
              </a:rPr>
              <a:t>фразеологизмов</a:t>
            </a:r>
            <a:endParaRPr lang="ru-RU" altLang="ru-RU" sz="2800" b="1" dirty="0">
              <a:solidFill>
                <a:srgbClr val="339966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833381"/>
            <a:ext cx="5194499" cy="4399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55776" y="159524"/>
            <a:ext cx="648071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ClrTx/>
              <a:buFontTx/>
              <a:buNone/>
            </a:pPr>
            <a:r>
              <a:rPr lang="ru-RU" altLang="ru-RU" sz="3200" b="1" dirty="0">
                <a:solidFill>
                  <a:srgbClr val="FF0000"/>
                </a:solidFill>
                <a:latin typeface="Trebuchet MS" panose="020B0603020202020204" pitchFamily="34" charset="0"/>
              </a:rPr>
              <a:t>Работа с </a:t>
            </a:r>
            <a:r>
              <a:rPr lang="ru-RU" altLang="ru-RU" sz="32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фразеологическим словарём</a:t>
            </a:r>
            <a:endParaRPr lang="ru-RU" altLang="ru-RU" sz="32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30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07904" y="116632"/>
            <a:ext cx="43701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rebuchet MS" panose="020B0603020202020204" pitchFamily="34" charset="0"/>
              </a:rPr>
              <a:t>Поработаем </a:t>
            </a:r>
            <a:r>
              <a:rPr lang="ru-RU" sz="32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вместе!</a:t>
            </a:r>
            <a:r>
              <a:rPr lang="ru-RU" b="1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!</a:t>
            </a:r>
            <a:endParaRPr lang="ru-RU" dirty="0">
              <a:latin typeface="Trebuchet MS" panose="020B0603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859373"/>
            <a:ext cx="604867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rgbClr val="006699"/>
                </a:solidFill>
              </a:rPr>
              <a:t>-</a:t>
            </a:r>
            <a:r>
              <a:rPr lang="ru-RU" dirty="0">
                <a:solidFill>
                  <a:srgbClr val="006699"/>
                </a:solidFill>
              </a:rPr>
              <a:t>Допишите пропущенные слова:</a:t>
            </a:r>
          </a:p>
          <a:p>
            <a:pPr lvl="1">
              <a:defRPr/>
            </a:pPr>
            <a:endParaRPr lang="ru-RU" sz="800" dirty="0" smtClean="0">
              <a:solidFill>
                <a:srgbClr val="339966"/>
              </a:solidFill>
            </a:endParaRPr>
          </a:p>
          <a:p>
            <a:pPr lvl="1">
              <a:defRPr/>
            </a:pPr>
            <a:r>
              <a:rPr lang="ru-RU" dirty="0" smtClean="0">
                <a:solidFill>
                  <a:srgbClr val="339966"/>
                </a:solidFill>
              </a:rPr>
              <a:t>держать </a:t>
            </a:r>
            <a:r>
              <a:rPr lang="ru-RU" dirty="0">
                <a:solidFill>
                  <a:srgbClr val="339966"/>
                </a:solidFill>
              </a:rPr>
              <a:t>нос…</a:t>
            </a:r>
          </a:p>
          <a:p>
            <a:pPr lvl="1">
              <a:defRPr/>
            </a:pPr>
            <a:r>
              <a:rPr lang="ru-RU" dirty="0">
                <a:solidFill>
                  <a:srgbClr val="339966"/>
                </a:solidFill>
              </a:rPr>
              <a:t>держать порох…</a:t>
            </a:r>
          </a:p>
          <a:p>
            <a:pPr lvl="1">
              <a:defRPr/>
            </a:pPr>
            <a:r>
              <a:rPr lang="ru-RU" dirty="0">
                <a:solidFill>
                  <a:srgbClr val="339966"/>
                </a:solidFill>
              </a:rPr>
              <a:t>держать себя…</a:t>
            </a:r>
          </a:p>
          <a:p>
            <a:pPr lvl="1">
              <a:defRPr/>
            </a:pPr>
            <a:r>
              <a:rPr lang="ru-RU" dirty="0">
                <a:solidFill>
                  <a:srgbClr val="339966"/>
                </a:solidFill>
              </a:rPr>
              <a:t>держать ухо…</a:t>
            </a:r>
          </a:p>
          <a:p>
            <a:pPr lvl="1">
              <a:defRPr/>
            </a:pPr>
            <a:r>
              <a:rPr lang="ru-RU" dirty="0">
                <a:solidFill>
                  <a:srgbClr val="339966"/>
                </a:solidFill>
              </a:rPr>
              <a:t>держать хвост…</a:t>
            </a:r>
          </a:p>
          <a:p>
            <a:pPr marL="0" lvl="1" indent="180975">
              <a:buFont typeface="Wingdings 2" panose="05020102010507070707" pitchFamily="18" charset="2"/>
              <a:buNone/>
              <a:defRPr/>
            </a:pPr>
            <a:endParaRPr lang="ru-RU" sz="800" dirty="0" smtClean="0">
              <a:solidFill>
                <a:srgbClr val="006699"/>
              </a:solidFill>
            </a:endParaRPr>
          </a:p>
          <a:p>
            <a:pPr marL="0" lvl="1" indent="180975">
              <a:buFont typeface="Wingdings 2" panose="05020102010507070707" pitchFamily="18" charset="2"/>
              <a:buNone/>
              <a:defRPr/>
            </a:pPr>
            <a:r>
              <a:rPr lang="ru-RU" dirty="0" smtClean="0">
                <a:solidFill>
                  <a:srgbClr val="006699"/>
                </a:solidFill>
              </a:rPr>
              <a:t>- </a:t>
            </a:r>
            <a:r>
              <a:rPr lang="ru-RU" dirty="0">
                <a:solidFill>
                  <a:srgbClr val="006699"/>
                </a:solidFill>
              </a:rPr>
              <a:t>Укажите стилистическую окраску фразеологических </a:t>
            </a:r>
            <a:r>
              <a:rPr lang="ru-RU" dirty="0" smtClean="0">
                <a:solidFill>
                  <a:srgbClr val="006699"/>
                </a:solidFill>
              </a:rPr>
              <a:t>сочетаний (</a:t>
            </a:r>
            <a:r>
              <a:rPr lang="ru-RU" sz="1800" i="1" dirty="0">
                <a:solidFill>
                  <a:srgbClr val="006699"/>
                </a:solidFill>
              </a:rPr>
              <a:t>разг., неодобр., книжн</a:t>
            </a:r>
            <a:r>
              <a:rPr lang="ru-RU" dirty="0">
                <a:solidFill>
                  <a:srgbClr val="006699"/>
                </a:solidFill>
              </a:rPr>
              <a:t>.).</a:t>
            </a:r>
          </a:p>
          <a:p>
            <a:pPr marL="0" lvl="1" indent="180975">
              <a:buFont typeface="Wingdings 2" panose="05020102010507070707" pitchFamily="18" charset="2"/>
              <a:buNone/>
              <a:defRPr/>
            </a:pPr>
            <a:r>
              <a:rPr lang="ru-RU" dirty="0" smtClean="0">
                <a:solidFill>
                  <a:srgbClr val="006699"/>
                </a:solidFill>
              </a:rPr>
              <a:t>- Поясните </a:t>
            </a:r>
            <a:r>
              <a:rPr lang="ru-RU" dirty="0">
                <a:solidFill>
                  <a:srgbClr val="006699"/>
                </a:solidFill>
              </a:rPr>
              <a:t>с помощью синонимов, что обозначают данные фразеологизмы</a:t>
            </a:r>
          </a:p>
        </p:txBody>
      </p:sp>
    </p:spTree>
    <p:extLst>
      <p:ext uri="{BB962C8B-B14F-4D97-AF65-F5344CB8AC3E}">
        <p14:creationId xmlns:p14="http://schemas.microsoft.com/office/powerpoint/2010/main" val="329354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/>
        </p:nvSpPr>
        <p:spPr>
          <a:xfrm>
            <a:off x="3419872" y="116388"/>
            <a:ext cx="5040560" cy="63629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9pPr>
          </a:lstStyle>
          <a:p>
            <a:pPr algn="ctr">
              <a:defRPr/>
            </a:pPr>
            <a:r>
              <a:rPr lang="ru-RU" sz="3200" b="1" dirty="0" smtClean="0">
                <a:solidFill>
                  <a:srgbClr val="00B050"/>
                </a:solidFill>
                <a:latin typeface="Trebuchet MS" panose="020B0603020202020204" pitchFamily="34" charset="0"/>
              </a:rPr>
              <a:t>Проверим себя!</a:t>
            </a:r>
            <a:endParaRPr lang="ru-RU" sz="3200" b="1" dirty="0">
              <a:solidFill>
                <a:srgbClr val="00B05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07804" y="752985"/>
            <a:ext cx="62646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/>
              <a:t>Держать нос </a:t>
            </a:r>
            <a:r>
              <a:rPr lang="ru-RU" i="1" dirty="0">
                <a:solidFill>
                  <a:srgbClr val="FF0000"/>
                </a:solidFill>
              </a:rPr>
              <a:t>по ветру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>
              <a:defRPr/>
            </a:pPr>
            <a:r>
              <a:rPr lang="ru-RU" i="1" dirty="0" smtClean="0">
                <a:solidFill>
                  <a:srgbClr val="006699"/>
                </a:solidFill>
              </a:rPr>
              <a:t>(</a:t>
            </a:r>
            <a:r>
              <a:rPr lang="ru-RU" i="1" dirty="0">
                <a:solidFill>
                  <a:srgbClr val="006699"/>
                </a:solidFill>
              </a:rPr>
              <a:t>Разг., неодобр.) </a:t>
            </a:r>
            <a:r>
              <a:rPr lang="ru-RU" i="1" dirty="0" smtClean="0">
                <a:solidFill>
                  <a:srgbClr val="006699"/>
                </a:solidFill>
              </a:rPr>
              <a:t>-</a:t>
            </a:r>
            <a:r>
              <a:rPr lang="ru-RU" dirty="0" smtClean="0">
                <a:solidFill>
                  <a:srgbClr val="006699"/>
                </a:solidFill>
              </a:rPr>
              <a:t> беспринципно </a:t>
            </a:r>
            <a:r>
              <a:rPr lang="ru-RU" dirty="0">
                <a:solidFill>
                  <a:srgbClr val="006699"/>
                </a:solidFill>
              </a:rPr>
              <a:t>меняя свои убеждения, подлаживаться к кому-либо, чему-либо.</a:t>
            </a:r>
          </a:p>
          <a:p>
            <a:pPr>
              <a:defRPr/>
            </a:pPr>
            <a:r>
              <a:rPr lang="ru-RU" dirty="0"/>
              <a:t>Держать порох </a:t>
            </a:r>
            <a:r>
              <a:rPr lang="ru-RU" dirty="0">
                <a:solidFill>
                  <a:srgbClr val="FF0000"/>
                </a:solidFill>
              </a:rPr>
              <a:t>сухим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>
              <a:defRPr/>
            </a:pPr>
            <a:r>
              <a:rPr lang="ru-RU" dirty="0" smtClean="0">
                <a:solidFill>
                  <a:srgbClr val="006699"/>
                </a:solidFill>
              </a:rPr>
              <a:t>(</a:t>
            </a:r>
            <a:r>
              <a:rPr lang="ru-RU" i="1" dirty="0">
                <a:solidFill>
                  <a:srgbClr val="006699"/>
                </a:solidFill>
              </a:rPr>
              <a:t>Книжн</a:t>
            </a:r>
            <a:r>
              <a:rPr lang="ru-RU" dirty="0">
                <a:solidFill>
                  <a:srgbClr val="006699"/>
                </a:solidFill>
              </a:rPr>
              <a:t>.) </a:t>
            </a:r>
            <a:r>
              <a:rPr lang="ru-RU" dirty="0" smtClean="0">
                <a:solidFill>
                  <a:srgbClr val="006699"/>
                </a:solidFill>
              </a:rPr>
              <a:t>– быть </a:t>
            </a:r>
            <a:r>
              <a:rPr lang="ru-RU" dirty="0">
                <a:solidFill>
                  <a:srgbClr val="006699"/>
                </a:solidFill>
              </a:rPr>
              <a:t>в постоянной боевой готовности.</a:t>
            </a:r>
          </a:p>
          <a:p>
            <a:pPr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Держать себя </a:t>
            </a:r>
            <a:r>
              <a:rPr lang="ru-RU" dirty="0">
                <a:solidFill>
                  <a:srgbClr val="FF0000"/>
                </a:solidFill>
              </a:rPr>
              <a:t>в руках. 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ru-RU" dirty="0" smtClean="0">
                <a:solidFill>
                  <a:srgbClr val="006699"/>
                </a:solidFill>
              </a:rPr>
              <a:t>(</a:t>
            </a:r>
            <a:r>
              <a:rPr lang="ru-RU" i="1" dirty="0">
                <a:solidFill>
                  <a:srgbClr val="006699"/>
                </a:solidFill>
              </a:rPr>
              <a:t>Разг</a:t>
            </a:r>
            <a:r>
              <a:rPr lang="ru-RU" dirty="0">
                <a:solidFill>
                  <a:srgbClr val="006699"/>
                </a:solidFill>
              </a:rPr>
              <a:t>.) </a:t>
            </a:r>
            <a:r>
              <a:rPr lang="ru-RU" dirty="0" smtClean="0">
                <a:solidFill>
                  <a:srgbClr val="006699"/>
                </a:solidFill>
              </a:rPr>
              <a:t>– не </a:t>
            </a:r>
            <a:r>
              <a:rPr lang="ru-RU" dirty="0">
                <a:solidFill>
                  <a:srgbClr val="006699"/>
                </a:solidFill>
              </a:rPr>
              <a:t>терять самообладания, выдержки. </a:t>
            </a:r>
          </a:p>
          <a:p>
            <a:pPr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Держать ухо </a:t>
            </a:r>
            <a:r>
              <a:rPr lang="ru-RU" dirty="0">
                <a:solidFill>
                  <a:srgbClr val="FF0000"/>
                </a:solidFill>
              </a:rPr>
              <a:t>востро. 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ru-RU" dirty="0" smtClean="0">
                <a:solidFill>
                  <a:srgbClr val="006699"/>
                </a:solidFill>
              </a:rPr>
              <a:t>(</a:t>
            </a:r>
            <a:r>
              <a:rPr lang="ru-RU" i="1" dirty="0">
                <a:solidFill>
                  <a:srgbClr val="006699"/>
                </a:solidFill>
              </a:rPr>
              <a:t>Разг</a:t>
            </a:r>
            <a:r>
              <a:rPr lang="ru-RU" dirty="0">
                <a:solidFill>
                  <a:srgbClr val="006699"/>
                </a:solidFill>
              </a:rPr>
              <a:t>.) </a:t>
            </a:r>
            <a:r>
              <a:rPr lang="ru-RU" dirty="0" smtClean="0">
                <a:solidFill>
                  <a:srgbClr val="006699"/>
                </a:solidFill>
              </a:rPr>
              <a:t>– вести </a:t>
            </a:r>
            <a:r>
              <a:rPr lang="ru-RU" dirty="0">
                <a:solidFill>
                  <a:srgbClr val="006699"/>
                </a:solidFill>
              </a:rPr>
              <a:t>себя крайне осторожно, осмотрительно, никому не доверяться.</a:t>
            </a:r>
          </a:p>
          <a:p>
            <a:pPr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Держать хвост </a:t>
            </a:r>
            <a:r>
              <a:rPr lang="ru-RU" dirty="0" smtClean="0">
                <a:solidFill>
                  <a:srgbClr val="FF0000"/>
                </a:solidFill>
              </a:rPr>
              <a:t>пистолетом (</a:t>
            </a:r>
            <a:r>
              <a:rPr lang="ru-RU" dirty="0">
                <a:solidFill>
                  <a:srgbClr val="FF0000"/>
                </a:solidFill>
              </a:rPr>
              <a:t>морковкой).</a:t>
            </a: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>
                <a:solidFill>
                  <a:srgbClr val="006699"/>
                </a:solidFill>
              </a:rPr>
              <a:t>(</a:t>
            </a:r>
            <a:r>
              <a:rPr lang="ru-RU" i="1" dirty="0">
                <a:solidFill>
                  <a:srgbClr val="006699"/>
                </a:solidFill>
              </a:rPr>
              <a:t>Разг., шутл</a:t>
            </a:r>
            <a:r>
              <a:rPr lang="ru-RU" dirty="0" smtClean="0">
                <a:solidFill>
                  <a:srgbClr val="006699"/>
                </a:solidFill>
              </a:rPr>
              <a:t>.) - не </a:t>
            </a:r>
            <a:r>
              <a:rPr lang="ru-RU" dirty="0">
                <a:solidFill>
                  <a:srgbClr val="006699"/>
                </a:solidFill>
              </a:rPr>
              <a:t>терять выдержки, самообладания, не унывать.</a:t>
            </a:r>
          </a:p>
        </p:txBody>
      </p:sp>
    </p:spTree>
    <p:extLst>
      <p:ext uri="{BB962C8B-B14F-4D97-AF65-F5344CB8AC3E}">
        <p14:creationId xmlns:p14="http://schemas.microsoft.com/office/powerpoint/2010/main" val="318781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7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27784" y="116632"/>
            <a:ext cx="633670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ClrTx/>
              <a:buFontTx/>
              <a:buNone/>
            </a:pPr>
            <a:r>
              <a:rPr lang="ru-RU" altLang="ru-RU" sz="3200" b="1" dirty="0">
                <a:solidFill>
                  <a:srgbClr val="FF0000"/>
                </a:solidFill>
                <a:latin typeface="Trebuchet MS" panose="020B0603020202020204" pitchFamily="34" charset="0"/>
              </a:rPr>
              <a:t>Виды заданий </a:t>
            </a:r>
            <a:endParaRPr lang="ru-RU" altLang="ru-RU" sz="3200" b="1" dirty="0" smtClean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algn="ctr" eaLnBrk="1" hangingPunct="1">
              <a:buClrTx/>
              <a:buFontTx/>
              <a:buNone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СО СЛОВАРЯМИ НА УРОКАХ РУССКОГО ЯЗЫКА</a:t>
            </a:r>
            <a:endParaRPr lang="ru-RU" altLang="ru-RU" sz="20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99791" y="1204090"/>
            <a:ext cx="5736705" cy="5446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7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1800" b="1" dirty="0" smtClean="0">
                <a:solidFill>
                  <a:srgbClr val="404040"/>
                </a:solidFill>
              </a:rPr>
              <a:t> </a:t>
            </a: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объяснить 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</a:rPr>
              <a:t>лексическое значение слова с помощью толкового </a:t>
            </a: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словаря</a:t>
            </a:r>
            <a:endParaRPr lang="ru-RU" altLang="ru-RU" sz="1800" b="1" dirty="0">
              <a:solidFill>
                <a:srgbClr val="006699"/>
              </a:solidFill>
              <a:latin typeface="Trebuchet MS" panose="020B0603020202020204" pitchFamily="34" charset="0"/>
            </a:endParaRPr>
          </a:p>
          <a:p>
            <a:pPr eaLnBrk="1" hangingPunct="1">
              <a:lnSpc>
                <a:spcPct val="7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 определить 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</a:rPr>
              <a:t>слово по данному толкованию (в кроссворде</a:t>
            </a: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)</a:t>
            </a:r>
            <a:endParaRPr lang="ru-RU" altLang="ru-RU" sz="1800" b="1" dirty="0">
              <a:solidFill>
                <a:srgbClr val="006699"/>
              </a:solidFill>
              <a:latin typeface="Trebuchet MS" panose="020B0603020202020204" pitchFamily="34" charset="0"/>
            </a:endParaRPr>
          </a:p>
          <a:p>
            <a:pPr eaLnBrk="1" hangingPunct="1">
              <a:lnSpc>
                <a:spcPct val="7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 дать 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</a:rPr>
              <a:t>толкование лексического значения слова путем подбора синонимов, антонимов, однокоренных слов, </a:t>
            </a: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рисунков</a:t>
            </a:r>
            <a:endParaRPr lang="ru-RU" altLang="ru-RU" sz="1800" b="1" dirty="0">
              <a:solidFill>
                <a:srgbClr val="006699"/>
              </a:solidFill>
              <a:latin typeface="Trebuchet MS" panose="020B0603020202020204" pitchFamily="34" charset="0"/>
            </a:endParaRPr>
          </a:p>
          <a:p>
            <a:pPr eaLnBrk="1" hangingPunct="1">
              <a:lnSpc>
                <a:spcPct val="7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 распределить 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</a:rPr>
              <a:t>слова по тематическим </a:t>
            </a: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группам</a:t>
            </a:r>
            <a:endParaRPr lang="ru-RU" altLang="ru-RU" sz="1800" b="1" dirty="0">
              <a:solidFill>
                <a:srgbClr val="006699"/>
              </a:solidFill>
              <a:latin typeface="Trebuchet MS" panose="020B0603020202020204" pitchFamily="34" charset="0"/>
            </a:endParaRPr>
          </a:p>
          <a:p>
            <a:pPr eaLnBrk="1" hangingPunct="1">
              <a:lnSpc>
                <a:spcPct val="7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 определить 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</a:rPr>
              <a:t>с помощью словаря: однозначными или многозначными являются данные </a:t>
            </a: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слова</a:t>
            </a:r>
            <a:endParaRPr lang="ru-RU" altLang="ru-RU" sz="1800" b="1" dirty="0">
              <a:solidFill>
                <a:srgbClr val="006699"/>
              </a:solidFill>
              <a:latin typeface="Trebuchet MS" panose="020B0603020202020204" pitchFamily="34" charset="0"/>
            </a:endParaRPr>
          </a:p>
          <a:p>
            <a:pPr eaLnBrk="1" hangingPunct="1">
              <a:lnSpc>
                <a:spcPct val="7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 найти 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</a:rPr>
              <a:t>в словаре и в тексте слова, употребленные в переносном </a:t>
            </a: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значении</a:t>
            </a:r>
            <a:endParaRPr lang="ru-RU" altLang="ru-RU" sz="1800" b="1" dirty="0">
              <a:solidFill>
                <a:srgbClr val="006699"/>
              </a:solidFill>
              <a:latin typeface="Trebuchet MS" panose="020B0603020202020204" pitchFamily="34" charset="0"/>
            </a:endParaRPr>
          </a:p>
          <a:p>
            <a:pPr eaLnBrk="1" hangingPunct="1">
              <a:lnSpc>
                <a:spcPct val="7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 подобрать 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</a:rPr>
              <a:t>синонимы к данным </a:t>
            </a: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словам</a:t>
            </a:r>
            <a:endParaRPr lang="ru-RU" altLang="ru-RU" sz="1800" b="1" dirty="0">
              <a:solidFill>
                <a:srgbClr val="006699"/>
              </a:solidFill>
              <a:latin typeface="Trebuchet MS" panose="020B0603020202020204" pitchFamily="34" charset="0"/>
            </a:endParaRPr>
          </a:p>
          <a:p>
            <a:pPr eaLnBrk="1" hangingPunct="1">
              <a:lnSpc>
                <a:spcPct val="7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 найти 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</a:rPr>
              <a:t>омонимы в словаре и составить с ними предложения, показывающие различия в их </a:t>
            </a: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значении</a:t>
            </a:r>
            <a:endParaRPr lang="ru-RU" altLang="ru-RU" sz="1800" b="1" dirty="0">
              <a:solidFill>
                <a:srgbClr val="006699"/>
              </a:solidFill>
              <a:latin typeface="Trebuchet MS" panose="020B0603020202020204" pitchFamily="34" charset="0"/>
            </a:endParaRPr>
          </a:p>
          <a:p>
            <a:pPr eaLnBrk="1" hangingPunct="1">
              <a:lnSpc>
                <a:spcPct val="7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 дать 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</a:rPr>
              <a:t>толкование значений фразеологизмов;</a:t>
            </a:r>
          </a:p>
          <a:p>
            <a:pPr eaLnBrk="1" hangingPunct="1">
              <a:lnSpc>
                <a:spcPct val="7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 отгадать 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</a:rPr>
              <a:t>фразеологизмы по </a:t>
            </a: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рисункам</a:t>
            </a:r>
            <a:endParaRPr lang="ru-RU" altLang="ru-RU" sz="1800" b="1" dirty="0">
              <a:solidFill>
                <a:srgbClr val="006699"/>
              </a:solidFill>
              <a:latin typeface="Trebuchet MS" panose="020B0603020202020204" pitchFamily="34" charset="0"/>
            </a:endParaRPr>
          </a:p>
          <a:p>
            <a:pPr eaLnBrk="1" hangingPunct="1">
              <a:lnSpc>
                <a:spcPct val="7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 подобрать 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</a:rPr>
              <a:t>синонимы (исконно русские слова) к заимствованным </a:t>
            </a: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словам</a:t>
            </a:r>
            <a:endParaRPr lang="ru-RU" altLang="ru-RU" sz="1800" b="1" dirty="0">
              <a:solidFill>
                <a:srgbClr val="006699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65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63888" y="325438"/>
            <a:ext cx="526692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>
                <a:solidFill>
                  <a:srgbClr val="FF0000"/>
                </a:solidFill>
                <a:latin typeface="+mj-lt"/>
              </a:rPr>
              <a:t>Цель работы</a:t>
            </a:r>
            <a:r>
              <a:rPr lang="ru-RU" altLang="ru-RU" sz="3200" b="1" dirty="0" smtClean="0">
                <a:solidFill>
                  <a:srgbClr val="FF0000"/>
                </a:solidFill>
                <a:latin typeface="+mj-lt"/>
              </a:rPr>
              <a:t>:</a:t>
            </a:r>
            <a:r>
              <a:rPr lang="ru-RU" altLang="ru-RU" sz="3200" b="1" dirty="0">
                <a:solidFill>
                  <a:srgbClr val="C00000"/>
                </a:solidFill>
                <a:latin typeface="+mj-lt"/>
              </a:rPr>
              <a:t>	</a:t>
            </a:r>
            <a:br>
              <a:rPr lang="ru-RU" altLang="ru-RU" sz="3200" b="1" dirty="0">
                <a:solidFill>
                  <a:srgbClr val="C00000"/>
                </a:solidFill>
                <a:latin typeface="+mj-lt"/>
              </a:rPr>
            </a:br>
            <a:r>
              <a:rPr lang="ru-RU" altLang="ru-RU" sz="2200" dirty="0">
                <a:solidFill>
                  <a:srgbClr val="339966"/>
                </a:solidFill>
                <a:latin typeface="Trebuchet MS" panose="020B0603020202020204" pitchFamily="34" charset="0"/>
              </a:rPr>
              <a:t>- воспитание любви к слову; </a:t>
            </a:r>
            <a:br>
              <a:rPr lang="ru-RU" altLang="ru-RU" sz="2200" dirty="0">
                <a:solidFill>
                  <a:srgbClr val="339966"/>
                </a:solidFill>
                <a:latin typeface="Trebuchet MS" panose="020B0603020202020204" pitchFamily="34" charset="0"/>
              </a:rPr>
            </a:br>
            <a:r>
              <a:rPr lang="ru-RU" altLang="ru-RU" sz="2200" dirty="0">
                <a:solidFill>
                  <a:srgbClr val="339966"/>
                </a:solidFill>
                <a:latin typeface="Trebuchet MS" panose="020B0603020202020204" pitchFamily="34" charset="0"/>
              </a:rPr>
              <a:t>- формирование умения и желания глубоко вникать в содержание значения слова, высказывания; </a:t>
            </a:r>
            <a:br>
              <a:rPr lang="ru-RU" altLang="ru-RU" sz="2200" dirty="0">
                <a:solidFill>
                  <a:srgbClr val="339966"/>
                </a:solidFill>
                <a:latin typeface="Trebuchet MS" panose="020B0603020202020204" pitchFamily="34" charset="0"/>
              </a:rPr>
            </a:br>
            <a:r>
              <a:rPr lang="ru-RU" altLang="ru-RU" sz="2200" dirty="0">
                <a:solidFill>
                  <a:srgbClr val="339966"/>
                </a:solidFill>
                <a:latin typeface="Trebuchet MS" panose="020B0603020202020204" pitchFamily="34" charset="0"/>
              </a:rPr>
              <a:t>- совершенствовать форму выражения своих мыслей, потребности говорить красиво, выразительно, лаконично, остроумно.</a:t>
            </a:r>
            <a:r>
              <a:rPr lang="ru-RU" altLang="ru-RU" dirty="0">
                <a:solidFill>
                  <a:srgbClr val="339966"/>
                </a:solidFill>
              </a:rPr>
              <a:t/>
            </a:r>
            <a:br>
              <a:rPr lang="ru-RU" altLang="ru-RU" dirty="0">
                <a:solidFill>
                  <a:srgbClr val="339966"/>
                </a:solidFill>
              </a:rPr>
            </a:br>
            <a:endParaRPr lang="ru-RU" dirty="0">
              <a:solidFill>
                <a:srgbClr val="33996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4058254"/>
            <a:ext cx="5482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+mj-lt"/>
              </a:rPr>
              <a:t>Главные задачи:</a:t>
            </a:r>
            <a:r>
              <a:rPr lang="ru-RU" sz="3200" b="1" dirty="0">
                <a:solidFill>
                  <a:srgbClr val="C00000"/>
                </a:solidFill>
                <a:latin typeface="+mj-lt"/>
              </a:rPr>
              <a:t/>
            </a:r>
            <a:br>
              <a:rPr lang="ru-RU" sz="3200" b="1" dirty="0">
                <a:solidFill>
                  <a:srgbClr val="C00000"/>
                </a:solidFill>
                <a:latin typeface="+mj-lt"/>
              </a:rPr>
            </a:br>
            <a:r>
              <a:rPr lang="ru-RU" dirty="0" smtClean="0">
                <a:solidFill>
                  <a:srgbClr val="339966"/>
                </a:solidFill>
              </a:rPr>
              <a:t>- </a:t>
            </a:r>
            <a:r>
              <a:rPr lang="ru-RU" sz="2200" dirty="0">
                <a:solidFill>
                  <a:srgbClr val="339966"/>
                </a:solidFill>
                <a:latin typeface="Trebuchet MS" panose="020B0603020202020204" pitchFamily="34" charset="0"/>
              </a:rPr>
              <a:t>обогащение словарного запаса;</a:t>
            </a:r>
            <a:br>
              <a:rPr lang="ru-RU" sz="2200" dirty="0">
                <a:solidFill>
                  <a:srgbClr val="339966"/>
                </a:solidFill>
                <a:latin typeface="Trebuchet MS" panose="020B0603020202020204" pitchFamily="34" charset="0"/>
              </a:rPr>
            </a:br>
            <a:r>
              <a:rPr lang="ru-RU" sz="2200" dirty="0">
                <a:solidFill>
                  <a:srgbClr val="339966"/>
                </a:solidFill>
                <a:latin typeface="Trebuchet MS" panose="020B0603020202020204" pitchFamily="34" charset="0"/>
              </a:rPr>
              <a:t>- освоение орфоэпических норм;</a:t>
            </a:r>
            <a:br>
              <a:rPr lang="ru-RU" sz="2200" dirty="0">
                <a:solidFill>
                  <a:srgbClr val="339966"/>
                </a:solidFill>
                <a:latin typeface="Trebuchet MS" panose="020B0603020202020204" pitchFamily="34" charset="0"/>
              </a:rPr>
            </a:br>
            <a:r>
              <a:rPr lang="ru-RU" sz="2200" dirty="0">
                <a:solidFill>
                  <a:srgbClr val="339966"/>
                </a:solidFill>
                <a:latin typeface="Trebuchet MS" panose="020B0603020202020204" pitchFamily="34" charset="0"/>
              </a:rPr>
              <a:t>- развитие орфографической зоркости;</a:t>
            </a:r>
            <a:br>
              <a:rPr lang="ru-RU" sz="2200" dirty="0">
                <a:solidFill>
                  <a:srgbClr val="339966"/>
                </a:solidFill>
                <a:latin typeface="Trebuchet MS" panose="020B0603020202020204" pitchFamily="34" charset="0"/>
              </a:rPr>
            </a:br>
            <a:r>
              <a:rPr lang="ru-RU" sz="2200" dirty="0">
                <a:solidFill>
                  <a:srgbClr val="339966"/>
                </a:solidFill>
                <a:latin typeface="Trebuchet MS" panose="020B0603020202020204" pitchFamily="34" charset="0"/>
              </a:rPr>
              <a:t>- совершенствование навыков обращения со справочной литературой.</a:t>
            </a:r>
          </a:p>
        </p:txBody>
      </p:sp>
    </p:spTree>
    <p:extLst>
      <p:ext uri="{BB962C8B-B14F-4D97-AF65-F5344CB8AC3E}">
        <p14:creationId xmlns:p14="http://schemas.microsoft.com/office/powerpoint/2010/main" val="250143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/>
        </p:nvSpPr>
        <p:spPr>
          <a:xfrm>
            <a:off x="2633974" y="131304"/>
            <a:ext cx="6361752" cy="8271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3200" b="1" cap="none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ВИДЫ РАБОТ</a:t>
            </a:r>
            <a:r>
              <a:rPr lang="ru-RU" sz="3200" b="1" cap="none" dirty="0" smtClean="0">
                <a:latin typeface="Trebuchet MS" panose="020B0603020202020204" pitchFamily="34" charset="0"/>
              </a:rPr>
              <a:t/>
            </a:r>
            <a:br>
              <a:rPr lang="ru-RU" sz="3200" b="1" cap="none" dirty="0" smtClean="0">
                <a:latin typeface="Trebuchet MS" panose="020B0603020202020204" pitchFamily="34" charset="0"/>
              </a:rPr>
            </a:br>
            <a:r>
              <a:rPr lang="ru-RU" sz="2000" cap="none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СО СЛОВАРЯМИ НА УРОКАХ РУССКОГО ЯЗЫКА </a:t>
            </a:r>
          </a:p>
        </p:txBody>
      </p:sp>
      <p:sp>
        <p:nvSpPr>
          <p:cNvPr id="6" name="Содержимое 2"/>
          <p:cNvSpPr>
            <a:spLocks noGrp="1"/>
          </p:cNvSpPr>
          <p:nvPr/>
        </p:nvSpPr>
        <p:spPr bwMode="auto">
          <a:xfrm>
            <a:off x="2488435" y="1172479"/>
            <a:ext cx="6507291" cy="4056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52F"/>
              </a:buClr>
              <a:buSzPct val="60000"/>
              <a:buFont typeface="Wingdings" panose="05000000000000000000" pitchFamily="2" charset="2"/>
              <a:buChar char="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C3AE"/>
              </a:buClr>
              <a:buSzPct val="6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90000"/>
              </a:lnSpc>
              <a:defRPr/>
            </a:pPr>
            <a:r>
              <a:rPr lang="ru-RU" sz="1800" b="1" dirty="0" smtClean="0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Провести систему уроков по теме: «Словари – наши друзья», «Словари- сокровища нашего языка», «Словари как отражение истории и культуры русского народа».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18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Подготовить сообщение на тему «Как пользоваться орфографическими и орфоэпическими словарями».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1800" b="1" dirty="0" smtClean="0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Включать работу со словарями в каждый урок.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18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Предлагать учащимся опережающие задания для работы со словарями (подобрать словарный диктант, объяснить этимологию слова, подобрать синонимы, антонимы к слову).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1800" b="1" dirty="0" smtClean="0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Объяснить значение новых и непонятных слов, употребленных в тексте.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18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Написать </a:t>
            </a:r>
            <a:r>
              <a:rPr lang="ru-RU" sz="18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аннотацию на словарь (по выбору).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1800" b="1" dirty="0" smtClean="0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ru-RU" sz="1800" b="1" dirty="0" smtClean="0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слова в словаре, объяснить почему это слово интересно, какая ошибка в произношении и написании его возможна.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1800" b="1" dirty="0" smtClean="0">
                <a:solidFill>
                  <a:srgbClr val="339966"/>
                </a:solidFill>
                <a:latin typeface="Times New Roman" pitchFamily="18" charset="0"/>
                <a:cs typeface="Times New Roman" pitchFamily="18" charset="0"/>
              </a:rPr>
              <a:t>Составить этимологический кроссворд.</a:t>
            </a:r>
          </a:p>
        </p:txBody>
      </p:sp>
    </p:spTree>
    <p:extLst>
      <p:ext uri="{BB962C8B-B14F-4D97-AF65-F5344CB8AC3E}">
        <p14:creationId xmlns:p14="http://schemas.microsoft.com/office/powerpoint/2010/main" val="190297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43808" y="188823"/>
            <a:ext cx="59046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Отзывы о работе со словарями </a:t>
            </a:r>
            <a:r>
              <a:rPr lang="ru-RU" sz="2800" b="1" dirty="0" smtClean="0">
                <a:solidFill>
                  <a:srgbClr val="FF0000"/>
                </a:solidFill>
              </a:rPr>
              <a:t>учащихся начальной школы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1238948"/>
            <a:ext cx="6480720" cy="496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ru-RU" altLang="ru-RU" sz="2200" dirty="0">
                <a:solidFill>
                  <a:srgbClr val="006699"/>
                </a:solidFill>
              </a:rPr>
              <a:t>«Мне понравилось работать со словарями русского языка, потому что я узнала много новых слов, их значение, произношение. Русский язык</a:t>
            </a:r>
            <a:r>
              <a:rPr lang="ru-RU" altLang="ru-RU" sz="2200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200" dirty="0">
                <a:solidFill>
                  <a:srgbClr val="006699"/>
                </a:solidFill>
              </a:rPr>
              <a:t>- самый красивый язык в мире» </a:t>
            </a:r>
            <a:endParaRPr lang="ru-RU" altLang="ru-RU" sz="2200" dirty="0" smtClean="0">
              <a:solidFill>
                <a:srgbClr val="006699"/>
              </a:solidFill>
            </a:endParaRPr>
          </a:p>
          <a:p>
            <a:pPr algn="just" eaLnBrk="1" hangingPunct="1">
              <a:lnSpc>
                <a:spcPct val="90000"/>
              </a:lnSpc>
            </a:pPr>
            <a:r>
              <a:rPr lang="ru-RU" altLang="ru-RU" sz="2200" i="1" dirty="0">
                <a:solidFill>
                  <a:srgbClr val="006699"/>
                </a:solidFill>
              </a:rPr>
              <a:t> </a:t>
            </a:r>
            <a:r>
              <a:rPr lang="ru-RU" altLang="ru-RU" sz="2200" i="1" dirty="0" smtClean="0">
                <a:solidFill>
                  <a:srgbClr val="006699"/>
                </a:solidFill>
              </a:rPr>
              <a:t>                                                  (Аксянова Александра)</a:t>
            </a:r>
            <a:endParaRPr lang="ru-RU" altLang="ru-RU" sz="2200" i="1" dirty="0">
              <a:solidFill>
                <a:srgbClr val="006699"/>
              </a:solidFill>
            </a:endParaRPr>
          </a:p>
          <a:p>
            <a:pPr marL="342900" indent="-342900" algn="just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ru-RU" altLang="ru-RU" sz="2200" dirty="0">
                <a:solidFill>
                  <a:srgbClr val="339966"/>
                </a:solidFill>
              </a:rPr>
              <a:t>«Мне понравилось работать со словарями, потому что я узнал много интересных слов, их смысл. Оказывается, что русский язык очень богат!» </a:t>
            </a:r>
            <a:endParaRPr lang="ru-RU" altLang="ru-RU" sz="2200" dirty="0" smtClean="0">
              <a:solidFill>
                <a:srgbClr val="339966"/>
              </a:solidFill>
            </a:endParaRPr>
          </a:p>
          <a:p>
            <a:pPr algn="just" eaLnBrk="1" hangingPunct="1">
              <a:lnSpc>
                <a:spcPct val="90000"/>
              </a:lnSpc>
            </a:pPr>
            <a:r>
              <a:rPr lang="ru-RU" altLang="ru-RU" sz="2200" i="1" dirty="0">
                <a:solidFill>
                  <a:srgbClr val="339966"/>
                </a:solidFill>
              </a:rPr>
              <a:t> </a:t>
            </a:r>
            <a:r>
              <a:rPr lang="ru-RU" altLang="ru-RU" sz="2200" i="1" dirty="0" smtClean="0">
                <a:solidFill>
                  <a:srgbClr val="339966"/>
                </a:solidFill>
              </a:rPr>
              <a:t>                                                           (Якимов Максим)</a:t>
            </a:r>
            <a:endParaRPr lang="ru-RU" altLang="ru-RU" sz="2200" i="1" dirty="0">
              <a:solidFill>
                <a:srgbClr val="339966"/>
              </a:solidFill>
            </a:endParaRPr>
          </a:p>
          <a:p>
            <a:pPr marL="342900" indent="-342900" algn="just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ru-RU" altLang="ru-RU" sz="2200" dirty="0">
                <a:solidFill>
                  <a:srgbClr val="006699"/>
                </a:solidFill>
              </a:rPr>
              <a:t>«Работать со словарями – одно удовольствие. С их помощью я узнал много интересных слов, их правописание и значение. Познакомился с</a:t>
            </a:r>
            <a:r>
              <a:rPr lang="ru-RU" altLang="ru-RU" sz="2200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200" dirty="0">
                <a:solidFill>
                  <a:srgbClr val="006699"/>
                </a:solidFill>
              </a:rPr>
              <a:t>фразеологизмами, узнал, что они означают, как пишутся, как правильно их использовать в речи» </a:t>
            </a:r>
            <a:r>
              <a:rPr lang="ru-RU" altLang="ru-RU" sz="2200" dirty="0" smtClean="0">
                <a:solidFill>
                  <a:srgbClr val="006699"/>
                </a:solidFill>
              </a:rPr>
              <a:t>                         </a:t>
            </a:r>
          </a:p>
          <a:p>
            <a:pPr algn="r" eaLnBrk="1" hangingPunct="1">
              <a:lnSpc>
                <a:spcPct val="90000"/>
              </a:lnSpc>
            </a:pPr>
            <a:r>
              <a:rPr lang="ru-RU" altLang="ru-RU" sz="2200" i="1" dirty="0" smtClean="0">
                <a:solidFill>
                  <a:srgbClr val="006699"/>
                </a:solidFill>
              </a:rPr>
              <a:t>(Пичугин Никита)</a:t>
            </a:r>
            <a:endParaRPr lang="ru-RU" sz="2200" dirty="0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90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44163" y="37374"/>
            <a:ext cx="3203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>
                <a:solidFill>
                  <a:srgbClr val="FF0000"/>
                </a:solidFill>
                <a:latin typeface="+mj-lt"/>
              </a:rPr>
              <a:t>Заключение</a:t>
            </a:r>
            <a:endParaRPr lang="ru-RU" sz="2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67643" y="598396"/>
            <a:ext cx="5556888" cy="596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ru-RU" altLang="ru-RU" sz="1800" b="1" dirty="0" smtClean="0">
                <a:solidFill>
                  <a:srgbClr val="339966"/>
                </a:solidFill>
              </a:rPr>
              <a:t>      </a:t>
            </a:r>
            <a:r>
              <a:rPr lang="ru-RU" altLang="ru-RU" sz="1700" b="1" dirty="0" smtClean="0">
                <a:solidFill>
                  <a:srgbClr val="339966"/>
                </a:solidFill>
                <a:latin typeface="Trebuchet MS" panose="020B0603020202020204" pitchFamily="34" charset="0"/>
              </a:rPr>
              <a:t>Словари </a:t>
            </a:r>
            <a:r>
              <a:rPr lang="ru-RU" altLang="ru-RU" sz="1700" b="1" dirty="0">
                <a:solidFill>
                  <a:srgbClr val="339966"/>
                </a:solidFill>
                <a:latin typeface="Trebuchet MS" panose="020B0603020202020204" pitchFamily="34" charset="0"/>
              </a:rPr>
              <a:t>вместе с учебником по русскому языку должны стать обязательным пособием учащихся. Они должны составлять единый учебный комплект.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sz="1700" b="1" dirty="0" smtClean="0">
                <a:solidFill>
                  <a:srgbClr val="339966"/>
                </a:solidFill>
                <a:latin typeface="Trebuchet MS" panose="020B0603020202020204" pitchFamily="34" charset="0"/>
              </a:rPr>
              <a:t>      Ни </a:t>
            </a:r>
            <a:r>
              <a:rPr lang="ru-RU" altLang="ru-RU" sz="1700" b="1" dirty="0">
                <a:solidFill>
                  <a:srgbClr val="339966"/>
                </a:solidFill>
                <a:latin typeface="Trebuchet MS" panose="020B0603020202020204" pitchFamily="34" charset="0"/>
              </a:rPr>
              <a:t>один язык — будь то родной или неродной — невозможно полноценно изучать без словаря. Только словари могут дать учащемуся все необходимые сведения о слове, помочь ему овладеть основами грамотной устной и письменной речи, постоянно повышать культуру речи, которая в значительной степени определяет общую культуру человека</a:t>
            </a:r>
            <a:r>
              <a:rPr lang="ru-RU" altLang="ru-RU" sz="1700" b="1" dirty="0" smtClean="0">
                <a:solidFill>
                  <a:srgbClr val="339966"/>
                </a:solidFill>
                <a:latin typeface="Trebuchet MS" panose="020B0603020202020204" pitchFamily="34" charset="0"/>
              </a:rPr>
              <a:t>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sz="1700" b="1" dirty="0">
                <a:solidFill>
                  <a:srgbClr val="339966"/>
                </a:solidFill>
                <a:latin typeface="Trebuchet MS" panose="020B0603020202020204" pitchFamily="34" charset="0"/>
              </a:rPr>
              <a:t> </a:t>
            </a:r>
            <a:r>
              <a:rPr lang="ru-RU" altLang="ru-RU" sz="1700" b="1" dirty="0" smtClean="0">
                <a:solidFill>
                  <a:srgbClr val="339966"/>
                </a:solidFill>
                <a:latin typeface="Trebuchet MS" panose="020B0603020202020204" pitchFamily="34" charset="0"/>
              </a:rPr>
              <a:t>    Словарь</a:t>
            </a:r>
            <a:r>
              <a:rPr lang="ru-RU" altLang="ru-RU" sz="1700" b="1" dirty="0">
                <a:solidFill>
                  <a:srgbClr val="339966"/>
                </a:solidFill>
                <a:latin typeface="Trebuchet MS" panose="020B0603020202020204" pitchFamily="34" charset="0"/>
              </a:rPr>
              <a:t>, чтобы он мог служить ученику всегда, с полной отдачей, должен быть в его личной библиотеке. Только тогда он станет подлинной настольной книгой ученика.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sz="1700" b="1" dirty="0" smtClean="0">
                <a:solidFill>
                  <a:srgbClr val="339966"/>
                </a:solidFill>
                <a:latin typeface="Trebuchet MS" panose="020B0603020202020204" pitchFamily="34" charset="0"/>
              </a:rPr>
              <a:t>     Выпускник </a:t>
            </a:r>
            <a:r>
              <a:rPr lang="ru-RU" altLang="ru-RU" sz="1700" b="1" dirty="0">
                <a:solidFill>
                  <a:srgbClr val="339966"/>
                </a:solidFill>
                <a:latin typeface="Trebuchet MS" panose="020B0603020202020204" pitchFamily="34" charset="0"/>
              </a:rPr>
              <a:t>современной школы, гимназии, лицея не может считаться полноценным гражданином, если он не умеет пользоваться словарно-справочной литературой. У него нет основного ключа к сокровищницам знаний. Долг учителя русского языка — научить учащихся самостоятельно извлекать из словарей, справочников, энциклопедий нужную им информацию. Такие выпускники всегда будут шагать в ногу со временем, смогут мобилизовать все свои ресурсы, чтобы стать полезными членами современного общества.</a:t>
            </a:r>
          </a:p>
        </p:txBody>
      </p:sp>
    </p:spTree>
    <p:extLst>
      <p:ext uri="{BB962C8B-B14F-4D97-AF65-F5344CB8AC3E}">
        <p14:creationId xmlns:p14="http://schemas.microsoft.com/office/powerpoint/2010/main" val="81853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55776" y="116632"/>
            <a:ext cx="64087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Список использованной литературы</a:t>
            </a:r>
            <a:endParaRPr lang="ru-RU" sz="32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99792" y="1461344"/>
            <a:ext cx="6480720" cy="4095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1800" b="1" dirty="0" smtClean="0">
                <a:solidFill>
                  <a:srgbClr val="404040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1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 Александрова З.Е. </a:t>
            </a:r>
            <a:r>
              <a:rPr lang="ru-RU" altLang="ru-RU" sz="1800" b="1" i="1" dirty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Словарь синонимов русского языка 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/ Под ред. Л. А. Четко. - М.: Сов. Энциклопедия, 1969. - 600 с. </a:t>
            </a:r>
          </a:p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2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 Даль В.И. </a:t>
            </a:r>
            <a:r>
              <a:rPr lang="ru-RU" altLang="ru-RU" sz="1800" b="1" i="1" dirty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Толковый словарь живого великорусского языка: В 4 т. - 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М.: Рус яз., 1999. - Т. 1: А-3. - 1999. - 699 с.</a:t>
            </a:r>
          </a:p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3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 Быстрова Е.А., Окунева А.П., </a:t>
            </a:r>
            <a:r>
              <a:rPr lang="ru-RU" altLang="ru-RU" sz="1800" b="1" dirty="0" err="1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Шанский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Н.М. </a:t>
            </a:r>
            <a:r>
              <a:rPr lang="ru-RU" altLang="ru-RU" sz="1800" b="1" i="1" dirty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Краткий фразеологический словарь русского языка. - 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СПб.: Просвещение, 1994. - 268 с.</a:t>
            </a:r>
          </a:p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4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 </a:t>
            </a:r>
            <a:r>
              <a:rPr lang="ru-RU" altLang="ru-RU" sz="1800" b="1" dirty="0" err="1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Борунова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С.Н. и др. </a:t>
            </a:r>
            <a:r>
              <a:rPr lang="ru-RU" altLang="ru-RU" sz="1800" b="1" i="1" dirty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Орфоэпический словарь русского языка 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/ С.Н. </a:t>
            </a:r>
            <a:r>
              <a:rPr lang="ru-RU" altLang="ru-RU" sz="1800" b="1" dirty="0" err="1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Борунова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, В.Л. Воронцова, Н.А. Еськова; Под ред. Р.И. Аванесова. - М., 1983. - 426с.</a:t>
            </a:r>
          </a:p>
          <a:p>
            <a:pPr eaLnBrk="1" hangingPunct="1">
              <a:lnSpc>
                <a:spcPct val="9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1800" b="1" dirty="0" smtClean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5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 «Русский язык» / Т.А. </a:t>
            </a:r>
            <a:r>
              <a:rPr lang="ru-RU" altLang="ru-RU" sz="1800" b="1" dirty="0" err="1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Ладыженская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, М.Т. Баранов, Л.А. </a:t>
            </a:r>
            <a:r>
              <a:rPr lang="ru-RU" altLang="ru-RU" sz="1800" b="1" dirty="0" err="1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Тростенцова</a:t>
            </a:r>
            <a:r>
              <a:rPr lang="ru-RU" altLang="ru-RU" sz="1800" b="1" dirty="0">
                <a:solidFill>
                  <a:srgbClr val="006699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и др.; - М.: Просвещение, 2012. </a:t>
            </a:r>
          </a:p>
        </p:txBody>
      </p:sp>
    </p:spTree>
    <p:extLst>
      <p:ext uri="{BB962C8B-B14F-4D97-AF65-F5344CB8AC3E}">
        <p14:creationId xmlns:p14="http://schemas.microsoft.com/office/powerpoint/2010/main" val="306920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14801" y="162466"/>
            <a:ext cx="5400600" cy="744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Актуальность </a:t>
            </a:r>
            <a:r>
              <a:rPr lang="ru-RU" sz="3200" b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проблемы</a:t>
            </a:r>
            <a:endParaRPr lang="ru-RU" sz="1400" b="1" dirty="0">
              <a:solidFill>
                <a:srgbClr val="333399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333399"/>
                </a:solidFill>
                <a:cs typeface="Times New Roman" panose="02020603050405020304" pitchFamily="18" charset="0"/>
              </a:rPr>
              <a:t>      </a:t>
            </a:r>
            <a:r>
              <a:rPr lang="ru-RU" sz="1600" dirty="0" smtClean="0">
                <a:solidFill>
                  <a:srgbClr val="006699"/>
                </a:solidFill>
              </a:rPr>
              <a:t>       </a:t>
            </a:r>
            <a:r>
              <a:rPr lang="ru-RU" sz="1600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Вопрос </a:t>
            </a:r>
            <a:r>
              <a:rPr lang="ru-RU" sz="1600" dirty="0">
                <a:solidFill>
                  <a:srgbClr val="006699"/>
                </a:solidFill>
                <a:latin typeface="Trebuchet MS" panose="020B0603020202020204" pitchFamily="34" charset="0"/>
              </a:rPr>
              <a:t>по обогащению словарного запаса современного школьника сегодня очень актуален. В условиях научного прогресса в обиход входят </a:t>
            </a:r>
            <a:r>
              <a:rPr lang="ru-RU" sz="1600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всё </a:t>
            </a:r>
            <a:r>
              <a:rPr lang="ru-RU" sz="1600" dirty="0">
                <a:solidFill>
                  <a:srgbClr val="006699"/>
                </a:solidFill>
                <a:latin typeface="Trebuchet MS" panose="020B0603020202020204" pitchFamily="34" charset="0"/>
              </a:rPr>
              <a:t>новые и новые слова, многие из которых трудны и непонятны. Поэтому первостепенной задачей учителя русского языка является работа над обогащением и уточнением словарного запаса школьников: чем большим количеством слов владеет человек, тем точнее реализуется коммуникация между людьми, как в устной, так и в письменной форме</a:t>
            </a:r>
            <a:r>
              <a:rPr lang="ru-RU" sz="1600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.</a:t>
            </a:r>
          </a:p>
          <a:p>
            <a:pPr algn="just"/>
            <a:r>
              <a:rPr lang="ru-RU" sz="1600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     Этот </a:t>
            </a:r>
            <a:r>
              <a:rPr lang="ru-RU" sz="1600" dirty="0">
                <a:solidFill>
                  <a:srgbClr val="006699"/>
                </a:solidFill>
                <a:latin typeface="Trebuchet MS" panose="020B0603020202020204" pitchFamily="34" charset="0"/>
              </a:rPr>
              <a:t>вопрос всегда привлекал внимание методистов и учителей русского языка. </a:t>
            </a:r>
            <a:r>
              <a:rPr lang="ru-RU" sz="1600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Так, И.И. Срезневский </a:t>
            </a:r>
            <a:r>
              <a:rPr lang="ru-RU" sz="1600" dirty="0">
                <a:solidFill>
                  <a:srgbClr val="006699"/>
                </a:solidFill>
                <a:latin typeface="Trebuchet MS" panose="020B0603020202020204" pitchFamily="34" charset="0"/>
              </a:rPr>
              <a:t>(1860) советовал преподавателям обогащать детей «словами и выражениями, для этого годными», добиваться того, чтобы «не осталось неизвестным их памяти и непонятным их умам» слов, научить пользоваться словами и выражениями, обращать разумное внимание на</a:t>
            </a:r>
            <a:r>
              <a:rPr lang="ru-RU" sz="1600" i="1" dirty="0">
                <a:solidFill>
                  <a:srgbClr val="006699"/>
                </a:solidFill>
                <a:latin typeface="Trebuchet MS" panose="020B0603020202020204" pitchFamily="34" charset="0"/>
              </a:rPr>
              <a:t> </a:t>
            </a:r>
            <a:r>
              <a:rPr lang="ru-RU" sz="1600" dirty="0">
                <a:solidFill>
                  <a:srgbClr val="006699"/>
                </a:solidFill>
                <a:latin typeface="Trebuchet MS" panose="020B0603020202020204" pitchFamily="34" charset="0"/>
              </a:rPr>
              <a:t>значение слов и </a:t>
            </a:r>
            <a:r>
              <a:rPr lang="ru-RU" sz="1600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выражений. </a:t>
            </a:r>
          </a:p>
          <a:p>
            <a:pPr algn="just"/>
            <a:r>
              <a:rPr lang="ru-RU" sz="1600" dirty="0">
                <a:solidFill>
                  <a:srgbClr val="006699"/>
                </a:solidFill>
                <a:latin typeface="Trebuchet MS" panose="020B0603020202020204" pitchFamily="34" charset="0"/>
              </a:rPr>
              <a:t> </a:t>
            </a:r>
            <a:r>
              <a:rPr lang="ru-RU" sz="1600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    Каждый </a:t>
            </a:r>
            <a:r>
              <a:rPr lang="ru-RU" sz="1600" dirty="0">
                <a:solidFill>
                  <a:srgbClr val="006699"/>
                </a:solidFill>
                <a:latin typeface="Trebuchet MS" panose="020B0603020202020204" pitchFamily="34" charset="0"/>
              </a:rPr>
              <a:t>учитель основной </a:t>
            </a:r>
            <a:r>
              <a:rPr lang="ru-RU" sz="1600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школы </a:t>
            </a:r>
            <a:r>
              <a:rPr lang="ru-RU" sz="1600" dirty="0">
                <a:solidFill>
                  <a:srgbClr val="006699"/>
                </a:solidFill>
                <a:latin typeface="Trebuchet MS" panose="020B0603020202020204" pitchFamily="34" charset="0"/>
              </a:rPr>
              <a:t>должен организовать работу на уроках русского языка так, чтобы </a:t>
            </a:r>
            <a:r>
              <a:rPr lang="ru-RU" sz="1600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ребёнок в </a:t>
            </a:r>
            <a:r>
              <a:rPr lang="ru-RU" sz="1600" dirty="0">
                <a:solidFill>
                  <a:srgbClr val="006699"/>
                </a:solidFill>
                <a:latin typeface="Trebuchet MS" panose="020B0603020202020204" pitchFamily="34" charset="0"/>
              </a:rPr>
              <a:t>процессе обучения учился размышлять, анализировать, сравнивать, самостоятельно делать выводы. А для этого ему нужен богатый словарный запас</a:t>
            </a:r>
            <a:r>
              <a:rPr lang="ru-RU" sz="1600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.</a:t>
            </a:r>
          </a:p>
          <a:p>
            <a:pPr algn="just"/>
            <a:r>
              <a:rPr lang="ru-RU" sz="1600" dirty="0">
                <a:solidFill>
                  <a:srgbClr val="339966"/>
                </a:solidFill>
              </a:rPr>
              <a:t/>
            </a:r>
            <a:br>
              <a:rPr lang="ru-RU" sz="1600" dirty="0">
                <a:solidFill>
                  <a:srgbClr val="339966"/>
                </a:solidFill>
              </a:rPr>
            </a:br>
            <a:endParaRPr lang="ru-RU" sz="1600" dirty="0">
              <a:solidFill>
                <a:srgbClr val="33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14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17168" y="386652"/>
            <a:ext cx="609823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Словарь</a:t>
            </a:r>
            <a:r>
              <a:rPr lang="ru-RU" altLang="ru-RU" dirty="0">
                <a:solidFill>
                  <a:srgbClr val="339966"/>
                </a:solidFill>
                <a:cs typeface="Times New Roman" panose="02020603050405020304" pitchFamily="18" charset="0"/>
              </a:rPr>
              <a:t> - это вся Вселенная в алфавитном порядке.</a:t>
            </a:r>
          </a:p>
          <a:p>
            <a:pPr algn="r" eaLnBrk="1" hangingPunct="1">
              <a:buFont typeface="Wingdings" panose="05000000000000000000" pitchFamily="2" charset="2"/>
              <a:buNone/>
            </a:pPr>
            <a:r>
              <a:rPr lang="ru-RU" altLang="ru-RU" i="1" dirty="0">
                <a:solidFill>
                  <a:srgbClr val="C00000"/>
                </a:solidFill>
                <a:cs typeface="Times New Roman" panose="02020603050405020304" pitchFamily="18" charset="0"/>
              </a:rPr>
              <a:t>Анатоль </a:t>
            </a:r>
            <a:r>
              <a:rPr lang="ru-RU" altLang="ru-RU" i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Франс</a:t>
            </a:r>
          </a:p>
          <a:p>
            <a:pPr algn="r" eaLnBrk="1" hangingPunct="1">
              <a:buFont typeface="Wingdings" panose="05000000000000000000" pitchFamily="2" charset="2"/>
              <a:buNone/>
            </a:pPr>
            <a:endParaRPr lang="ru-RU" altLang="ru-RU" i="1" dirty="0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b="1" dirty="0">
                <a:solidFill>
                  <a:srgbClr val="FF0000"/>
                </a:solidFill>
                <a:cs typeface="Times New Roman" panose="02020603050405020304" pitchFamily="18" charset="0"/>
              </a:rPr>
              <a:t>Толковый словарь </a:t>
            </a:r>
            <a:r>
              <a:rPr lang="ru-RU" altLang="ru-RU" dirty="0">
                <a:solidFill>
                  <a:srgbClr val="339966"/>
                </a:solidFill>
                <a:cs typeface="Times New Roman" panose="02020603050405020304" pitchFamily="18" charset="0"/>
              </a:rPr>
              <a:t>-</a:t>
            </a:r>
            <a:r>
              <a:rPr lang="ru-RU" altLang="ru-RU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dirty="0">
                <a:solidFill>
                  <a:srgbClr val="339966"/>
                </a:solidFill>
                <a:cs typeface="Times New Roman" panose="02020603050405020304" pitchFamily="18" charset="0"/>
              </a:rPr>
              <a:t>один из источников изучения русской лексики, русского языка.</a:t>
            </a:r>
          </a:p>
        </p:txBody>
      </p:sp>
      <p:pic>
        <p:nvPicPr>
          <p:cNvPr id="7" name="Picture 4" descr="0003-003-Russkoj-rechi-Gosudar-po-prozvaniju-Slov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625" y="3011010"/>
            <a:ext cx="5184775" cy="359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378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83768" y="236856"/>
            <a:ext cx="65583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ClrTx/>
              <a:buFontTx/>
              <a:buNone/>
            </a:pPr>
            <a:r>
              <a:rPr lang="ru-RU" altLang="ru-RU" sz="3200" b="1" dirty="0">
                <a:solidFill>
                  <a:srgbClr val="FF0000"/>
                </a:solidFill>
                <a:latin typeface="+mj-lt"/>
              </a:rPr>
              <a:t>Типы словарей русского языка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66525" y="1058487"/>
            <a:ext cx="5050904" cy="5344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ru-RU" altLang="ru-RU" dirty="0" smtClean="0">
                <a:solidFill>
                  <a:srgbClr val="006699"/>
                </a:solidFill>
                <a:latin typeface="+mn-lt"/>
              </a:rPr>
              <a:t>орфографический словарь </a:t>
            </a:r>
            <a:endParaRPr lang="ru-RU" altLang="ru-RU" dirty="0">
              <a:solidFill>
                <a:srgbClr val="006699"/>
              </a:solidFill>
              <a:latin typeface="+mn-lt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dirty="0" smtClean="0">
                <a:solidFill>
                  <a:srgbClr val="006699"/>
                </a:solidFill>
                <a:latin typeface="+mn-lt"/>
              </a:rPr>
              <a:t> орфоэпический словарь</a:t>
            </a:r>
            <a:endParaRPr lang="ru-RU" altLang="ru-RU" dirty="0">
              <a:solidFill>
                <a:srgbClr val="006699"/>
              </a:solidFill>
              <a:latin typeface="+mn-lt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dirty="0" smtClean="0">
                <a:solidFill>
                  <a:srgbClr val="006699"/>
                </a:solidFill>
                <a:latin typeface="+mn-lt"/>
              </a:rPr>
              <a:t> этимологический словарь </a:t>
            </a:r>
            <a:endParaRPr lang="ru-RU" altLang="ru-RU" dirty="0">
              <a:solidFill>
                <a:srgbClr val="006699"/>
              </a:solidFill>
              <a:latin typeface="+mn-lt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dirty="0" smtClean="0">
                <a:solidFill>
                  <a:srgbClr val="006699"/>
                </a:solidFill>
                <a:latin typeface="+mn-lt"/>
              </a:rPr>
              <a:t> фразеологический словарь</a:t>
            </a:r>
            <a:endParaRPr lang="ru-RU" altLang="ru-RU" dirty="0">
              <a:solidFill>
                <a:srgbClr val="006699"/>
              </a:solidFill>
              <a:latin typeface="+mn-lt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dirty="0" smtClean="0">
                <a:solidFill>
                  <a:srgbClr val="006699"/>
                </a:solidFill>
                <a:latin typeface="+mn-lt"/>
              </a:rPr>
              <a:t> словарь </a:t>
            </a:r>
            <a:r>
              <a:rPr lang="ru-RU" altLang="ru-RU" dirty="0">
                <a:solidFill>
                  <a:srgbClr val="006699"/>
                </a:solidFill>
                <a:latin typeface="+mn-lt"/>
              </a:rPr>
              <a:t>иностранных </a:t>
            </a:r>
            <a:r>
              <a:rPr lang="ru-RU" altLang="ru-RU" dirty="0" smtClean="0">
                <a:solidFill>
                  <a:srgbClr val="006699"/>
                </a:solidFill>
                <a:latin typeface="+mn-lt"/>
              </a:rPr>
              <a:t>слов</a:t>
            </a:r>
            <a:endParaRPr lang="ru-RU" altLang="ru-RU" dirty="0">
              <a:solidFill>
                <a:srgbClr val="006699"/>
              </a:solidFill>
              <a:latin typeface="+mn-lt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dirty="0" smtClean="0">
                <a:solidFill>
                  <a:srgbClr val="006699"/>
                </a:solidFill>
                <a:latin typeface="+mn-lt"/>
              </a:rPr>
              <a:t> толковый словарь</a:t>
            </a:r>
            <a:endParaRPr lang="ru-RU" altLang="ru-RU" dirty="0">
              <a:solidFill>
                <a:srgbClr val="006699"/>
              </a:solidFill>
              <a:latin typeface="+mn-lt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dirty="0" smtClean="0">
                <a:solidFill>
                  <a:srgbClr val="006699"/>
                </a:solidFill>
                <a:latin typeface="+mn-lt"/>
              </a:rPr>
              <a:t> словарь </a:t>
            </a:r>
            <a:r>
              <a:rPr lang="ru-RU" altLang="ru-RU" dirty="0">
                <a:solidFill>
                  <a:srgbClr val="006699"/>
                </a:solidFill>
                <a:latin typeface="+mn-lt"/>
              </a:rPr>
              <a:t>речевых </a:t>
            </a:r>
            <a:r>
              <a:rPr lang="ru-RU" altLang="ru-RU" dirty="0" smtClean="0">
                <a:solidFill>
                  <a:srgbClr val="006699"/>
                </a:solidFill>
                <a:latin typeface="+mn-lt"/>
              </a:rPr>
              <a:t>   неправильностей </a:t>
            </a:r>
            <a:r>
              <a:rPr lang="ru-RU" altLang="ru-RU" dirty="0">
                <a:solidFill>
                  <a:srgbClr val="006699"/>
                </a:solidFill>
                <a:latin typeface="+mn-lt"/>
              </a:rPr>
              <a:t>и </a:t>
            </a:r>
            <a:r>
              <a:rPr lang="ru-RU" altLang="ru-RU" dirty="0" smtClean="0">
                <a:solidFill>
                  <a:srgbClr val="006699"/>
                </a:solidFill>
                <a:latin typeface="+mn-lt"/>
              </a:rPr>
              <a:t>трудностей</a:t>
            </a:r>
            <a:endParaRPr lang="ru-RU" altLang="ru-RU" dirty="0">
              <a:solidFill>
                <a:srgbClr val="006699"/>
              </a:solidFill>
              <a:latin typeface="+mn-lt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dirty="0" smtClean="0">
                <a:solidFill>
                  <a:srgbClr val="006699"/>
                </a:solidFill>
                <a:latin typeface="+mn-lt"/>
              </a:rPr>
              <a:t> словарь </a:t>
            </a:r>
            <a:r>
              <a:rPr lang="ru-RU" altLang="ru-RU" dirty="0">
                <a:solidFill>
                  <a:srgbClr val="006699"/>
                </a:solidFill>
                <a:latin typeface="+mn-lt"/>
              </a:rPr>
              <a:t>языка </a:t>
            </a:r>
            <a:r>
              <a:rPr lang="ru-RU" altLang="ru-RU" dirty="0" smtClean="0">
                <a:solidFill>
                  <a:srgbClr val="006699"/>
                </a:solidFill>
                <a:latin typeface="+mn-lt"/>
              </a:rPr>
              <a:t>писателей</a:t>
            </a:r>
            <a:endParaRPr lang="ru-RU" altLang="ru-RU" dirty="0">
              <a:solidFill>
                <a:srgbClr val="006699"/>
              </a:solidFill>
              <a:latin typeface="+mn-lt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dirty="0" smtClean="0">
                <a:solidFill>
                  <a:srgbClr val="006699"/>
                </a:solidFill>
                <a:latin typeface="+mn-lt"/>
              </a:rPr>
              <a:t> словарь синонимов</a:t>
            </a:r>
            <a:endParaRPr lang="ru-RU" altLang="ru-RU" dirty="0">
              <a:solidFill>
                <a:srgbClr val="006699"/>
              </a:solidFill>
              <a:latin typeface="+mn-lt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dirty="0" smtClean="0">
                <a:solidFill>
                  <a:srgbClr val="006699"/>
                </a:solidFill>
                <a:latin typeface="+mn-lt"/>
              </a:rPr>
              <a:t> словарь антонимов</a:t>
            </a:r>
            <a:endParaRPr lang="ru-RU" altLang="ru-RU" dirty="0">
              <a:solidFill>
                <a:srgbClr val="006699"/>
              </a:solidFill>
              <a:latin typeface="+mn-lt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dirty="0" smtClean="0">
                <a:solidFill>
                  <a:srgbClr val="006699"/>
                </a:solidFill>
                <a:latin typeface="+mn-lt"/>
              </a:rPr>
              <a:t> словарь омонимов</a:t>
            </a:r>
            <a:endParaRPr lang="ru-RU" altLang="ru-RU" dirty="0">
              <a:solidFill>
                <a:srgbClr val="006699"/>
              </a:solidFill>
              <a:latin typeface="+mn-lt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dirty="0" smtClean="0">
                <a:solidFill>
                  <a:srgbClr val="006699"/>
                </a:solidFill>
                <a:latin typeface="+mn-lt"/>
              </a:rPr>
              <a:t> словарь </a:t>
            </a:r>
            <a:r>
              <a:rPr lang="ru-RU" altLang="ru-RU" dirty="0">
                <a:solidFill>
                  <a:srgbClr val="006699"/>
                </a:solidFill>
                <a:latin typeface="+mn-lt"/>
              </a:rPr>
              <a:t>паронимов</a:t>
            </a:r>
          </a:p>
        </p:txBody>
      </p:sp>
    </p:spTree>
    <p:extLst>
      <p:ext uri="{BB962C8B-B14F-4D97-AF65-F5344CB8AC3E}">
        <p14:creationId xmlns:p14="http://schemas.microsoft.com/office/powerpoint/2010/main" val="84922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153" y="116632"/>
            <a:ext cx="1440160" cy="1824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943226" y="318135"/>
            <a:ext cx="40324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ClrTx/>
              <a:buFontTx/>
              <a:buNone/>
            </a:pPr>
            <a:r>
              <a:rPr lang="ru-RU" altLang="ru-RU" sz="2800" b="1" dirty="0">
                <a:solidFill>
                  <a:srgbClr val="FF0000"/>
                </a:solidFill>
              </a:rPr>
              <a:t>Комплексный словарь 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-</a:t>
            </a:r>
          </a:p>
          <a:p>
            <a:pPr algn="ctr" eaLnBrk="1" hangingPunct="1">
              <a:buClrTx/>
              <a:buFontTx/>
              <a:buNone/>
            </a:pPr>
            <a:r>
              <a:rPr lang="ru-RU" altLang="ru-RU" sz="2800" b="1" dirty="0" smtClean="0">
                <a:solidFill>
                  <a:srgbClr val="FF0000"/>
                </a:solidFill>
              </a:rPr>
              <a:t> идеальное </a:t>
            </a:r>
            <a:r>
              <a:rPr lang="ru-RU" altLang="ru-RU" sz="2800" b="1" dirty="0">
                <a:solidFill>
                  <a:srgbClr val="FF0000"/>
                </a:solidFill>
              </a:rPr>
              <a:t>учебное пособие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10917" y="2259416"/>
            <a:ext cx="6131866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1800" b="1" dirty="0" smtClean="0">
                <a:solidFill>
                  <a:srgbClr val="404040"/>
                </a:solidFill>
              </a:rPr>
              <a:t> </a:t>
            </a:r>
            <a:r>
              <a:rPr lang="ru-RU" altLang="ru-RU" sz="2000" b="1" dirty="0" smtClean="0">
                <a:solidFill>
                  <a:srgbClr val="339966"/>
                </a:solidFill>
              </a:rPr>
              <a:t>«</a:t>
            </a:r>
            <a:r>
              <a:rPr lang="ru-RU" altLang="ru-RU" sz="2000" b="1" dirty="0">
                <a:solidFill>
                  <a:srgbClr val="339966"/>
                </a:solidFill>
              </a:rPr>
              <a:t>Универсальный учебный словарь русского языка» А.Н. Тихонова, Е.Н. Тихоновой, С.А. Тихонова, М.Ю. Зуевой, О.М. Чупашевой.</a:t>
            </a:r>
          </a:p>
          <a:p>
            <a:pPr eaLnBrk="1" hangingPunct="1"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2000" dirty="0" smtClean="0">
                <a:solidFill>
                  <a:srgbClr val="339966"/>
                </a:solidFill>
              </a:rPr>
              <a:t> </a:t>
            </a:r>
            <a:r>
              <a:rPr lang="ru-RU" altLang="ru-RU" sz="2000" dirty="0" smtClean="0">
                <a:solidFill>
                  <a:srgbClr val="006699"/>
                </a:solidFill>
              </a:rPr>
              <a:t>Это </a:t>
            </a:r>
            <a:r>
              <a:rPr lang="ru-RU" altLang="ru-RU" sz="2000" dirty="0">
                <a:solidFill>
                  <a:srgbClr val="006699"/>
                </a:solidFill>
              </a:rPr>
              <a:t>15 словарей в одном словаре: </a:t>
            </a:r>
            <a:r>
              <a:rPr lang="ru-RU" altLang="ru-RU" sz="2000" dirty="0" smtClean="0">
                <a:solidFill>
                  <a:srgbClr val="006699"/>
                </a:solidFill>
              </a:rPr>
              <a:t>толковый, синонимический</a:t>
            </a:r>
            <a:r>
              <a:rPr lang="ru-RU" altLang="ru-RU" sz="2000" dirty="0">
                <a:solidFill>
                  <a:srgbClr val="006699"/>
                </a:solidFill>
              </a:rPr>
              <a:t>, </a:t>
            </a:r>
            <a:r>
              <a:rPr lang="ru-RU" altLang="ru-RU" sz="2000" dirty="0" smtClean="0">
                <a:solidFill>
                  <a:srgbClr val="006699"/>
                </a:solidFill>
              </a:rPr>
              <a:t>антонимический</a:t>
            </a:r>
            <a:r>
              <a:rPr lang="ru-RU" altLang="ru-RU" sz="2000" dirty="0">
                <a:solidFill>
                  <a:srgbClr val="006699"/>
                </a:solidFill>
              </a:rPr>
              <a:t>, омонимический,</a:t>
            </a:r>
          </a:p>
          <a:p>
            <a:pPr eaLnBrk="1" hangingPunct="1">
              <a:spcBef>
                <a:spcPts val="1000"/>
              </a:spcBef>
              <a:buClrTx/>
              <a:buSzPct val="80000"/>
              <a:buFontTx/>
              <a:buNone/>
            </a:pPr>
            <a:r>
              <a:rPr lang="ru-RU" altLang="ru-RU" sz="2000" dirty="0">
                <a:solidFill>
                  <a:srgbClr val="006699"/>
                </a:solidFill>
              </a:rPr>
              <a:t> грамматический, орфографический, </a:t>
            </a:r>
            <a:r>
              <a:rPr lang="ru-RU" altLang="ru-RU" sz="2000" dirty="0" smtClean="0">
                <a:solidFill>
                  <a:srgbClr val="006699"/>
                </a:solidFill>
              </a:rPr>
              <a:t>орфоэпический</a:t>
            </a:r>
            <a:r>
              <a:rPr lang="ru-RU" altLang="ru-RU" sz="2000" dirty="0">
                <a:solidFill>
                  <a:srgbClr val="006699"/>
                </a:solidFill>
              </a:rPr>
              <a:t>, акцентологический, </a:t>
            </a:r>
            <a:r>
              <a:rPr lang="ru-RU" altLang="ru-RU" sz="2000" dirty="0" smtClean="0">
                <a:solidFill>
                  <a:srgbClr val="006699"/>
                </a:solidFill>
              </a:rPr>
              <a:t>морфемный</a:t>
            </a:r>
            <a:r>
              <a:rPr lang="ru-RU" altLang="ru-RU" sz="2000" dirty="0">
                <a:solidFill>
                  <a:srgbClr val="006699"/>
                </a:solidFill>
              </a:rPr>
              <a:t>, морфонологический, </a:t>
            </a:r>
          </a:p>
          <a:p>
            <a:pPr eaLnBrk="1" hangingPunct="1">
              <a:spcBef>
                <a:spcPts val="1000"/>
              </a:spcBef>
              <a:buClrTx/>
              <a:buSzPct val="80000"/>
              <a:buFontTx/>
              <a:buNone/>
            </a:pPr>
            <a:r>
              <a:rPr lang="ru-RU" altLang="ru-RU" sz="2000" dirty="0">
                <a:solidFill>
                  <a:srgbClr val="006699"/>
                </a:solidFill>
              </a:rPr>
              <a:t>словообразовательный, фразеологический, сочетаемостный, тематический, лексико-семантических групп.</a:t>
            </a:r>
          </a:p>
        </p:txBody>
      </p:sp>
    </p:spTree>
    <p:extLst>
      <p:ext uri="{BB962C8B-B14F-4D97-AF65-F5344CB8AC3E}">
        <p14:creationId xmlns:p14="http://schemas.microsoft.com/office/powerpoint/2010/main" val="7593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0_6949a_27e00da2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212" y="142352"/>
            <a:ext cx="2005577" cy="2871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04284" y="223747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Как заинтересовать учащихся работой со словарями?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97917" y="1846013"/>
            <a:ext cx="64807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u-RU" dirty="0">
                <a:solidFill>
                  <a:srgbClr val="339966"/>
                </a:solidFill>
              </a:rPr>
              <a:t>Знакомство с выдающимся </a:t>
            </a:r>
            <a:endParaRPr lang="ru-RU" dirty="0" smtClean="0">
              <a:solidFill>
                <a:srgbClr val="339966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u-RU" dirty="0" smtClean="0">
                <a:solidFill>
                  <a:srgbClr val="339966"/>
                </a:solidFill>
              </a:rPr>
              <a:t>деятелем </a:t>
            </a:r>
            <a:r>
              <a:rPr lang="ru-RU" dirty="0">
                <a:solidFill>
                  <a:srgbClr val="339966"/>
                </a:solidFill>
              </a:rPr>
              <a:t>науки о языке — 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u-RU" dirty="0">
                <a:solidFill>
                  <a:srgbClr val="339966"/>
                </a:solidFill>
              </a:rPr>
              <a:t>с лексикографом </a:t>
            </a:r>
            <a:r>
              <a:rPr lang="ru-RU" b="1" dirty="0">
                <a:solidFill>
                  <a:srgbClr val="339966"/>
                </a:solidFill>
              </a:rPr>
              <a:t>Владимиром </a:t>
            </a:r>
            <a:endParaRPr lang="ru-RU" b="1" dirty="0" smtClean="0">
              <a:solidFill>
                <a:srgbClr val="339966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u-RU" b="1" dirty="0" smtClean="0">
                <a:solidFill>
                  <a:srgbClr val="339966"/>
                </a:solidFill>
              </a:rPr>
              <a:t>Ивановичем </a:t>
            </a:r>
            <a:r>
              <a:rPr lang="ru-RU" b="1" dirty="0">
                <a:solidFill>
                  <a:srgbClr val="339966"/>
                </a:solidFill>
              </a:rPr>
              <a:t>Далем</a:t>
            </a:r>
            <a:r>
              <a:rPr lang="ru-RU" dirty="0">
                <a:solidFill>
                  <a:srgbClr val="339966"/>
                </a:solidFill>
              </a:rPr>
              <a:t>. </a:t>
            </a:r>
            <a:r>
              <a:rPr lang="ru-RU" b="1" dirty="0" smtClean="0">
                <a:solidFill>
                  <a:srgbClr val="339966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ru-RU" b="1" dirty="0">
              <a:solidFill>
                <a:srgbClr val="339966"/>
              </a:solidFill>
            </a:endParaRPr>
          </a:p>
          <a:p>
            <a:pPr algn="r"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u-RU" b="1" dirty="0" smtClean="0">
                <a:solidFill>
                  <a:srgbClr val="006699"/>
                </a:solidFill>
              </a:rPr>
              <a:t>В </a:t>
            </a:r>
            <a:r>
              <a:rPr lang="ru-RU" b="1" dirty="0" smtClean="0">
                <a:solidFill>
                  <a:srgbClr val="006699"/>
                </a:solidFill>
              </a:rPr>
              <a:t>течение 53 лет </a:t>
            </a:r>
            <a:r>
              <a:rPr lang="ru-RU" dirty="0" smtClean="0">
                <a:solidFill>
                  <a:srgbClr val="006699"/>
                </a:solidFill>
              </a:rPr>
              <a:t>неустанно трудился,</a:t>
            </a:r>
          </a:p>
          <a:p>
            <a:pPr algn="r" eaLnBrk="1" fontAlgn="auto" hangingPunct="1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u-RU" dirty="0" smtClean="0">
                <a:solidFill>
                  <a:srgbClr val="006699"/>
                </a:solidFill>
              </a:rPr>
              <a:t>собирая слова и выражения</a:t>
            </a:r>
            <a:r>
              <a:rPr lang="ru-RU" dirty="0">
                <a:solidFill>
                  <a:srgbClr val="006699"/>
                </a:solidFill>
              </a:rPr>
              <a:t>, </a:t>
            </a:r>
            <a:r>
              <a:rPr lang="ru-RU" dirty="0" smtClean="0">
                <a:solidFill>
                  <a:srgbClr val="006699"/>
                </a:solidFill>
              </a:rPr>
              <a:t>поговорки, сказки </a:t>
            </a:r>
            <a:r>
              <a:rPr lang="ru-RU" dirty="0">
                <a:solidFill>
                  <a:srgbClr val="006699"/>
                </a:solidFill>
              </a:rPr>
              <a:t>и загадки </a:t>
            </a:r>
            <a:r>
              <a:rPr lang="ru-RU" dirty="0" smtClean="0">
                <a:solidFill>
                  <a:srgbClr val="006699"/>
                </a:solidFill>
              </a:rPr>
              <a:t>русского </a:t>
            </a:r>
            <a:r>
              <a:rPr lang="ru-RU" dirty="0">
                <a:solidFill>
                  <a:srgbClr val="006699"/>
                </a:solidFill>
              </a:rPr>
              <a:t>народа, и </a:t>
            </a:r>
            <a:r>
              <a:rPr lang="ru-RU" dirty="0" smtClean="0">
                <a:solidFill>
                  <a:srgbClr val="006699"/>
                </a:solidFill>
              </a:rPr>
              <a:t>создал подлинную сокровищницу национального языка</a:t>
            </a:r>
            <a:r>
              <a:rPr lang="ru-RU" dirty="0">
                <a:solidFill>
                  <a:srgbClr val="006699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9854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51920" y="253457"/>
            <a:ext cx="3906712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lnSpc>
                <a:spcPct val="90000"/>
              </a:lnSpc>
              <a:buClrTx/>
              <a:buSzPct val="80000"/>
              <a:buFontTx/>
              <a:buNone/>
            </a:pPr>
            <a:r>
              <a:rPr lang="ru-RU" altLang="ru-RU" sz="3200" b="1" dirty="0">
                <a:solidFill>
                  <a:srgbClr val="FF0000"/>
                </a:solidFill>
                <a:cs typeface="Times New Roman" panose="02020603050405020304" pitchFamily="18" charset="0"/>
              </a:rPr>
              <a:t>Словарь синонимов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953995"/>
            <a:ext cx="6552728" cy="359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90000"/>
              </a:lnSpc>
              <a:buClrTx/>
              <a:buSzPct val="80000"/>
              <a:buFontTx/>
              <a:buNone/>
            </a:pPr>
            <a:r>
              <a:rPr lang="ru-RU" altLang="ru-RU" sz="2300" dirty="0" smtClean="0">
                <a:solidFill>
                  <a:srgbClr val="000000"/>
                </a:solidFill>
              </a:rPr>
              <a:t>       </a:t>
            </a:r>
            <a:r>
              <a:rPr lang="ru-RU" altLang="ru-RU" sz="2300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Словарь </a:t>
            </a:r>
            <a:r>
              <a:rPr lang="ru-RU" altLang="ru-RU" sz="2300" dirty="0">
                <a:solidFill>
                  <a:srgbClr val="006699"/>
                </a:solidFill>
                <a:latin typeface="Trebuchet MS" panose="020B0603020202020204" pitchFamily="34" charset="0"/>
              </a:rPr>
              <a:t>содержит ряды синонимов к тому или иному слову. Он помогает подобрать наиболее удачное слово или словосочетание для более точного и яркого выражения мысли. Каждая словарная статья представляет собой перечень слов – синонимов, их толкование и примеры из </a:t>
            </a:r>
            <a:r>
              <a:rPr lang="ru-RU" altLang="ru-RU" sz="2300" dirty="0" smtClean="0">
                <a:solidFill>
                  <a:srgbClr val="006699"/>
                </a:solidFill>
                <a:latin typeface="Trebuchet MS" panose="020B0603020202020204" pitchFamily="34" charset="0"/>
              </a:rPr>
              <a:t>литературно-художественных произведений</a:t>
            </a:r>
            <a:r>
              <a:rPr lang="ru-RU" altLang="ru-RU" sz="2300" dirty="0">
                <a:solidFill>
                  <a:srgbClr val="006699"/>
                </a:solidFill>
                <a:latin typeface="Trebuchet MS" panose="020B0603020202020204" pitchFamily="34" charset="0"/>
              </a:rPr>
              <a:t>. Синонимы расширяют словарный состав языка, делают его ярче, выразительнее, разнообразнее.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596119"/>
            <a:ext cx="1919118" cy="2082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7114" y="4616768"/>
            <a:ext cx="2026886" cy="2040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8" name="Group 1"/>
          <p:cNvGrpSpPr>
            <a:grpSpLocks/>
          </p:cNvGrpSpPr>
          <p:nvPr/>
        </p:nvGrpSpPr>
        <p:grpSpPr bwMode="auto">
          <a:xfrm>
            <a:off x="3707904" y="4662623"/>
            <a:ext cx="1594574" cy="2028103"/>
            <a:chOff x="3636" y="1184"/>
            <a:chExt cx="1239" cy="1587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6" y="1184"/>
              <a:ext cx="1239" cy="1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0" name="Text Box 3"/>
            <p:cNvSpPr txBox="1">
              <a:spLocks noChangeArrowheads="1"/>
            </p:cNvSpPr>
            <p:nvPr/>
          </p:nvSpPr>
          <p:spPr bwMode="auto">
            <a:xfrm>
              <a:off x="3636" y="1184"/>
              <a:ext cx="1239" cy="1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kern="1200">
                  <a:solidFill>
                    <a:schemeClr val="bg1"/>
                  </a:solidFill>
                  <a:latin typeface="Arial" panose="020B0604020202020204" pitchFamily="34" charset="0"/>
                  <a:ea typeface="Lucida Sans Unicode" panose="020B0602030504020204" pitchFamily="34" charset="0"/>
                  <a:cs typeface="Lucida Sans Unicode" panose="020B0602030504020204" pitchFamily="34" charset="0"/>
                </a:defRPr>
              </a:lvl1pPr>
              <a:lvl2pPr marL="742950" indent="-28575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kern="1200">
                  <a:solidFill>
                    <a:schemeClr val="bg1"/>
                  </a:solidFill>
                  <a:latin typeface="Arial" panose="020B0604020202020204" pitchFamily="34" charset="0"/>
                  <a:ea typeface="Lucida Sans Unicode" panose="020B0602030504020204" pitchFamily="34" charset="0"/>
                  <a:cs typeface="Lucida Sans Unicode" panose="020B0602030504020204" pitchFamily="34" charset="0"/>
                </a:defRPr>
              </a:lvl2pPr>
              <a:lvl3pPr marL="1143000" indent="-22860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kern="1200">
                  <a:solidFill>
                    <a:schemeClr val="bg1"/>
                  </a:solidFill>
                  <a:latin typeface="Arial" panose="020B0604020202020204" pitchFamily="34" charset="0"/>
                  <a:ea typeface="Lucida Sans Unicode" panose="020B0602030504020204" pitchFamily="34" charset="0"/>
                  <a:cs typeface="Lucida Sans Unicode" panose="020B0602030504020204" pitchFamily="34" charset="0"/>
                </a:defRPr>
              </a:lvl3pPr>
              <a:lvl4pPr marL="1600200" indent="-22860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kern="1200">
                  <a:solidFill>
                    <a:schemeClr val="bg1"/>
                  </a:solidFill>
                  <a:latin typeface="Arial" panose="020B0604020202020204" pitchFamily="34" charset="0"/>
                  <a:ea typeface="Lucida Sans Unicode" panose="020B0602030504020204" pitchFamily="34" charset="0"/>
                  <a:cs typeface="Lucida Sans Unicode" panose="020B0602030504020204" pitchFamily="34" charset="0"/>
                </a:defRPr>
              </a:lvl4pPr>
              <a:lvl5pPr marL="2057400" indent="-22860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kern="1200">
                  <a:solidFill>
                    <a:schemeClr val="bg1"/>
                  </a:solidFill>
                  <a:latin typeface="Arial" panose="020B0604020202020204" pitchFamily="34" charset="0"/>
                  <a:ea typeface="Lucida Sans Unicode" panose="020B0602030504020204" pitchFamily="34" charset="0"/>
                  <a:cs typeface="Lucida Sans Unicode" panose="020B0602030504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bg1"/>
                  </a:solidFill>
                  <a:latin typeface="Arial" panose="020B0604020202020204" pitchFamily="34" charset="0"/>
                  <a:ea typeface="Lucida Sans Unicode" panose="020B0602030504020204" pitchFamily="34" charset="0"/>
                  <a:cs typeface="Lucida Sans Unicode" panose="020B0602030504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bg1"/>
                  </a:solidFill>
                  <a:latin typeface="Arial" panose="020B0604020202020204" pitchFamily="34" charset="0"/>
                  <a:ea typeface="Lucida Sans Unicode" panose="020B0602030504020204" pitchFamily="34" charset="0"/>
                  <a:cs typeface="Lucida Sans Unicode" panose="020B0602030504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bg1"/>
                  </a:solidFill>
                  <a:latin typeface="Arial" panose="020B0604020202020204" pitchFamily="34" charset="0"/>
                  <a:ea typeface="Lucida Sans Unicode" panose="020B0602030504020204" pitchFamily="34" charset="0"/>
                  <a:cs typeface="Lucida Sans Unicode" panose="020B0602030504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bg1"/>
                  </a:solidFill>
                  <a:latin typeface="Arial" panose="020B0604020202020204" pitchFamily="34" charset="0"/>
                  <a:ea typeface="Lucida Sans Unicode" panose="020B0602030504020204" pitchFamily="34" charset="0"/>
                  <a:cs typeface="Lucida Sans Unicode" panose="020B0602030504020204" pitchFamily="34" charset="0"/>
                </a:defRPr>
              </a:lvl9pPr>
            </a:lstStyle>
            <a:p>
              <a:endParaRPr lang="ru-RU" altLang="ru-RU"/>
            </a:p>
          </p:txBody>
        </p:sp>
      </p:grpSp>
    </p:spTree>
    <p:extLst>
      <p:ext uri="{BB962C8B-B14F-4D97-AF65-F5344CB8AC3E}">
        <p14:creationId xmlns:p14="http://schemas.microsoft.com/office/powerpoint/2010/main" val="89628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fd/0005190c-f1f272b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81815" y="143970"/>
            <a:ext cx="58335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ClrTx/>
              <a:buFontTx/>
              <a:buNone/>
            </a:pPr>
            <a:r>
              <a:rPr lang="ru-RU" altLang="ru-RU" sz="3200" b="1" dirty="0">
                <a:solidFill>
                  <a:srgbClr val="FF0000"/>
                </a:solidFill>
                <a:latin typeface="+mj-lt"/>
              </a:rPr>
              <a:t>Фразеологический словарь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342184" y="906026"/>
            <a:ext cx="6030416" cy="579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2300" dirty="0">
                <a:solidFill>
                  <a:srgbClr val="006699"/>
                </a:solidFill>
                <a:latin typeface="Trebuchet MS" panose="020B0603020202020204" pitchFamily="34" charset="0"/>
              </a:rPr>
              <a:t>В отличие от других словарей, здесь описываются не отдельные слова, а устоявшиеся в русском языке словосочетания – фразеологизмы.</a:t>
            </a: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2300" dirty="0">
                <a:solidFill>
                  <a:srgbClr val="006699"/>
                </a:solidFill>
                <a:latin typeface="Trebuchet MS" panose="020B0603020202020204" pitchFamily="34" charset="0"/>
              </a:rPr>
              <a:t>Основная задача словаря  - помочь понять сложную и разнообразную жизнь устойчивых сочетаний слов, получить представление о свойствах фразеологизмов, овладеть нормами их употребления в речи и узнать их происхождение.</a:t>
            </a: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2300" dirty="0">
                <a:solidFill>
                  <a:srgbClr val="006699"/>
                </a:solidFill>
                <a:latin typeface="Trebuchet MS" panose="020B0603020202020204" pitchFamily="34" charset="0"/>
              </a:rPr>
              <a:t>В словаре даны толкования значений фразеологизмов, приведены различные формы их употребления, синонимы и антонимы фразеологизмов, их происхождение. </a:t>
            </a: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panose="05040102010807070707" pitchFamily="18" charset="2"/>
              <a:buChar char=""/>
            </a:pPr>
            <a:r>
              <a:rPr lang="ru-RU" altLang="ru-RU" sz="2300" dirty="0">
                <a:solidFill>
                  <a:srgbClr val="006699"/>
                </a:solidFill>
                <a:latin typeface="Trebuchet MS" panose="020B0603020202020204" pitchFamily="34" charset="0"/>
              </a:rPr>
              <a:t>Словарные статьи расположены в алфавитном порядке.  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40" y="323410"/>
            <a:ext cx="1909763" cy="2357438"/>
          </a:xfrm>
          <a:prstGeom prst="rect">
            <a:avLst/>
          </a:prstGeom>
          <a:noFill/>
          <a:ln>
            <a:noFill/>
          </a:ln>
          <a:effectLst>
            <a:glow rad="127000">
              <a:schemeClr val="accent1">
                <a:alpha val="0"/>
              </a:schemeClr>
            </a:glow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799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5372782</TotalTime>
  <Words>1646</Words>
  <Application>Microsoft Office PowerPoint</Application>
  <PresentationFormat>Экран (4:3)</PresentationFormat>
  <Paragraphs>161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7" baseType="lpstr">
      <vt:lpstr>Batang</vt:lpstr>
      <vt:lpstr>Arial</vt:lpstr>
      <vt:lpstr>Arial Black</vt:lpstr>
      <vt:lpstr>Arial Narrow</vt:lpstr>
      <vt:lpstr>Calibri</vt:lpstr>
      <vt:lpstr>Cordia New</vt:lpstr>
      <vt:lpstr>Lucida Sans Unicode</vt:lpstr>
      <vt:lpstr>Times New Roman</vt:lpstr>
      <vt:lpstr>Trebuchet MS</vt:lpstr>
      <vt:lpstr>Verdana</vt:lpstr>
      <vt:lpstr>Wingdings</vt:lpstr>
      <vt:lpstr>Wingdings 2</vt:lpstr>
      <vt:lpstr>Wingdings 3</vt:lpstr>
      <vt:lpstr>Default Design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Blocks</dc:title>
  <dc:creator>User</dc:creator>
  <cp:lastModifiedBy>Виктор</cp:lastModifiedBy>
  <cp:revision>226</cp:revision>
  <dcterms:created xsi:type="dcterms:W3CDTF">2002-01-01T10:45:07Z</dcterms:created>
  <dcterms:modified xsi:type="dcterms:W3CDTF">2020-06-13T06:33:45Z</dcterms:modified>
</cp:coreProperties>
</file>