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0" r:id="rId4"/>
    <p:sldId id="262" r:id="rId5"/>
    <p:sldId id="263" r:id="rId6"/>
    <p:sldId id="261" r:id="rId7"/>
    <p:sldId id="267" r:id="rId8"/>
    <p:sldId id="266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588" autoAdjust="0"/>
    <p:restoredTop sz="94662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6"/>
            <a:ext cx="5637011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2" y="3132291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9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4" y="731520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7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2"/>
            <a:ext cx="5970495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3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27.05.2020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27.05.2020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27.05.2020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6" y="2209801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6" y="731521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6" y="3497803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7"/>
            <a:ext cx="3694115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9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90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1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27.05.2020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1" y="6172201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1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ASUS\Desktop\сказки\1588498405_26-p-foni-dlya-detskikh-prezentatsii-v-shkolu-7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5429256" y="4929198"/>
            <a:ext cx="31683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Подготовил:</a:t>
            </a:r>
          </a:p>
          <a:p>
            <a:pPr algn="r"/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Фролова А.В. </a:t>
            </a:r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143240" y="6000769"/>
            <a:ext cx="38100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Стройкерамика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2020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498178"/>
          </a:xfrm>
          <a:effectLst/>
        </p:spPr>
        <p:txBody>
          <a:bodyPr>
            <a:normAutofit fontScale="90000"/>
          </a:bodyPr>
          <a:lstStyle/>
          <a:p>
            <a:pPr algn="ctr">
              <a:buNone/>
            </a:pP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Государственное бюджетное общеобразовательное учреждение Самарской области средняя общеобразовательная школа №1 «Образовательный центр» имени 21 армии Вооруженных сил СССР п.г.т. </a:t>
            </a:r>
            <a:r>
              <a:rPr lang="ru-RU" sz="1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Стройкерамика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муниципального района Волжский Самарской области</a:t>
            </a:r>
            <a:b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(ГБОУ СОШ №1 «ОЦ» п.г.т. </a:t>
            </a:r>
            <a:r>
              <a:rPr lang="ru-RU" sz="1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Стройкерамика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b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структурное подразделение «Детский сад «Солнышко»</a:t>
            </a: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071670" y="2285992"/>
            <a:ext cx="5000660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>
                <a:solidFill>
                  <a:schemeClr val="bg2">
                    <a:lumMod val="50000"/>
                  </a:schemeClr>
                </a:solidFill>
              </a:rPr>
              <a:t>ИГРАЕМ </a:t>
            </a:r>
            <a:r>
              <a:rPr lang="ru-RU" sz="4800" dirty="0" smtClean="0">
                <a:solidFill>
                  <a:schemeClr val="bg2">
                    <a:lumMod val="50000"/>
                  </a:schemeClr>
                </a:solidFill>
              </a:rPr>
              <a:t>ВМЕСТЕ С СОЛНЫШКОМ!</a:t>
            </a:r>
            <a:endParaRPr lang="ru-RU" sz="4800" dirty="0" smtClean="0">
              <a:solidFill>
                <a:schemeClr val="bg2">
                  <a:lumMod val="50000"/>
                </a:schemeClr>
              </a:solidFill>
            </a:endParaRPr>
          </a:p>
          <a:p>
            <a:pPr algn="ctr"/>
            <a:r>
              <a:rPr lang="ru-RU" sz="1400" dirty="0" smtClean="0">
                <a:solidFill>
                  <a:schemeClr val="bg2">
                    <a:lumMod val="50000"/>
                  </a:schemeClr>
                </a:solidFill>
              </a:rPr>
              <a:t>(картотека совместных  игр родителей и детей на время летних каникул)</a:t>
            </a:r>
            <a:endParaRPr lang="ru-RU" sz="140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91301836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 descr="C:\Users\ASUS\Desktop\сказки\1588498405_26-p-foni-dlya-detskikh-prezentatsii-v-shkolu-7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928794" y="928670"/>
            <a:ext cx="5000660" cy="4857784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i="1" dirty="0" smtClean="0">
                <a:solidFill>
                  <a:schemeClr val="accent1">
                    <a:lumMod val="50000"/>
                  </a:schemeClr>
                </a:solidFill>
              </a:rPr>
              <a:t>КОРОБОЧКА С СЕКРЕТОМ</a:t>
            </a:r>
          </a:p>
          <a:p>
            <a:endParaRPr lang="ru-RU" dirty="0" smtClean="0"/>
          </a:p>
          <a:p>
            <a:pPr algn="ctr"/>
            <a:r>
              <a:rPr lang="ru-RU" i="1" dirty="0" smtClean="0">
                <a:solidFill>
                  <a:schemeClr val="bg2">
                    <a:lumMod val="50000"/>
                  </a:schemeClr>
                </a:solidFill>
              </a:rPr>
              <a:t>На пикник захватите с собой несколько предметов, сделанных из разного материала: (пластик, дерево, картон, металл и др.) </a:t>
            </a:r>
          </a:p>
          <a:p>
            <a:pPr algn="ctr"/>
            <a:r>
              <a:rPr lang="ru-RU" i="1" dirty="0" smtClean="0">
                <a:solidFill>
                  <a:schemeClr val="bg2">
                    <a:lumMod val="50000"/>
                  </a:schemeClr>
                </a:solidFill>
              </a:rPr>
              <a:t>Покажите эти предметы детям  - пусть они хорошенько их рассмотрят и пощупают. </a:t>
            </a:r>
          </a:p>
          <a:p>
            <a:pPr algn="ctr"/>
            <a:r>
              <a:rPr lang="ru-RU" i="1" dirty="0" smtClean="0">
                <a:solidFill>
                  <a:schemeClr val="bg2">
                    <a:lumMod val="50000"/>
                  </a:schemeClr>
                </a:solidFill>
              </a:rPr>
              <a:t>Спрячьте один предмет в непрозрачный пластиковый контейнер с крышкой, чтобы дети не видели, что находится внутри. </a:t>
            </a:r>
          </a:p>
          <a:p>
            <a:pPr algn="ctr"/>
            <a:r>
              <a:rPr lang="ru-RU" i="1" dirty="0" smtClean="0">
                <a:solidFill>
                  <a:schemeClr val="bg2">
                    <a:lumMod val="50000"/>
                  </a:schemeClr>
                </a:solidFill>
              </a:rPr>
              <a:t>Дети берут коробочку, трясут её и по звуку угадывают, какой предмет находится в коробочке.</a:t>
            </a:r>
          </a:p>
          <a:p>
            <a:pPr algn="ctr"/>
            <a:endParaRPr lang="ru-RU" i="1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8" name="Рисунок 7" descr="Изображение выглядит как объект&#10;&#10;Автоматически созданное описание">
            <a:extLst>
              <a:ext uri="{FF2B5EF4-FFF2-40B4-BE49-F238E27FC236}">
                <a16:creationId xmlns:a16="http://schemas.microsoft.com/office/drawing/2014/main" xmlns="" id="{99455C16-D676-40FC-AC6D-81416859464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4154" t="4677"/>
          <a:stretch/>
        </p:blipFill>
        <p:spPr>
          <a:xfrm flipH="1">
            <a:off x="6286511" y="0"/>
            <a:ext cx="2857487" cy="278605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ASUS\Desktop\сказки\1588498405_26-p-foni-dlya-detskikh-prezentatsii-v-shkolu-7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857356" y="2000240"/>
            <a:ext cx="5214974" cy="313932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КРУГИ НА ВОДЕ</a:t>
            </a:r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В тёплую солнечную погоду на берегу водоёма покажите ребёнку интересный и познавательный опыт – дождитесь, чтобы водная гладь успокоилась. </a:t>
            </a:r>
          </a:p>
          <a:p>
            <a:pPr algn="ctr"/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А теперь  дотроньтесь до поверхности воды пальцем (то же самое может сделать ребенок) и наблюдайте, как начнут расходиться круги.</a:t>
            </a:r>
          </a:p>
          <a:p>
            <a:pPr algn="ctr"/>
            <a:endParaRPr lang="ru-RU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7" name="Рисунок 6" descr="Изображение выглядит как объект&#10;&#10;Автоматически созданное описание">
            <a:extLst>
              <a:ext uri="{FF2B5EF4-FFF2-40B4-BE49-F238E27FC236}">
                <a16:creationId xmlns:a16="http://schemas.microsoft.com/office/drawing/2014/main" xmlns="" id="{99455C16-D676-40FC-AC6D-81416859464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4154" t="4677"/>
          <a:stretch/>
        </p:blipFill>
        <p:spPr>
          <a:xfrm flipH="1">
            <a:off x="6572263" y="0"/>
            <a:ext cx="2571734" cy="23574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C:\Users\ASUS\Desktop\сказки\1588498405_26-p-foni-dlya-detskikh-prezentatsii-v-shkolu-7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143108" y="2143116"/>
            <a:ext cx="4857784" cy="313932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КТО БЫСТРЕЕ</a:t>
            </a:r>
          </a:p>
          <a:p>
            <a:pPr algn="ctr"/>
            <a:endParaRPr lang="ru-RU" dirty="0" smtClean="0"/>
          </a:p>
          <a:p>
            <a:pPr algn="ctr"/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Вы приехали на дачу или в деревню к бабушке с дедушкой. </a:t>
            </a:r>
          </a:p>
          <a:p>
            <a:pPr algn="ctr"/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Приобщаем детей к помощи взрослым через игру, например: «Кто быстрее…».</a:t>
            </a:r>
          </a:p>
          <a:p>
            <a:pPr algn="ctr"/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Можно устроить соревнования между детьми, кто быстрее наберёт ведёрко травы (прополет грядки) или соберёт контейнер ягод и т.д. </a:t>
            </a:r>
          </a:p>
          <a:p>
            <a:endParaRPr lang="ru-RU" dirty="0" smtClean="0"/>
          </a:p>
        </p:txBody>
      </p:sp>
      <p:pic>
        <p:nvPicPr>
          <p:cNvPr id="7" name="Рисунок 6" descr="Изображение выглядит как объект&#10;&#10;Автоматически созданное описание">
            <a:extLst>
              <a:ext uri="{FF2B5EF4-FFF2-40B4-BE49-F238E27FC236}">
                <a16:creationId xmlns:a16="http://schemas.microsoft.com/office/drawing/2014/main" xmlns="" id="{99455C16-D676-40FC-AC6D-81416859464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4154" t="4677"/>
          <a:stretch/>
        </p:blipFill>
        <p:spPr>
          <a:xfrm flipH="1">
            <a:off x="6500825" y="0"/>
            <a:ext cx="2643174" cy="250030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 descr="C:\Users\ASUS\Desktop\сказки\1588498405_26-p-foni-dlya-detskikh-prezentatsii-v-shkolu-7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785918" y="1428736"/>
            <a:ext cx="5429288" cy="424731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ОХОТА ЗА СОКРОВИЩАМИ</a:t>
            </a:r>
          </a:p>
          <a:p>
            <a:pPr algn="ctr"/>
            <a:endParaRPr lang="ru-RU" dirty="0" smtClean="0">
              <a:solidFill>
                <a:schemeClr val="bg2">
                  <a:lumMod val="25000"/>
                </a:schemeClr>
              </a:solidFill>
            </a:endParaRPr>
          </a:p>
          <a:p>
            <a:pPr algn="ctr"/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В игре могут участвовать несколько команд (пары или тройки).</a:t>
            </a:r>
          </a:p>
          <a:p>
            <a:pPr algn="ctr"/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Взрослый вручает командам полиэтиленовые пакеты и листочки со списками (либо текст, либо картинки), перечень 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зависит от 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воображения  ведущего. В нём могут быть листья от определенных деревьев, шишки, желуди, палочки, пробки от минералки и т.д. Обязательно 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устанавливаются  временные рамки. </a:t>
            </a:r>
            <a:endParaRPr lang="ru-RU" dirty="0" smtClean="0">
              <a:solidFill>
                <a:schemeClr val="bg2">
                  <a:lumMod val="50000"/>
                </a:schemeClr>
              </a:solidFill>
            </a:endParaRPr>
          </a:p>
          <a:p>
            <a:pPr algn="ctr"/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Чья команда соберёт все предметы по списку в заданные сроки, та и побеждает.</a:t>
            </a:r>
          </a:p>
          <a:p>
            <a:endParaRPr lang="ru-RU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5" name="Рисунок 4" descr="Изображение выглядит как объект&#10;&#10;Автоматически созданное описание">
            <a:extLst>
              <a:ext uri="{FF2B5EF4-FFF2-40B4-BE49-F238E27FC236}">
                <a16:creationId xmlns:a16="http://schemas.microsoft.com/office/drawing/2014/main" xmlns="" id="{99455C16-D676-40FC-AC6D-81416859464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4154" t="4677"/>
          <a:stretch/>
        </p:blipFill>
        <p:spPr>
          <a:xfrm flipH="1">
            <a:off x="6357949" y="0"/>
            <a:ext cx="2786048" cy="250030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Users\ASUS\Desktop\сказки\1588498405_26-p-foni-dlya-detskikh-prezentatsii-v-shkolu-7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857356" y="1214422"/>
            <a:ext cx="5214974" cy="452431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НЕОБЫЧНЫЙ БУТЕРБРОД</a:t>
            </a:r>
          </a:p>
          <a:p>
            <a:endParaRPr lang="ru-RU" dirty="0" smtClean="0"/>
          </a:p>
          <a:p>
            <a:pPr algn="ctr"/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Родитель разрезает ломтик хлеба по диагонали и намазываете его маслом или повидлом, шоколадной пастой, майонезом или сметаной. Далее зовёте ребёнка украшать бутерброд. Пусть ребенок положит сверху ягоды, кружочки банана, изюм, ломтики помидор или огурца, зелень и т.д. </a:t>
            </a:r>
          </a:p>
          <a:p>
            <a:pPr algn="ctr"/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Получились два ярких разноцветных бутерброда. Но это еще не всё!</a:t>
            </a:r>
          </a:p>
          <a:p>
            <a:pPr algn="ctr"/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Расположите бутерброды уголками друг к другу – получится бабочка. Добавьте ей усики – например, из стеблей салата.</a:t>
            </a:r>
          </a:p>
          <a:p>
            <a:pPr algn="ctr"/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Приятного аппетита!</a:t>
            </a:r>
          </a:p>
          <a:p>
            <a:pPr algn="ctr"/>
            <a:endParaRPr lang="ru-RU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7" name="Рисунок 6" descr="Изображение выглядит как объект&#10;&#10;Автоматически созданное описание">
            <a:extLst>
              <a:ext uri="{FF2B5EF4-FFF2-40B4-BE49-F238E27FC236}">
                <a16:creationId xmlns:a16="http://schemas.microsoft.com/office/drawing/2014/main" xmlns="" id="{99455C16-D676-40FC-AC6D-81416859464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4154" t="4677"/>
          <a:stretch/>
        </p:blipFill>
        <p:spPr>
          <a:xfrm flipH="1">
            <a:off x="6572263" y="0"/>
            <a:ext cx="2571737" cy="21635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Users\ASUS\Desktop\сказки\1588498405_26-p-foni-dlya-detskikh-prezentatsii-v-shkolu-7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7" name="Рисунок 6" descr="Изображение выглядит как объект&#10;&#10;Автоматически созданное описание">
            <a:extLst>
              <a:ext uri="{FF2B5EF4-FFF2-40B4-BE49-F238E27FC236}">
                <a16:creationId xmlns:a16="http://schemas.microsoft.com/office/drawing/2014/main" xmlns="" id="{99455C16-D676-40FC-AC6D-81416859464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4154" t="4677"/>
          <a:stretch/>
        </p:blipFill>
        <p:spPr>
          <a:xfrm flipH="1">
            <a:off x="6572263" y="0"/>
            <a:ext cx="2571737" cy="216353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285984" y="2643182"/>
            <a:ext cx="4572032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algn="ctr"/>
            <a:endParaRPr lang="ru-RU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algn="ctr"/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Совместно проведенное время и полученные эмоции навсегда запомнятся детям! Они будут рады поиграть со своими родителями и, возможно, чему – то их научить.</a:t>
            </a:r>
          </a:p>
          <a:p>
            <a:pPr algn="ctr"/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Подобранные игры, помогут весело и, главное, с пользой провести летние каникулы  и отпуск.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 descr="C:\Users\ASUS\Desktop\сказки\1588498405_26-p-foni-dlya-detskikh-prezentatsii-v-shkolu-7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952475" y="589340"/>
            <a:ext cx="6762797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800" b="1" i="1" dirty="0" smtClean="0">
              <a:solidFill>
                <a:schemeClr val="bg2">
                  <a:lumMod val="50000"/>
                </a:schemeClr>
              </a:solidFill>
            </a:endParaRPr>
          </a:p>
          <a:p>
            <a:r>
              <a:rPr lang="ru-RU" sz="2800" b="1" i="1" dirty="0" smtClean="0">
                <a:solidFill>
                  <a:schemeClr val="bg2">
                    <a:lumMod val="50000"/>
                  </a:schemeClr>
                </a:solidFill>
              </a:rPr>
              <a:t>Желаем вам </a:t>
            </a:r>
          </a:p>
          <a:p>
            <a:pPr algn="ctr"/>
            <a:r>
              <a:rPr lang="ru-RU" sz="2800" b="1" i="1" dirty="0" smtClean="0">
                <a:solidFill>
                  <a:schemeClr val="bg2">
                    <a:lumMod val="50000"/>
                  </a:schemeClr>
                </a:solidFill>
              </a:rPr>
              <a:t>отличного отдыха!</a:t>
            </a:r>
            <a:endParaRPr lang="ru-RU" sz="2800" b="1" i="1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20482" name="Picture 2" descr="https://avatars.mds.yandex.net/get-pdb/231404/317a8a31-fcb7-458e-8aee-5bbf9e61ee53/s1200?webp=fals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875224"/>
            <a:ext cx="9144000" cy="41790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2762237" y="6215082"/>
            <a:ext cx="57150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endParaRPr lang="ru-RU" sz="2400" b="1" i="1" dirty="0" smtClean="0">
              <a:solidFill>
                <a:srgbClr val="002060"/>
              </a:solidFill>
            </a:endParaRPr>
          </a:p>
          <a:p>
            <a:pPr algn="r"/>
            <a:r>
              <a:rPr lang="ru-RU" sz="2400" b="1" i="1" dirty="0" smtClean="0">
                <a:solidFill>
                  <a:srgbClr val="002060"/>
                </a:solidFill>
              </a:rPr>
              <a:t>Спасибо за внимание!</a:t>
            </a:r>
            <a:endParaRPr lang="ru-RU" sz="2400" b="1" i="1" dirty="0">
              <a:solidFill>
                <a:srgbClr val="002060"/>
              </a:solidFill>
            </a:endParaRPr>
          </a:p>
        </p:txBody>
      </p:sp>
      <p:pic>
        <p:nvPicPr>
          <p:cNvPr id="11" name="Рисунок 10" descr="Изображение выглядит как объект&#10;&#10;Автоматически созданное описание">
            <a:extLst>
              <a:ext uri="{FF2B5EF4-FFF2-40B4-BE49-F238E27FC236}">
                <a16:creationId xmlns:a16="http://schemas.microsoft.com/office/drawing/2014/main" xmlns="" id="{99455C16-D676-40FC-AC6D-814168594643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4154" t="4677"/>
          <a:stretch/>
        </p:blipFill>
        <p:spPr>
          <a:xfrm flipH="1">
            <a:off x="6429387" y="0"/>
            <a:ext cx="2714613" cy="21635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502</TotalTime>
  <Words>442</Words>
  <Application>Microsoft Office PowerPoint</Application>
  <PresentationFormat>Экран (4:3)</PresentationFormat>
  <Paragraphs>44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Воздушный поток</vt:lpstr>
      <vt:lpstr>Государственное бюджетное общеобразовательное учреждение Самарской области средняя общеобразовательная школа №1 «Образовательный центр» имени 21 армии Вооруженных сил СССР п.г.т. Стройкерамика муниципального района Волжский Самарской области (ГБОУ СОШ №1 «ОЦ» п.г.т. Стройкерамика» структурное подразделение «Детский сад «Солнышко»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ГБОУ СОШ №1 «ОЦ» пгт. Стройкерамика СП «Детский сад «Солнышко»</dc:title>
  <dc:creator>User</dc:creator>
  <cp:lastModifiedBy>ASUS</cp:lastModifiedBy>
  <cp:revision>56</cp:revision>
  <dcterms:created xsi:type="dcterms:W3CDTF">2020-04-14T10:23:42Z</dcterms:created>
  <dcterms:modified xsi:type="dcterms:W3CDTF">2020-05-27T09:35:46Z</dcterms:modified>
</cp:coreProperties>
</file>