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72" r:id="rId7"/>
    <p:sldId id="271" r:id="rId8"/>
    <p:sldId id="273" r:id="rId9"/>
    <p:sldId id="261" r:id="rId10"/>
    <p:sldId id="274" r:id="rId11"/>
    <p:sldId id="270" r:id="rId12"/>
    <p:sldId id="275" r:id="rId13"/>
    <p:sldId id="276" r:id="rId14"/>
    <p:sldId id="269" r:id="rId15"/>
    <p:sldId id="26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85" d="100"/>
          <a:sy n="85" d="100"/>
        </p:scale>
        <p:origin x="-119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27.07.2020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27.07.2020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27.07.2020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27.07.2020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27.07.2020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27.07.2020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27.07.2020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27.07.2020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27.07.2020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27.07.2020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27.07.2020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27.07.2020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948776" y="1789498"/>
            <a:ext cx="6333850" cy="830997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ctr"/>
            <a:r>
              <a:rPr lang="ru-RU" sz="4800" b="1" i="1" dirty="0" smtClean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C00000"/>
                </a:solidFill>
                <a:latin typeface="Arno Pro Smbd SmText" panose="02020702040506020403" pitchFamily="18" charset="0"/>
                <a:cs typeface="Arial" panose="020B0604020202020204" pitchFamily="34" charset="0"/>
              </a:rPr>
              <a:t>Урок русского языка </a:t>
            </a:r>
            <a:endParaRPr lang="ru-RU" sz="4800" b="1" i="1" dirty="0">
              <a:ln>
                <a:solidFill>
                  <a:schemeClr val="bg1">
                    <a:lumMod val="75000"/>
                  </a:schemeClr>
                </a:solidFill>
              </a:ln>
              <a:solidFill>
                <a:srgbClr val="C00000"/>
              </a:solidFill>
              <a:latin typeface="Arno Pro Smbd SmText" panose="02020702040506020403" pitchFamily="18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07102" y="2786332"/>
            <a:ext cx="232023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002060"/>
                </a:solidFill>
                <a:latin typeface="Arno Pro Smbd SmText" panose="02020702040506020403" pitchFamily="18" charset="0"/>
                <a:cs typeface="Arial" panose="020B0604020202020204" pitchFamily="34" charset="0"/>
              </a:rPr>
              <a:t>2 класс </a:t>
            </a:r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a-y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08076" y="2830902"/>
            <a:ext cx="3539706" cy="353970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616824" y="5768352"/>
            <a:ext cx="31555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Учитель начальных классов</a:t>
            </a:r>
          </a:p>
          <a:p>
            <a:r>
              <a:rPr lang="ru-RU" b="1" i="1" dirty="0" smtClean="0">
                <a:solidFill>
                  <a:srgbClr val="002060"/>
                </a:solidFill>
              </a:rPr>
              <a:t>Ефимова Наталья Юрьевна</a:t>
            </a:r>
            <a:endParaRPr lang="ru-RU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218501" y="1850412"/>
            <a:ext cx="4481383" cy="5777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</a:pPr>
            <a:endParaRPr lang="ru-RU" sz="2400" b="1" i="1" dirty="0" smtClean="0">
              <a:solidFill>
                <a:srgbClr val="C00000"/>
              </a:solidFill>
              <a:latin typeface="Arno Pro Light Display" panose="02020402050506020403" pitchFamily="18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79580" y="595789"/>
            <a:ext cx="33231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 algn="ctr"/>
            <a:r>
              <a:rPr lang="ru-RU" sz="3200" b="1" i="1" dirty="0" smtClean="0">
                <a:solidFill>
                  <a:srgbClr val="C00000"/>
                </a:solidFill>
                <a:latin typeface="Arno Pro Light Display" panose="02020402050506020403" pitchFamily="18" charset="0"/>
                <a:cs typeface="Arial" panose="020B0604020202020204" pitchFamily="34" charset="0"/>
              </a:rPr>
              <a:t>Текст-описание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966160" y="2733468"/>
            <a:ext cx="7228934" cy="35825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3600" dirty="0" smtClean="0"/>
              <a:t>	</a:t>
            </a:r>
            <a:r>
              <a:rPr lang="ru-RU" sz="3600" b="1" dirty="0" smtClean="0"/>
              <a:t>Такса.</a:t>
            </a:r>
          </a:p>
          <a:p>
            <a:pPr algn="just">
              <a:lnSpc>
                <a:spcPct val="90000"/>
              </a:lnSpc>
            </a:pPr>
            <a:r>
              <a:rPr lang="ru-RU" altLang="ru-RU" sz="3600" b="1" dirty="0" smtClean="0"/>
              <a:t>	Это – небольшая собака. </a:t>
            </a:r>
          </a:p>
          <a:p>
            <a:pPr algn="just">
              <a:lnSpc>
                <a:spcPct val="90000"/>
              </a:lnSpc>
            </a:pPr>
            <a:r>
              <a:rPr lang="ru-RU" altLang="ru-RU" sz="3600" b="1" dirty="0" smtClean="0"/>
              <a:t>	У неё короткие и сильные лапы, длинное, приземистое тело. У этой собаки – висячие уши и длинный хвост. 	</a:t>
            </a:r>
          </a:p>
          <a:p>
            <a:pPr algn="just">
              <a:lnSpc>
                <a:spcPct val="90000"/>
              </a:lnSpc>
            </a:pPr>
            <a:r>
              <a:rPr lang="ru-RU" altLang="ru-RU" sz="3600" b="1" dirty="0" smtClean="0"/>
              <a:t>	Мне она очень нравится.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457864" y="1198920"/>
            <a:ext cx="671997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sz="2800" b="1" dirty="0" smtClean="0">
                <a:solidFill>
                  <a:srgbClr val="002060"/>
                </a:solidFill>
              </a:rPr>
              <a:t>Начало. Главная мысль.</a:t>
            </a:r>
          </a:p>
          <a:p>
            <a:pPr marL="342900" indent="-342900">
              <a:buAutoNum type="arabicPeriod"/>
            </a:pPr>
            <a:r>
              <a:rPr lang="ru-RU" sz="2800" b="1" dirty="0" smtClean="0">
                <a:solidFill>
                  <a:srgbClr val="002060"/>
                </a:solidFill>
              </a:rPr>
              <a:t>Основная часть. Описание.</a:t>
            </a:r>
          </a:p>
          <a:p>
            <a:pPr marL="342900" indent="-342900">
              <a:buAutoNum type="arabicPeriod"/>
            </a:pPr>
            <a:r>
              <a:rPr lang="ru-RU" sz="2800" b="1" dirty="0" smtClean="0">
                <a:solidFill>
                  <a:srgbClr val="002060"/>
                </a:solidFill>
              </a:rPr>
              <a:t>Заключение. </a:t>
            </a:r>
          </a:p>
        </p:txBody>
      </p:sp>
    </p:spTree>
    <p:extLst>
      <p:ext uri="{BB962C8B-B14F-4D97-AF65-F5344CB8AC3E}">
        <p14:creationId xmlns="" xmlns:p14="http://schemas.microsoft.com/office/powerpoint/2010/main" val="3421799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" dur="2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" dur="2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218501" y="1850412"/>
            <a:ext cx="4481383" cy="5777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</a:pPr>
            <a:endParaRPr lang="ru-RU" sz="2400" b="1" i="1" dirty="0" smtClean="0">
              <a:solidFill>
                <a:srgbClr val="C00000"/>
              </a:solidFill>
              <a:latin typeface="Arno Pro Light Display" panose="02020402050506020403" pitchFamily="18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61049" y="552658"/>
            <a:ext cx="7039157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C00000"/>
                </a:solidFill>
              </a:rPr>
              <a:t>Работа по учебнику</a:t>
            </a:r>
          </a:p>
          <a:p>
            <a:pPr marL="457200" indent="-457200" algn="ctr"/>
            <a:endParaRPr lang="ru-RU" sz="2800" b="1" i="1" dirty="0" smtClean="0">
              <a:solidFill>
                <a:srgbClr val="002060"/>
              </a:solidFill>
              <a:latin typeface="Arno Pro Light Display" panose="02020402050506020403" pitchFamily="18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652784" y="1346523"/>
            <a:ext cx="383630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 smtClean="0">
                <a:solidFill>
                  <a:srgbClr val="002060"/>
                </a:solidFill>
              </a:rPr>
              <a:t>Стр. 96 упр. 166</a:t>
            </a:r>
            <a:endParaRPr lang="ru-RU" sz="4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21799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218501" y="1850412"/>
            <a:ext cx="4481383" cy="5777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</a:pPr>
            <a:endParaRPr lang="ru-RU" sz="2400" b="1" i="1" dirty="0" smtClean="0">
              <a:solidFill>
                <a:srgbClr val="C00000"/>
              </a:solidFill>
              <a:latin typeface="Arno Pro Light Display" panose="02020402050506020403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21799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14" name="Блок-схема: процесс 13"/>
          <p:cNvSpPr/>
          <p:nvPr/>
        </p:nvSpPr>
        <p:spPr>
          <a:xfrm>
            <a:off x="5164348" y="2516040"/>
            <a:ext cx="3019245" cy="2449901"/>
          </a:xfrm>
          <a:prstGeom prst="flowChartProcess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процесс 12"/>
          <p:cNvSpPr/>
          <p:nvPr/>
        </p:nvSpPr>
        <p:spPr>
          <a:xfrm>
            <a:off x="992038" y="2544794"/>
            <a:ext cx="3019245" cy="2449901"/>
          </a:xfrm>
          <a:prstGeom prst="flowChartProcess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5335" y="0"/>
            <a:ext cx="7886700" cy="52339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Вывод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1" y="671873"/>
            <a:ext cx="3868340" cy="823912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</a:rPr>
              <a:t>Повествование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940393" y="2513701"/>
            <a:ext cx="3855894" cy="1118019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Что произошло? </a:t>
            </a:r>
          </a:p>
          <a:p>
            <a:pPr>
              <a:buNone/>
            </a:pPr>
            <a:r>
              <a:rPr lang="ru-RU" b="1" dirty="0" smtClean="0"/>
              <a:t>Что случилось?</a:t>
            </a:r>
            <a:endParaRPr lang="ru-RU" b="1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03271" y="680499"/>
            <a:ext cx="3887391" cy="823912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</a:rPr>
              <a:t>Описание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46735" y="2513701"/>
            <a:ext cx="2979348" cy="979997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 Какой? Какая? Какое? Какие?</a:t>
            </a:r>
            <a:endParaRPr lang="ru-RU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052423" y="3752816"/>
            <a:ext cx="26396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600" b="1" dirty="0" smtClean="0"/>
              <a:t>Глагол</a:t>
            </a:r>
            <a:endParaRPr lang="ru-RU" sz="36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167223" y="3899466"/>
            <a:ext cx="3200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200" b="1" dirty="0" smtClean="0"/>
              <a:t>Прилагательное</a:t>
            </a:r>
            <a:endParaRPr lang="ru-RU" sz="32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208362" y="5150296"/>
            <a:ext cx="4572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buNone/>
            </a:pPr>
            <a:r>
              <a:rPr lang="ru-RU" sz="4400" b="1" dirty="0" smtClean="0"/>
              <a:t>Три части</a:t>
            </a:r>
            <a:endParaRPr lang="ru-RU" b="1" dirty="0"/>
          </a:p>
        </p:txBody>
      </p:sp>
      <p:sp>
        <p:nvSpPr>
          <p:cNvPr id="15" name="Стрелка вниз 14"/>
          <p:cNvSpPr/>
          <p:nvPr/>
        </p:nvSpPr>
        <p:spPr>
          <a:xfrm>
            <a:off x="1595886" y="1380227"/>
            <a:ext cx="1811547" cy="1121434"/>
          </a:xfrm>
          <a:prstGeom prst="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5656053" y="1403231"/>
            <a:ext cx="1779918" cy="1072550"/>
          </a:xfrm>
          <a:prstGeom prst="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5" grpId="0" build="p"/>
      <p:bldP spid="6" grpId="0" build="p"/>
      <p:bldP spid="9" grpId="0"/>
      <p:bldP spid="10" grpId="0"/>
      <p:bldP spid="11" grpId="0"/>
      <p:bldP spid="15" grpId="0" animBg="1"/>
      <p:bldP spid="1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218501" y="1850412"/>
            <a:ext cx="4481383" cy="5777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</a:pPr>
            <a:endParaRPr lang="ru-RU" sz="2400" b="1" i="1" dirty="0" smtClean="0">
              <a:solidFill>
                <a:srgbClr val="C00000"/>
              </a:solidFill>
              <a:latin typeface="Arno Pro Light Display" panose="02020402050506020403" pitchFamily="18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55940" y="759691"/>
            <a:ext cx="6978771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dirty="0" smtClean="0">
                <a:solidFill>
                  <a:srgbClr val="0070C0"/>
                </a:solidFill>
              </a:rPr>
              <a:t>Текст-описание - </a:t>
            </a:r>
            <a:r>
              <a:rPr lang="ru-RU" sz="3600" dirty="0" smtClean="0"/>
              <a:t>это текст, в котором даётся </a:t>
            </a:r>
            <a:r>
              <a:rPr lang="ru-RU" sz="3600" dirty="0" smtClean="0">
                <a:solidFill>
                  <a:srgbClr val="0070C0"/>
                </a:solidFill>
              </a:rPr>
              <a:t>описание</a:t>
            </a:r>
            <a:r>
              <a:rPr lang="ru-RU" sz="3600" dirty="0" smtClean="0"/>
              <a:t> предмета или явления.</a:t>
            </a:r>
          </a:p>
          <a:p>
            <a:pPr algn="just"/>
            <a:r>
              <a:rPr lang="ru-RU" sz="3600" dirty="0" smtClean="0"/>
              <a:t>К нему можно поставить такие вопросы  </a:t>
            </a:r>
            <a:r>
              <a:rPr lang="ru-RU" sz="3600" dirty="0" smtClean="0">
                <a:solidFill>
                  <a:srgbClr val="0070C0"/>
                </a:solidFill>
              </a:rPr>
              <a:t>какой? какая? какое? какие?</a:t>
            </a:r>
          </a:p>
          <a:p>
            <a:pPr algn="just"/>
            <a:endParaRPr lang="ru-RU" sz="2800" dirty="0" smtClean="0"/>
          </a:p>
          <a:p>
            <a:pPr marL="457200" indent="-457200" algn="ctr"/>
            <a:endParaRPr lang="ru-RU" sz="2800" b="1" i="1" dirty="0" smtClean="0">
              <a:solidFill>
                <a:srgbClr val="002060"/>
              </a:solidFill>
              <a:latin typeface="Arno Pro Light Display" panose="02020402050506020403" pitchFamily="18" charset="0"/>
              <a:cs typeface="Arial" panose="020B0604020202020204" pitchFamily="34" charset="0"/>
            </a:endParaRPr>
          </a:p>
        </p:txBody>
      </p:sp>
      <p:pic>
        <p:nvPicPr>
          <p:cNvPr id="7" name="Рисунок 6" descr="сов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02102" y="3347192"/>
            <a:ext cx="4329023" cy="29358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421799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357187" y="1272442"/>
            <a:ext cx="4481383" cy="8206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ctr">
              <a:lnSpc>
                <a:spcPct val="150000"/>
              </a:lnSpc>
            </a:pPr>
            <a:r>
              <a:rPr lang="ru-RU" sz="3600" b="1" i="1" dirty="0" smtClean="0">
                <a:solidFill>
                  <a:srgbClr val="002060"/>
                </a:solidFill>
                <a:latin typeface="Arno Pro Light Display" panose="02020402050506020403" pitchFamily="18" charset="0"/>
                <a:cs typeface="Arial" panose="020B0604020202020204" pitchFamily="34" charset="0"/>
              </a:rPr>
              <a:t>Стр.98,  упр. 169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107444" y="621667"/>
            <a:ext cx="685021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 algn="ctr"/>
            <a:r>
              <a:rPr lang="ru-RU" sz="4000" b="1" i="1" dirty="0" smtClean="0">
                <a:solidFill>
                  <a:srgbClr val="FF0000"/>
                </a:solidFill>
                <a:latin typeface="Arno Pro Light Display" panose="02020402050506020403" pitchFamily="18" charset="0"/>
                <a:cs typeface="Arial" panose="020B0604020202020204" pitchFamily="34" charset="0"/>
              </a:rPr>
              <a:t>Самостоятельная работа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257036" y="725421"/>
            <a:ext cx="485421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 algn="ctr"/>
            <a:r>
              <a:rPr lang="ru-RU" sz="4000" b="1" i="1" dirty="0" smtClean="0">
                <a:solidFill>
                  <a:srgbClr val="FF0000"/>
                </a:solidFill>
                <a:latin typeface="Arno Pro Light Display" panose="02020402050506020403" pitchFamily="18" charset="0"/>
                <a:cs typeface="Arial" panose="020B0604020202020204" pitchFamily="34" charset="0"/>
              </a:rPr>
              <a:t>Домашнее задание</a:t>
            </a:r>
          </a:p>
        </p:txBody>
      </p:sp>
      <p:pic>
        <p:nvPicPr>
          <p:cNvPr id="11" name="Рисунок 10" descr="kid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71268" y="3062314"/>
            <a:ext cx="7507144" cy="29675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Прямоугольник 11"/>
          <p:cNvSpPr/>
          <p:nvPr/>
        </p:nvSpPr>
        <p:spPr>
          <a:xfrm>
            <a:off x="1519071" y="2199584"/>
            <a:ext cx="62783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no Pro Light Display" panose="02020402050506020403" pitchFamily="18" charset="0"/>
                <a:cs typeface="Arial" panose="020B0604020202020204" pitchFamily="34" charset="0"/>
              </a:rPr>
              <a:t>Спасибо за урок!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21799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218501" y="1850412"/>
            <a:ext cx="4481383" cy="5777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</a:pPr>
            <a:endParaRPr lang="ru-RU" sz="2400" b="1" i="1" dirty="0" smtClean="0">
              <a:solidFill>
                <a:srgbClr val="C00000"/>
              </a:solidFill>
              <a:latin typeface="Arno Pro Light Display" panose="02020402050506020403" pitchFamily="18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88261" y="578534"/>
            <a:ext cx="4519187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 algn="ctr"/>
            <a:r>
              <a:rPr lang="ru-RU" sz="3200" b="1" i="1" dirty="0" smtClean="0">
                <a:solidFill>
                  <a:srgbClr val="002060"/>
                </a:solidFill>
                <a:latin typeface="Arno Pro Light Display" panose="02020402050506020403" pitchFamily="18" charset="0"/>
                <a:cs typeface="Arial" panose="020B0604020202020204" pitchFamily="34" charset="0"/>
              </a:rPr>
              <a:t>Ч</a:t>
            </a:r>
            <a:r>
              <a:rPr lang="ru-RU" sz="3200" b="1" i="1" dirty="0" smtClean="0">
                <a:solidFill>
                  <a:srgbClr val="00B050"/>
                </a:solidFill>
                <a:latin typeface="Arno Pro Light Display" panose="02020402050506020403" pitchFamily="18" charset="0"/>
                <a:cs typeface="Arial" panose="020B0604020202020204" pitchFamily="34" charset="0"/>
              </a:rPr>
              <a:t>е</a:t>
            </a:r>
            <a:r>
              <a:rPr lang="ru-RU" sz="3200" b="1" i="1" dirty="0" smtClean="0">
                <a:solidFill>
                  <a:srgbClr val="002060"/>
                </a:solidFill>
                <a:latin typeface="Arno Pro Light Display" panose="02020402050506020403" pitchFamily="18" charset="0"/>
                <a:cs typeface="Arial" panose="020B0604020202020204" pitchFamily="34" charset="0"/>
              </a:rPr>
              <a:t>тырна</a:t>
            </a:r>
            <a:r>
              <a:rPr lang="ru-RU" sz="3200" b="1" i="1" dirty="0" smtClean="0">
                <a:solidFill>
                  <a:srgbClr val="00B050"/>
                </a:solidFill>
                <a:latin typeface="Arno Pro Light Display" panose="02020402050506020403" pitchFamily="18" charset="0"/>
                <a:cs typeface="Arial" panose="020B0604020202020204" pitchFamily="34" charset="0"/>
              </a:rPr>
              <a:t>д</a:t>
            </a:r>
            <a:r>
              <a:rPr lang="ru-RU" sz="3200" b="1" i="1" dirty="0" smtClean="0">
                <a:solidFill>
                  <a:srgbClr val="002060"/>
                </a:solidFill>
                <a:latin typeface="Arno Pro Light Display" panose="02020402050506020403" pitchFamily="18" charset="0"/>
                <a:cs typeface="Arial" panose="020B0604020202020204" pitchFamily="34" charset="0"/>
              </a:rPr>
              <a:t>цатое мая.</a:t>
            </a:r>
          </a:p>
          <a:p>
            <a:pPr marL="457200" indent="-457200" algn="ctr"/>
            <a:r>
              <a:rPr lang="ru-RU" sz="3200" b="1" i="1" dirty="0" smtClean="0">
                <a:solidFill>
                  <a:srgbClr val="002060"/>
                </a:solidFill>
                <a:latin typeface="Arno Pro Light Display" panose="02020402050506020403" pitchFamily="18" charset="0"/>
                <a:cs typeface="Arial" panose="020B0604020202020204" pitchFamily="34" charset="0"/>
              </a:rPr>
              <a:t>Кла</a:t>
            </a:r>
            <a:r>
              <a:rPr lang="ru-RU" sz="3200" b="1" i="1" dirty="0" smtClean="0">
                <a:solidFill>
                  <a:srgbClr val="00B050"/>
                </a:solidFill>
                <a:latin typeface="Arno Pro Light Display" panose="02020402050506020403" pitchFamily="18" charset="0"/>
                <a:cs typeface="Arial" panose="020B0604020202020204" pitchFamily="34" charset="0"/>
              </a:rPr>
              <a:t>сс</a:t>
            </a:r>
            <a:r>
              <a:rPr lang="ru-RU" sz="3200" b="1" i="1" dirty="0" smtClean="0">
                <a:solidFill>
                  <a:srgbClr val="002060"/>
                </a:solidFill>
                <a:latin typeface="Arno Pro Light Display" panose="02020402050506020403" pitchFamily="18" charset="0"/>
                <a:cs typeface="Arial" panose="020B0604020202020204" pitchFamily="34" charset="0"/>
              </a:rPr>
              <a:t>ная р</a:t>
            </a:r>
            <a:r>
              <a:rPr lang="ru-RU" sz="3200" b="1" i="1" dirty="0" smtClean="0">
                <a:solidFill>
                  <a:srgbClr val="00B050"/>
                </a:solidFill>
                <a:latin typeface="Arno Pro Light Display" panose="02020402050506020403" pitchFamily="18" charset="0"/>
                <a:cs typeface="Arial" panose="020B0604020202020204" pitchFamily="34" charset="0"/>
              </a:rPr>
              <a:t>а</a:t>
            </a:r>
            <a:r>
              <a:rPr lang="ru-RU" sz="3200" b="1" i="1" dirty="0" smtClean="0">
                <a:solidFill>
                  <a:srgbClr val="002060"/>
                </a:solidFill>
                <a:latin typeface="Arno Pro Light Display" panose="02020402050506020403" pitchFamily="18" charset="0"/>
                <a:cs typeface="Arial" panose="020B0604020202020204" pitchFamily="34" charset="0"/>
              </a:rPr>
              <a:t>бота.</a:t>
            </a:r>
          </a:p>
        </p:txBody>
      </p:sp>
    </p:spTree>
    <p:extLst>
      <p:ext uri="{BB962C8B-B14F-4D97-AF65-F5344CB8AC3E}">
        <p14:creationId xmlns="" xmlns:p14="http://schemas.microsoft.com/office/powerpoint/2010/main" val="3421799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218501" y="1850412"/>
            <a:ext cx="4481383" cy="5777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</a:pPr>
            <a:endParaRPr lang="ru-RU" sz="2400" b="1" i="1" dirty="0" smtClean="0">
              <a:solidFill>
                <a:srgbClr val="C00000"/>
              </a:solidFill>
              <a:latin typeface="Arno Pro Light Display" panose="02020402050506020403" pitchFamily="18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84483" y="595789"/>
            <a:ext cx="591334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 algn="ctr"/>
            <a:r>
              <a:rPr lang="ru-RU" sz="3200" b="1" i="1" dirty="0" smtClean="0">
                <a:solidFill>
                  <a:srgbClr val="002060"/>
                </a:solidFill>
                <a:latin typeface="Arno Pro Light Display" panose="02020402050506020403" pitchFamily="18" charset="0"/>
                <a:cs typeface="Arial" panose="020B0604020202020204" pitchFamily="34" charset="0"/>
              </a:rPr>
              <a:t>Что такое </a:t>
            </a:r>
            <a:r>
              <a:rPr lang="ru-RU" sz="3200" b="1" i="1" dirty="0" smtClean="0">
                <a:solidFill>
                  <a:srgbClr val="C00000"/>
                </a:solidFill>
                <a:latin typeface="Arno Pro Light Display" panose="02020402050506020403" pitchFamily="18" charset="0"/>
                <a:cs typeface="Arial" panose="020B0604020202020204" pitchFamily="34" charset="0"/>
              </a:rPr>
              <a:t>текст-описание?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802258" y="1491264"/>
            <a:ext cx="7228934" cy="35825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3600" dirty="0" smtClean="0"/>
              <a:t>	</a:t>
            </a:r>
            <a:r>
              <a:rPr lang="ru-RU" sz="3600" b="1" dirty="0" smtClean="0"/>
              <a:t>Такса.</a:t>
            </a:r>
          </a:p>
          <a:p>
            <a:pPr algn="just">
              <a:lnSpc>
                <a:spcPct val="90000"/>
              </a:lnSpc>
            </a:pPr>
            <a:r>
              <a:rPr lang="ru-RU" altLang="ru-RU" sz="3600" b="1" dirty="0" smtClean="0"/>
              <a:t>	Это – небольшая собака. </a:t>
            </a:r>
          </a:p>
          <a:p>
            <a:pPr algn="just">
              <a:lnSpc>
                <a:spcPct val="90000"/>
              </a:lnSpc>
            </a:pPr>
            <a:r>
              <a:rPr lang="ru-RU" altLang="ru-RU" sz="3600" b="1" dirty="0" smtClean="0"/>
              <a:t>	У неё короткие и сильные лапы, длинное, приземистое тело. У этой собаки – висячие уши и длинный хвост. 	</a:t>
            </a:r>
          </a:p>
          <a:p>
            <a:pPr algn="just">
              <a:lnSpc>
                <a:spcPct val="90000"/>
              </a:lnSpc>
            </a:pPr>
            <a:r>
              <a:rPr lang="ru-RU" altLang="ru-RU" sz="3600" b="1" dirty="0" smtClean="0"/>
              <a:t>	Мне она очень нравится. </a:t>
            </a:r>
          </a:p>
        </p:txBody>
      </p:sp>
    </p:spTree>
    <p:extLst>
      <p:ext uri="{BB962C8B-B14F-4D97-AF65-F5344CB8AC3E}">
        <p14:creationId xmlns="" xmlns:p14="http://schemas.microsoft.com/office/powerpoint/2010/main" val="3421799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218501" y="1850412"/>
            <a:ext cx="4481383" cy="5777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</a:pPr>
            <a:endParaRPr lang="ru-RU" sz="2400" b="1" i="1" dirty="0" smtClean="0">
              <a:solidFill>
                <a:srgbClr val="C00000"/>
              </a:solidFill>
              <a:latin typeface="Arno Pro Light Display" panose="02020402050506020403" pitchFamily="18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77183" y="621667"/>
            <a:ext cx="7310719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 algn="ctr"/>
            <a:r>
              <a:rPr lang="ru-RU" sz="4000" b="1" i="1" dirty="0" smtClean="0">
                <a:solidFill>
                  <a:srgbClr val="002060"/>
                </a:solidFill>
                <a:latin typeface="Arno Pro Light Display" panose="02020402050506020403" pitchFamily="18" charset="0"/>
                <a:cs typeface="Arial" panose="020B0604020202020204" pitchFamily="34" charset="0"/>
              </a:rPr>
              <a:t>Какой вопрос можно задать</a:t>
            </a:r>
          </a:p>
          <a:p>
            <a:pPr marL="457200" indent="-457200" algn="ctr"/>
            <a:r>
              <a:rPr lang="ru-RU" sz="4000" b="1" i="1" dirty="0" smtClean="0">
                <a:solidFill>
                  <a:srgbClr val="002060"/>
                </a:solidFill>
                <a:latin typeface="Arno Pro Light Display" panose="02020402050506020403" pitchFamily="18" charset="0"/>
                <a:cs typeface="Arial" panose="020B0604020202020204" pitchFamily="34" charset="0"/>
              </a:rPr>
              <a:t> к этому тексту?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578800" y="2485210"/>
            <a:ext cx="401013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i="1" dirty="0" smtClean="0">
                <a:solidFill>
                  <a:srgbClr val="C00000"/>
                </a:solidFill>
                <a:latin typeface="Arno Pro Light Display" panose="02020402050506020403" pitchFamily="18" charset="0"/>
                <a:cs typeface="Arial" panose="020B0604020202020204" pitchFamily="34" charset="0"/>
              </a:rPr>
              <a:t>КАКАЯ</a:t>
            </a:r>
            <a:r>
              <a:rPr lang="ru-RU" sz="4400" b="1" i="1" dirty="0" smtClean="0">
                <a:solidFill>
                  <a:srgbClr val="002060"/>
                </a:solidFill>
                <a:latin typeface="Arno Pro Light Display" panose="02020402050506020403" pitchFamily="18" charset="0"/>
                <a:cs typeface="Arial" panose="020B0604020202020204" pitchFamily="34" charset="0"/>
              </a:rPr>
              <a:t> ТАКСА?</a:t>
            </a:r>
            <a:endParaRPr lang="ru-RU" sz="4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794461" y="3701535"/>
            <a:ext cx="348204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Описание</a:t>
            </a:r>
            <a:endParaRPr lang="ru-RU" sz="6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21799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218501" y="1850412"/>
            <a:ext cx="4481383" cy="5777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</a:pPr>
            <a:endParaRPr lang="ru-RU" sz="2400" b="1" i="1" dirty="0" smtClean="0">
              <a:solidFill>
                <a:srgbClr val="C00000"/>
              </a:solidFill>
              <a:latin typeface="Arno Pro Light Display" panose="02020402050506020403" pitchFamily="18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43796" y="1018484"/>
            <a:ext cx="7039157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solidFill>
                  <a:srgbClr val="0070C0"/>
                </a:solidFill>
              </a:rPr>
              <a:t>Текст-описание - </a:t>
            </a:r>
            <a:r>
              <a:rPr lang="ru-RU" sz="3200" dirty="0" smtClean="0"/>
              <a:t>это текст, в котором </a:t>
            </a:r>
            <a:r>
              <a:rPr lang="ru-RU" sz="3200" u="sng" dirty="0" smtClean="0"/>
              <a:t>описывается</a:t>
            </a:r>
            <a:r>
              <a:rPr lang="ru-RU" sz="3200" dirty="0" smtClean="0"/>
              <a:t> кто-то или что-то.</a:t>
            </a:r>
          </a:p>
          <a:p>
            <a:pPr algn="just"/>
            <a:r>
              <a:rPr lang="ru-RU" sz="3200" dirty="0" smtClean="0"/>
              <a:t>К нему можно поставить такие вопросы  </a:t>
            </a:r>
            <a:r>
              <a:rPr lang="ru-RU" sz="3200" dirty="0" smtClean="0">
                <a:solidFill>
                  <a:srgbClr val="0070C0"/>
                </a:solidFill>
              </a:rPr>
              <a:t>какой? какая? какое? какие?</a:t>
            </a:r>
          </a:p>
          <a:p>
            <a:pPr algn="just"/>
            <a:endParaRPr lang="ru-RU" sz="2800" dirty="0" smtClean="0"/>
          </a:p>
          <a:p>
            <a:pPr marL="457200" indent="-457200" algn="ctr"/>
            <a:endParaRPr lang="ru-RU" sz="2800" b="1" i="1" dirty="0" smtClean="0">
              <a:solidFill>
                <a:srgbClr val="002060"/>
              </a:solidFill>
              <a:latin typeface="Arno Pro Light Display" panose="02020402050506020403" pitchFamily="18" charset="0"/>
              <a:cs typeface="Arial" panose="020B0604020202020204" pitchFamily="34" charset="0"/>
            </a:endParaRPr>
          </a:p>
        </p:txBody>
      </p:sp>
      <p:pic>
        <p:nvPicPr>
          <p:cNvPr id="7" name="Рисунок 6" descr="сов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02102" y="3347192"/>
            <a:ext cx="4329023" cy="29358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3705207" y="3227081"/>
            <a:ext cx="461196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</a:rPr>
              <a:t>Имена прилагательные</a:t>
            </a:r>
            <a:endParaRPr lang="ru-RU" sz="3200" dirty="0"/>
          </a:p>
        </p:txBody>
      </p:sp>
    </p:spTree>
    <p:extLst>
      <p:ext uri="{BB962C8B-B14F-4D97-AF65-F5344CB8AC3E}">
        <p14:creationId xmlns="" xmlns:p14="http://schemas.microsoft.com/office/powerpoint/2010/main" val="3421799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218501" y="1850412"/>
            <a:ext cx="4481383" cy="5777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</a:pPr>
            <a:endParaRPr lang="ru-RU" sz="2400" b="1" i="1" dirty="0" smtClean="0">
              <a:solidFill>
                <a:srgbClr val="C00000"/>
              </a:solidFill>
              <a:latin typeface="Arno Pro Light Display" panose="02020402050506020403" pitchFamily="18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79580" y="595789"/>
            <a:ext cx="33231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 algn="ctr"/>
            <a:r>
              <a:rPr lang="ru-RU" sz="3200" b="1" i="1" dirty="0" smtClean="0">
                <a:solidFill>
                  <a:srgbClr val="C00000"/>
                </a:solidFill>
                <a:latin typeface="Arno Pro Light Display" panose="02020402050506020403" pitchFamily="18" charset="0"/>
                <a:cs typeface="Arial" panose="020B0604020202020204" pitchFamily="34" charset="0"/>
              </a:rPr>
              <a:t>Текст-описание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802258" y="1491264"/>
            <a:ext cx="7228934" cy="35825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3600" dirty="0" smtClean="0"/>
              <a:t>	</a:t>
            </a:r>
            <a:r>
              <a:rPr lang="ru-RU" sz="3600" b="1" dirty="0" smtClean="0"/>
              <a:t>Такса.</a:t>
            </a:r>
          </a:p>
          <a:p>
            <a:pPr algn="just">
              <a:lnSpc>
                <a:spcPct val="90000"/>
              </a:lnSpc>
            </a:pPr>
            <a:r>
              <a:rPr lang="ru-RU" altLang="ru-RU" sz="3600" b="1" dirty="0" smtClean="0"/>
              <a:t>	Это – небольшая собака. </a:t>
            </a:r>
          </a:p>
          <a:p>
            <a:pPr algn="just">
              <a:lnSpc>
                <a:spcPct val="90000"/>
              </a:lnSpc>
            </a:pPr>
            <a:r>
              <a:rPr lang="ru-RU" altLang="ru-RU" sz="3600" b="1" dirty="0" smtClean="0"/>
              <a:t>	У неё короткие и сильные лапы, длинное, приземистое тело. У этой собаки – висячие уши и длинный хвост. 	</a:t>
            </a:r>
          </a:p>
          <a:p>
            <a:pPr algn="just">
              <a:lnSpc>
                <a:spcPct val="90000"/>
              </a:lnSpc>
            </a:pPr>
            <a:r>
              <a:rPr lang="ru-RU" altLang="ru-RU" sz="3600" b="1" dirty="0" smtClean="0"/>
              <a:t>	Мне она очень нравится. </a:t>
            </a:r>
          </a:p>
        </p:txBody>
      </p:sp>
    </p:spTree>
    <p:extLst>
      <p:ext uri="{BB962C8B-B14F-4D97-AF65-F5344CB8AC3E}">
        <p14:creationId xmlns="" xmlns:p14="http://schemas.microsoft.com/office/powerpoint/2010/main" val="3421799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218501" y="1850412"/>
            <a:ext cx="4481383" cy="5777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</a:pPr>
            <a:endParaRPr lang="ru-RU" sz="2400" b="1" i="1" dirty="0" smtClean="0">
              <a:solidFill>
                <a:srgbClr val="C00000"/>
              </a:solidFill>
              <a:latin typeface="Arno Pro Light Display" panose="02020402050506020403" pitchFamily="18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79580" y="595789"/>
            <a:ext cx="332315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 algn="ctr"/>
            <a:r>
              <a:rPr lang="ru-RU" sz="3200" b="1" i="1" dirty="0" smtClean="0">
                <a:solidFill>
                  <a:srgbClr val="C00000"/>
                </a:solidFill>
                <a:latin typeface="Arno Pro Light Display" panose="02020402050506020403" pitchFamily="18" charset="0"/>
                <a:cs typeface="Arial" panose="020B0604020202020204" pitchFamily="34" charset="0"/>
              </a:rPr>
              <a:t>Текст-описание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802258" y="1491264"/>
            <a:ext cx="7228934" cy="35825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3600" dirty="0" smtClean="0"/>
              <a:t>	</a:t>
            </a:r>
            <a:r>
              <a:rPr lang="ru-RU" sz="3600" b="1" dirty="0" smtClean="0"/>
              <a:t>Такса.</a:t>
            </a:r>
          </a:p>
          <a:p>
            <a:pPr algn="just">
              <a:lnSpc>
                <a:spcPct val="90000"/>
              </a:lnSpc>
            </a:pPr>
            <a:r>
              <a:rPr lang="ru-RU" altLang="ru-RU" sz="3600" b="1" dirty="0" smtClean="0"/>
              <a:t>	Это – </a:t>
            </a:r>
            <a:r>
              <a:rPr lang="ru-RU" altLang="ru-RU" sz="3600" b="1" dirty="0" smtClean="0">
                <a:solidFill>
                  <a:srgbClr val="0070C0"/>
                </a:solidFill>
              </a:rPr>
              <a:t>небольшая</a:t>
            </a:r>
            <a:r>
              <a:rPr lang="ru-RU" altLang="ru-RU" sz="3600" b="1" dirty="0" smtClean="0"/>
              <a:t> собака. </a:t>
            </a:r>
          </a:p>
          <a:p>
            <a:pPr algn="just">
              <a:lnSpc>
                <a:spcPct val="90000"/>
              </a:lnSpc>
            </a:pPr>
            <a:r>
              <a:rPr lang="ru-RU" altLang="ru-RU" sz="3600" b="1" dirty="0" smtClean="0"/>
              <a:t>	У неё </a:t>
            </a:r>
            <a:r>
              <a:rPr lang="ru-RU" altLang="ru-RU" sz="3600" b="1" dirty="0" smtClean="0">
                <a:solidFill>
                  <a:srgbClr val="0070C0"/>
                </a:solidFill>
              </a:rPr>
              <a:t>короткие</a:t>
            </a:r>
            <a:r>
              <a:rPr lang="ru-RU" altLang="ru-RU" sz="3600" b="1" dirty="0" smtClean="0"/>
              <a:t> и </a:t>
            </a:r>
            <a:r>
              <a:rPr lang="ru-RU" altLang="ru-RU" sz="3600" b="1" dirty="0" smtClean="0">
                <a:solidFill>
                  <a:srgbClr val="0070C0"/>
                </a:solidFill>
              </a:rPr>
              <a:t>сильные</a:t>
            </a:r>
            <a:r>
              <a:rPr lang="ru-RU" altLang="ru-RU" sz="3600" b="1" dirty="0" smtClean="0"/>
              <a:t> лапы,</a:t>
            </a:r>
            <a:r>
              <a:rPr lang="ru-RU" altLang="ru-RU" sz="3600" b="1" dirty="0" smtClean="0">
                <a:solidFill>
                  <a:srgbClr val="0070C0"/>
                </a:solidFill>
              </a:rPr>
              <a:t> длинное</a:t>
            </a:r>
            <a:r>
              <a:rPr lang="ru-RU" altLang="ru-RU" sz="3600" b="1" dirty="0" smtClean="0"/>
              <a:t>, </a:t>
            </a:r>
            <a:r>
              <a:rPr lang="ru-RU" altLang="ru-RU" sz="3600" b="1" dirty="0" smtClean="0">
                <a:solidFill>
                  <a:srgbClr val="0070C0"/>
                </a:solidFill>
              </a:rPr>
              <a:t>приземистое</a:t>
            </a:r>
            <a:r>
              <a:rPr lang="ru-RU" altLang="ru-RU" sz="3600" b="1" dirty="0" smtClean="0"/>
              <a:t> тело. У этой собаки – </a:t>
            </a:r>
            <a:r>
              <a:rPr lang="ru-RU" altLang="ru-RU" sz="3600" b="1" dirty="0" smtClean="0">
                <a:solidFill>
                  <a:srgbClr val="0070C0"/>
                </a:solidFill>
              </a:rPr>
              <a:t>висячие</a:t>
            </a:r>
            <a:r>
              <a:rPr lang="ru-RU" altLang="ru-RU" sz="3600" b="1" dirty="0" smtClean="0"/>
              <a:t> уши и </a:t>
            </a:r>
            <a:r>
              <a:rPr lang="ru-RU" altLang="ru-RU" sz="3600" b="1" dirty="0" smtClean="0">
                <a:solidFill>
                  <a:srgbClr val="0070C0"/>
                </a:solidFill>
              </a:rPr>
              <a:t>длинный</a:t>
            </a:r>
            <a:r>
              <a:rPr lang="ru-RU" altLang="ru-RU" sz="3600" b="1" dirty="0" smtClean="0"/>
              <a:t> хвост. 	</a:t>
            </a:r>
          </a:p>
          <a:p>
            <a:pPr algn="just">
              <a:lnSpc>
                <a:spcPct val="90000"/>
              </a:lnSpc>
            </a:pPr>
            <a:r>
              <a:rPr lang="ru-RU" altLang="ru-RU" sz="3600" b="1" dirty="0" smtClean="0"/>
              <a:t>	Мне она очень нравится. </a:t>
            </a:r>
          </a:p>
        </p:txBody>
      </p:sp>
    </p:spTree>
    <p:extLst>
      <p:ext uri="{BB962C8B-B14F-4D97-AF65-F5344CB8AC3E}">
        <p14:creationId xmlns="" xmlns:p14="http://schemas.microsoft.com/office/powerpoint/2010/main" val="3421799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218501" y="1850412"/>
            <a:ext cx="4481383" cy="5777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</a:pPr>
            <a:endParaRPr lang="ru-RU" sz="2400" b="1" i="1" dirty="0" smtClean="0">
              <a:solidFill>
                <a:srgbClr val="C00000"/>
              </a:solidFill>
              <a:latin typeface="Arno Pro Light Display" panose="02020402050506020403" pitchFamily="18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70348" y="793630"/>
            <a:ext cx="40412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 algn="ctr"/>
            <a:r>
              <a:rPr lang="ru-RU" sz="3200" b="1" i="1" dirty="0" smtClean="0">
                <a:solidFill>
                  <a:srgbClr val="C00000"/>
                </a:solidFill>
                <a:latin typeface="Arno Pro Light Display" panose="02020402050506020403" pitchFamily="18" charset="0"/>
                <a:cs typeface="Arial" panose="020B0604020202020204" pitchFamily="34" charset="0"/>
              </a:rPr>
              <a:t>Физкультминутка</a:t>
            </a:r>
          </a:p>
        </p:txBody>
      </p:sp>
      <p:pic>
        <p:nvPicPr>
          <p:cNvPr id="9" name="Рисунок 8" descr="kid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32156" y="2123180"/>
            <a:ext cx="7306574" cy="28882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физ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98378" y="665826"/>
            <a:ext cx="7812348" cy="58592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421799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218501" y="1850412"/>
            <a:ext cx="4481383" cy="5777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</a:pPr>
            <a:endParaRPr lang="ru-RU" sz="2400" b="1" i="1" dirty="0" smtClean="0">
              <a:solidFill>
                <a:srgbClr val="C00000"/>
              </a:solidFill>
              <a:latin typeface="Arno Pro Light Display" panose="02020402050506020403" pitchFamily="18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87260" y="759691"/>
            <a:ext cx="6547451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В </a:t>
            </a:r>
            <a:r>
              <a:rPr lang="ru-RU" sz="2800" b="1" u="sng" dirty="0" smtClean="0">
                <a:solidFill>
                  <a:srgbClr val="002060"/>
                </a:solidFill>
              </a:rPr>
              <a:t>тексте-</a:t>
            </a:r>
            <a:r>
              <a:rPr lang="ru-RU" sz="2800" b="1" u="sng" dirty="0" smtClean="0">
                <a:solidFill>
                  <a:srgbClr val="C00000"/>
                </a:solidFill>
              </a:rPr>
              <a:t>описании</a:t>
            </a:r>
            <a:r>
              <a:rPr lang="ru-RU" sz="2800" b="1" dirty="0" smtClean="0">
                <a:solidFill>
                  <a:srgbClr val="002060"/>
                </a:solidFill>
              </a:rPr>
              <a:t> выделяют три части:</a:t>
            </a:r>
          </a:p>
          <a:p>
            <a:endParaRPr lang="ru-RU" sz="2800" b="1" dirty="0" smtClean="0">
              <a:solidFill>
                <a:srgbClr val="002060"/>
              </a:solidFill>
            </a:endParaRPr>
          </a:p>
          <a:p>
            <a:pPr marL="342900" indent="-342900">
              <a:buAutoNum type="arabicPeriod"/>
            </a:pPr>
            <a:r>
              <a:rPr lang="ru-RU" sz="2800" b="1" dirty="0" smtClean="0">
                <a:solidFill>
                  <a:srgbClr val="002060"/>
                </a:solidFill>
              </a:rPr>
              <a:t>Начало. Главная мысль.</a:t>
            </a:r>
          </a:p>
          <a:p>
            <a:pPr marL="342900" indent="-342900">
              <a:buAutoNum type="arabicPeriod"/>
            </a:pPr>
            <a:r>
              <a:rPr lang="ru-RU" sz="2800" b="1" dirty="0" smtClean="0">
                <a:solidFill>
                  <a:srgbClr val="002060"/>
                </a:solidFill>
              </a:rPr>
              <a:t>Основная часть. Описание.</a:t>
            </a:r>
          </a:p>
          <a:p>
            <a:pPr marL="342900" indent="-342900">
              <a:buAutoNum type="arabicPeriod"/>
            </a:pPr>
            <a:r>
              <a:rPr lang="ru-RU" sz="2800" b="1" dirty="0" smtClean="0">
                <a:solidFill>
                  <a:srgbClr val="002060"/>
                </a:solidFill>
              </a:rPr>
              <a:t>Заключение. </a:t>
            </a:r>
          </a:p>
          <a:p>
            <a:pPr algn="just"/>
            <a:endParaRPr lang="ru-RU" sz="2800" dirty="0" smtClean="0"/>
          </a:p>
          <a:p>
            <a:pPr marL="457200" indent="-457200" algn="ctr"/>
            <a:endParaRPr lang="ru-RU" sz="2800" b="1" i="1" dirty="0" smtClean="0">
              <a:solidFill>
                <a:srgbClr val="002060"/>
              </a:solidFill>
              <a:latin typeface="Arno Pro Light Display" panose="02020402050506020403" pitchFamily="18" charset="0"/>
              <a:cs typeface="Arial" panose="020B0604020202020204" pitchFamily="34" charset="0"/>
            </a:endParaRPr>
          </a:p>
        </p:txBody>
      </p:sp>
      <p:pic>
        <p:nvPicPr>
          <p:cNvPr id="7" name="Рисунок 6" descr="сов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922135"/>
            <a:ext cx="4329023" cy="29358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4201064" y="3502325"/>
            <a:ext cx="4325626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Каждая часть текста-повествования пишется </a:t>
            </a:r>
          </a:p>
          <a:p>
            <a:r>
              <a:rPr lang="ru-RU" sz="3200" b="1" dirty="0" smtClean="0">
                <a:solidFill>
                  <a:srgbClr val="002060"/>
                </a:solidFill>
              </a:rPr>
              <a:t>с </a:t>
            </a:r>
            <a:r>
              <a:rPr lang="ru-RU" sz="3200" b="1" dirty="0" smtClean="0">
                <a:solidFill>
                  <a:srgbClr val="FF0000"/>
                </a:solidFill>
              </a:rPr>
              <a:t>красной строки</a:t>
            </a:r>
            <a:r>
              <a:rPr lang="ru-RU" sz="3200" b="1" dirty="0" smtClean="0">
                <a:solidFill>
                  <a:srgbClr val="002060"/>
                </a:solidFill>
              </a:rPr>
              <a:t>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421799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823</TotalTime>
  <Words>176</Words>
  <Application>Microsoft Office PowerPoint</Application>
  <PresentationFormat>Экран (4:3)</PresentationFormat>
  <Paragraphs>62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Вывод</vt:lpstr>
      <vt:lpstr>Слайд 14</vt:lpstr>
      <vt:lpstr>Слайд 15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pk</cp:lastModifiedBy>
  <cp:revision>27</cp:revision>
  <dcterms:created xsi:type="dcterms:W3CDTF">2013-11-19T05:52:05Z</dcterms:created>
  <dcterms:modified xsi:type="dcterms:W3CDTF">2020-07-27T18:43:57Z</dcterms:modified>
</cp:coreProperties>
</file>