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2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 snapToGrid="0">
      <p:cViewPr varScale="1">
        <p:scale>
          <a:sx n="70" d="100"/>
          <a:sy n="70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5A941F-E553-4294-8E4D-50A839A172F5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967C37-5011-4CEF-A792-07D76F640E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130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67C37-5011-4CEF-A792-07D76F640EC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621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519C5-F9AF-4B16-9B96-56D9DFE1C03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421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67C37-5011-4CEF-A792-07D76F640EC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5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A5AD8-0A18-40AE-8CC3-1B02108EF32D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8D41D-4769-47C4-9539-4F70E9FE1A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523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A5AD8-0A18-40AE-8CC3-1B02108EF32D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8D41D-4769-47C4-9539-4F70E9FE1A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380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A5AD8-0A18-40AE-8CC3-1B02108EF32D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8D41D-4769-47C4-9539-4F70E9FE1A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764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A5AD8-0A18-40AE-8CC3-1B02108EF32D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8D41D-4769-47C4-9539-4F70E9FE1A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813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A5AD8-0A18-40AE-8CC3-1B02108EF32D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8D41D-4769-47C4-9539-4F70E9FE1A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004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A5AD8-0A18-40AE-8CC3-1B02108EF32D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8D41D-4769-47C4-9539-4F70E9FE1A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477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A5AD8-0A18-40AE-8CC3-1B02108EF32D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8D41D-4769-47C4-9539-4F70E9FE1A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903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A5AD8-0A18-40AE-8CC3-1B02108EF32D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8D41D-4769-47C4-9539-4F70E9FE1A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628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A5AD8-0A18-40AE-8CC3-1B02108EF32D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8D41D-4769-47C4-9539-4F70E9FE1A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918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A5AD8-0A18-40AE-8CC3-1B02108EF32D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8D41D-4769-47C4-9539-4F70E9FE1A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329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A5AD8-0A18-40AE-8CC3-1B02108EF32D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8D41D-4769-47C4-9539-4F70E9FE1A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32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90000"/>
              </a:schemeClr>
            </a:gs>
            <a:gs pos="16000">
              <a:schemeClr val="accent1">
                <a:lumMod val="45000"/>
                <a:lumOff val="55000"/>
              </a:schemeClr>
            </a:gs>
            <a:gs pos="47000">
              <a:srgbClr val="00B050"/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A5AD8-0A18-40AE-8CC3-1B02108EF32D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8D41D-4769-47C4-9539-4F70E9FE1A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154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8014" y="646387"/>
            <a:ext cx="9301655" cy="3058510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Aharoni" panose="02010803020104030203" pitchFamily="2" charset="-79"/>
              </a:rPr>
              <a:t>ЗАНИМАТЕЛЬНАЯ </a:t>
            </a:r>
            <a:br>
              <a:rPr lang="ru-RU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Aharoni" panose="02010803020104030203" pitchFamily="2" charset="-79"/>
              </a:rPr>
            </a:br>
            <a:r>
              <a:rPr lang="ru-RU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Aharoni" panose="02010803020104030203" pitchFamily="2" charset="-79"/>
              </a:rPr>
              <a:t>СЕНСОРИКА </a:t>
            </a: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Arabic Typesetting" panose="03020402040406030203" pitchFamily="66" charset="-78"/>
              </a:rPr>
              <a:t/>
            </a:r>
            <a:b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Arabic Typesetting" panose="03020402040406030203" pitchFamily="66" charset="-78"/>
              </a:rPr>
            </a:br>
            <a:endParaRPr lang="ru-RU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33696" y="4997669"/>
            <a:ext cx="6495393" cy="1639613"/>
          </a:xfrm>
        </p:spPr>
        <p:txBody>
          <a:bodyPr>
            <a:normAutofit/>
          </a:bodyPr>
          <a:lstStyle/>
          <a:p>
            <a:pPr lvl="4"/>
            <a:r>
              <a:rPr lang="ru-RU" sz="2400" b="1" dirty="0" smtClean="0">
                <a:solidFill>
                  <a:srgbClr val="5503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Aharoni" panose="02010803020104030203" pitchFamily="2" charset="-79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Aharoni" panose="02010803020104030203" pitchFamily="2" charset="-79"/>
              </a:rPr>
              <a:t>Автор: воспитатель МДОУ Д/С №7 «КАЛИНКА»</a:t>
            </a:r>
          </a:p>
          <a:p>
            <a:pPr lvl="4"/>
            <a:r>
              <a:rPr lang="ru-RU" alt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Aharoni" panose="02010803020104030203" pitchFamily="2" charset="-79"/>
              </a:rPr>
              <a:t>Тарасова Е.Н.</a:t>
            </a:r>
            <a:endParaRPr lang="ru-RU" altLang="ru-RU" sz="2800" b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7647" y="236806"/>
            <a:ext cx="2944374" cy="289560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166" y="3076901"/>
            <a:ext cx="5912068" cy="33711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27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5572" y="365125"/>
            <a:ext cx="10518228" cy="568883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                       Достигнутые </a:t>
            </a:r>
            <a:r>
              <a:rPr lang="ru-RU" sz="3200" b="1" dirty="0">
                <a:solidFill>
                  <a:srgbClr val="C00000"/>
                </a:solidFill>
                <a:latin typeface="Georgia" panose="02040502050405020303" pitchFamily="18" charset="0"/>
              </a:rPr>
              <a:t>результаты:</a:t>
            </a:r>
            <a:br>
              <a:rPr lang="ru-RU" sz="3200" b="1" dirty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2700" dirty="0" smtClean="0">
                <a:solidFill>
                  <a:srgbClr val="C00000"/>
                </a:solidFill>
                <a:latin typeface="Georgia" panose="02040502050405020303" pitchFamily="18" charset="0"/>
              </a:rPr>
              <a:t>1</a:t>
            </a:r>
            <a:r>
              <a:rPr lang="ru-RU" sz="2700" dirty="0">
                <a:solidFill>
                  <a:srgbClr val="C00000"/>
                </a:solidFill>
                <a:latin typeface="Georgia" panose="02040502050405020303" pitchFamily="18" charset="0"/>
              </a:rPr>
              <a:t>. В ходе проекта были созданы условия, обеспечивающие эффективное использование дидактических игр для формирования представлений о сенсорных эталонах; </a:t>
            </a:r>
            <a:br>
              <a:rPr lang="ru-RU" sz="2700" dirty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2700" dirty="0">
                <a:solidFill>
                  <a:srgbClr val="C00000"/>
                </a:solidFill>
                <a:latin typeface="Georgia" panose="02040502050405020303" pitchFamily="18" charset="0"/>
              </a:rPr>
              <a:t>2. У детей вырос уровень знаний по сенсорному развитию; </a:t>
            </a:r>
            <a:br>
              <a:rPr lang="ru-RU" sz="2700" dirty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2700" dirty="0">
                <a:solidFill>
                  <a:srgbClr val="C00000"/>
                </a:solidFill>
                <a:latin typeface="Georgia" panose="02040502050405020303" pitchFamily="18" charset="0"/>
              </a:rPr>
              <a:t>3. Родители получили методические рекомендации по созданию условий проведения дидактических игр, консультации по приобретению и изготовлению дидактических игр; </a:t>
            </a:r>
            <a:br>
              <a:rPr lang="ru-RU" sz="2700" dirty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2700" dirty="0">
                <a:solidFill>
                  <a:srgbClr val="C00000"/>
                </a:solidFill>
                <a:latin typeface="Georgia" panose="02040502050405020303" pitchFamily="18" charset="0"/>
              </a:rPr>
              <a:t>4. Разработан дидактический материал и дидактические игры. </a:t>
            </a:r>
            <a:r>
              <a:rPr lang="ru-RU" dirty="0">
                <a:solidFill>
                  <a:srgbClr val="C00000"/>
                </a:solidFill>
                <a:latin typeface="Georgia" panose="02040502050405020303" pitchFamily="18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Georgia" panose="02040502050405020303" pitchFamily="18" charset="0"/>
              </a:rPr>
            </a:br>
            <a:endParaRPr lang="ru-RU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3564" y="4904509"/>
            <a:ext cx="3255818" cy="15447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67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7559" y="0"/>
            <a:ext cx="5454869" cy="7271657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Georgia" panose="02040502050405020303" pitchFamily="18" charset="0"/>
              </a:rPr>
              <a:t>Социальная значимость проекта:</a:t>
            </a:r>
            <a:br>
              <a:rPr lang="ru-RU" sz="3200" b="1" dirty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3200" dirty="0">
                <a:solidFill>
                  <a:srgbClr val="C00000"/>
                </a:solidFill>
                <a:latin typeface="Georgia" panose="02040502050405020303" pitchFamily="18" charset="0"/>
              </a:rPr>
              <a:t>Сенсорное воспитание влияет на: </a:t>
            </a:r>
            <a:br>
              <a:rPr lang="ru-RU" sz="3200" dirty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3200" dirty="0">
                <a:solidFill>
                  <a:srgbClr val="C00000"/>
                </a:solidFill>
                <a:latin typeface="Georgia" panose="02040502050405020303" pitchFamily="18" charset="0"/>
              </a:rPr>
              <a:t>• Умственное </a:t>
            </a:r>
            <a:r>
              <a:rPr lang="ru-RU" sz="3200" dirty="0" smtClean="0">
                <a:solidFill>
                  <a:srgbClr val="C00000"/>
                </a:solidFill>
                <a:latin typeface="Georgia" panose="02040502050405020303" pitchFamily="18" charset="0"/>
              </a:rPr>
              <a:t>развитие; </a:t>
            </a:r>
            <a:br>
              <a:rPr lang="ru-RU" sz="3200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Georgia" panose="02040502050405020303" pitchFamily="18" charset="0"/>
              </a:rPr>
              <a:t>• </a:t>
            </a:r>
            <a:r>
              <a:rPr lang="ru-RU" sz="3200" dirty="0">
                <a:solidFill>
                  <a:srgbClr val="C00000"/>
                </a:solidFill>
                <a:latin typeface="Georgia" panose="02040502050405020303" pitchFamily="18" charset="0"/>
              </a:rPr>
              <a:t>Эмоции; </a:t>
            </a:r>
            <a:br>
              <a:rPr lang="ru-RU" sz="3200" dirty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3200" dirty="0">
                <a:solidFill>
                  <a:srgbClr val="C00000"/>
                </a:solidFill>
                <a:latin typeface="Georgia" panose="02040502050405020303" pitchFamily="18" charset="0"/>
              </a:rPr>
              <a:t>• Развитие самостоятельности; </a:t>
            </a:r>
            <a:br>
              <a:rPr lang="ru-RU" sz="3200" dirty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3200" dirty="0">
                <a:solidFill>
                  <a:srgbClr val="C00000"/>
                </a:solidFill>
                <a:latin typeface="Georgia" panose="02040502050405020303" pitchFamily="18" charset="0"/>
              </a:rPr>
              <a:t>• Развитие отношения к окружающему. </a:t>
            </a:r>
            <a:br>
              <a:rPr lang="ru-RU" sz="3200" dirty="0">
                <a:solidFill>
                  <a:srgbClr val="C00000"/>
                </a:solidFill>
                <a:latin typeface="Georgia" panose="02040502050405020303" pitchFamily="18" charset="0"/>
              </a:rPr>
            </a:br>
            <a:endParaRPr lang="ru-RU" sz="3200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8063" y="1350819"/>
            <a:ext cx="4950373" cy="416329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8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0" y="365126"/>
            <a:ext cx="6936828" cy="345013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Aharoni" panose="02010803020104030203" pitchFamily="2" charset="-79"/>
              </a:rPr>
              <a:t>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Aharoni" panose="02010803020104030203" pitchFamily="2" charset="-79"/>
              </a:rPr>
              <a:t>     </a:t>
            </a: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Aharoni" panose="02010803020104030203" pitchFamily="2" charset="-79"/>
              </a:rPr>
              <a:t>СПАСИБО ЗА ВНИМАНИЕ!</a:t>
            </a:r>
            <a:r>
              <a:rPr lang="ru-RU" sz="6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Arabic Typesetting" panose="03020402040406030203" pitchFamily="66" charset="-78"/>
              </a:rPr>
              <a:t/>
            </a:r>
            <a:br>
              <a:rPr lang="ru-RU" sz="6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Arabic Typesetting" panose="03020402040406030203" pitchFamily="66" charset="-78"/>
              </a:rPr>
            </a:br>
            <a:endParaRPr lang="ru-RU" sz="6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8188" y="240436"/>
            <a:ext cx="8089542" cy="57855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08" y="545235"/>
            <a:ext cx="3154686" cy="23896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85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262" y="365125"/>
            <a:ext cx="5707117" cy="606720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</a:rPr>
              <a:t>Сенсорное развитие ребенка</a:t>
            </a:r>
            <a:r>
              <a:rPr lang="ru-RU" sz="2800" dirty="0">
                <a:solidFill>
                  <a:srgbClr val="C00000"/>
                </a:solidFill>
                <a:latin typeface="Georgia" panose="02040502050405020303" pitchFamily="18" charset="0"/>
              </a:rPr>
              <a:t> – это развитие его восприятия и формирование представлений о свойствах предметов и различных явлениях окружающего мира. Необходимо предоставить ребенку для восприятия как можно больше разнообразных сенсорных впечатлений, а также обучить его действиям – осматриванию,  выслушиванию, ощупыванию, </a:t>
            </a:r>
            <a:r>
              <a:rPr lang="ru-RU" sz="2800" dirty="0" err="1">
                <a:solidFill>
                  <a:srgbClr val="C00000"/>
                </a:solidFill>
                <a:latin typeface="Georgia" panose="02040502050405020303" pitchFamily="18" charset="0"/>
              </a:rPr>
              <a:t>опробыванию</a:t>
            </a:r>
            <a:r>
              <a:rPr lang="ru-RU" sz="2800" dirty="0">
                <a:solidFill>
                  <a:srgbClr val="C00000"/>
                </a:solidFill>
                <a:latin typeface="Georgia" panose="02040502050405020303" pitchFamily="18" charset="0"/>
              </a:rPr>
              <a:t> и другому.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629" y="1547540"/>
            <a:ext cx="4721771" cy="37023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4136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02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4285" y="742950"/>
            <a:ext cx="4560826" cy="480651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Цель проекта: </a:t>
            </a:r>
            <a:r>
              <a:rPr lang="ru-RU" sz="3600" dirty="0" smtClean="0">
                <a:solidFill>
                  <a:srgbClr val="C00000"/>
                </a:solidFill>
                <a:latin typeface="Georgia" panose="02040502050405020303" pitchFamily="18" charset="0"/>
              </a:rPr>
              <a:t>формирование и развитие сенсорных способностей у детей третьего года жизни средствами дидактических игр.</a:t>
            </a:r>
            <a:endParaRPr lang="ru-RU" sz="3600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14" y="1228709"/>
            <a:ext cx="5324059" cy="41607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1999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14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68035"/>
            <a:ext cx="10515600" cy="473825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Georgia" panose="02040502050405020303" pitchFamily="18" charset="0"/>
              </a:rPr>
              <a:t>                                   </a:t>
            </a:r>
            <a:r>
              <a:rPr lang="ru-RU" sz="36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Задачи: </a:t>
            </a:r>
            <a:r>
              <a:rPr lang="ru-RU" sz="3600" dirty="0" smtClean="0">
                <a:solidFill>
                  <a:srgbClr val="C00000"/>
                </a:solidFill>
                <a:latin typeface="Georgia" panose="02040502050405020303" pitchFamily="18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3600" dirty="0" smtClean="0">
                <a:solidFill>
                  <a:srgbClr val="C00000"/>
                </a:solidFill>
                <a:latin typeface="Georgia" panose="02040502050405020303" pitchFamily="18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Georgia" panose="02040502050405020303" pitchFamily="18" charset="0"/>
              </a:rPr>
              <a:t>- формировать сенсорные представления детей раннего возраста о внешних свойствах предметов: их форме, цвете, величине;</a:t>
            </a:r>
            <a:br>
              <a:rPr lang="ru-RU" sz="2800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Georgia" panose="02040502050405020303" pitchFamily="18" charset="0"/>
              </a:rPr>
              <a:t>- обогащать знания детей способом обследования предметов; </a:t>
            </a:r>
            <a:br>
              <a:rPr lang="ru-RU" sz="2800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Georgia" panose="02040502050405020303" pitchFamily="18" charset="0"/>
              </a:rPr>
              <a:t>- обогащать предметно-развивающую среду дидактическими играми и игрушками; - развивать наблюдательность, внимание, память, воображение;</a:t>
            </a:r>
            <a:br>
              <a:rPr lang="ru-RU" sz="2800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Georgia" panose="02040502050405020303" pitchFamily="18" charset="0"/>
              </a:rPr>
              <a:t>- взаимодействовать с родителями в процессе формирования у детей сенсорных способностей.</a:t>
            </a:r>
            <a:br>
              <a:rPr lang="ru-RU" sz="2800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endParaRPr lang="ru-RU" sz="2800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4" name="AutoShape 2" descr="C:\Users\%D0%9B%D0%95%D0%9D%D0%90\Downloads\s1200 (2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6821" y="4488873"/>
            <a:ext cx="2156979" cy="20309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41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2727" y="161925"/>
            <a:ext cx="10597055" cy="211006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Дидактические игры: </a:t>
            </a:r>
            <a:br>
              <a:rPr lang="ru-RU" sz="2800" b="1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     </a:t>
            </a:r>
            <a:br>
              <a:rPr lang="ru-RU" sz="2800" b="1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     «Что катится»</a:t>
            </a:r>
            <a:br>
              <a:rPr lang="ru-RU" sz="3200" b="1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endParaRPr lang="ru-RU" sz="3200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181" y="2146034"/>
            <a:ext cx="5404946" cy="354003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9353" y="1216955"/>
            <a:ext cx="5192109" cy="359682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6647543" y="5123543"/>
            <a:ext cx="55444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Georgia" panose="02040502050405020303" pitchFamily="18" charset="0"/>
              </a:rPr>
              <a:t>«</a:t>
            </a:r>
            <a:r>
              <a:rPr lang="ru-RU" sz="32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Собери пирамидку</a:t>
            </a:r>
            <a:r>
              <a:rPr lang="ru-RU" sz="3200" b="1" dirty="0">
                <a:solidFill>
                  <a:srgbClr val="C00000"/>
                </a:solidFill>
                <a:latin typeface="Georgia" panose="02040502050405020303" pitchFamily="18" charset="0"/>
              </a:rPr>
              <a:t>»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1455" y="0"/>
            <a:ext cx="122334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46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Georgia" panose="02040502050405020303" pitchFamily="18" charset="0"/>
              </a:rPr>
              <a:t>          </a:t>
            </a:r>
            <a:r>
              <a:rPr lang="ru-RU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«Цветочная поляна»</a:t>
            </a:r>
            <a:endParaRPr lang="ru-RU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86" y="2272903"/>
            <a:ext cx="4285013" cy="28810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5487" y="2023413"/>
            <a:ext cx="5558313" cy="338007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53" y="130622"/>
            <a:ext cx="2298684" cy="17945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00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4714" y="-1436914"/>
            <a:ext cx="11353800" cy="888274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Georgia" panose="02040502050405020303" pitchFamily="18" charset="0"/>
              </a:rPr>
              <a:t/>
            </a:r>
            <a:br>
              <a:rPr lang="ru-RU" sz="3600" b="1" dirty="0" smtClean="0">
                <a:latin typeface="Georgia" panose="02040502050405020303" pitchFamily="18" charset="0"/>
              </a:rPr>
            </a:br>
            <a:r>
              <a:rPr lang="ru-RU" sz="3600" b="1" dirty="0">
                <a:latin typeface="Georgia" panose="02040502050405020303" pitchFamily="18" charset="0"/>
              </a:rPr>
              <a:t/>
            </a:r>
            <a:br>
              <a:rPr lang="ru-RU" sz="3600" b="1" dirty="0">
                <a:latin typeface="Georgia" panose="02040502050405020303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Дидактические игры с элементами экспериментирования: «Твёрдый-мягкий»</a:t>
            </a:r>
            <a:br>
              <a:rPr lang="ru-RU" sz="3200" b="1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3200" b="1" dirty="0">
                <a:solidFill>
                  <a:srgbClr val="C00000"/>
                </a:solidFill>
                <a:latin typeface="Georgia" panose="02040502050405020303" pitchFamily="18" charset="0"/>
              </a:rPr>
              <a:t/>
            </a:r>
            <a:br>
              <a:rPr lang="ru-RU" sz="3200" b="1" dirty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3600" b="1" dirty="0" smtClean="0">
                <a:latin typeface="Georgia" panose="02040502050405020303" pitchFamily="18" charset="0"/>
              </a:rPr>
              <a:t/>
            </a:r>
            <a:br>
              <a:rPr lang="ru-RU" sz="3600" b="1" dirty="0" smtClean="0">
                <a:latin typeface="Georgia" panose="02040502050405020303" pitchFamily="18" charset="0"/>
              </a:rPr>
            </a:br>
            <a:r>
              <a:rPr lang="ru-RU" sz="3600" b="1" dirty="0">
                <a:latin typeface="Georgia" panose="02040502050405020303" pitchFamily="18" charset="0"/>
              </a:rPr>
              <a:t/>
            </a:r>
            <a:br>
              <a:rPr lang="ru-RU" sz="3600" b="1" dirty="0">
                <a:latin typeface="Georgia" panose="02040502050405020303" pitchFamily="18" charset="0"/>
              </a:rPr>
            </a:br>
            <a:r>
              <a:rPr lang="ru-RU" sz="3600" b="1" dirty="0" smtClean="0">
                <a:latin typeface="Georgia" panose="02040502050405020303" pitchFamily="18" charset="0"/>
              </a:rPr>
              <a:t/>
            </a:r>
            <a:br>
              <a:rPr lang="ru-RU" sz="3600" b="1" dirty="0" smtClean="0">
                <a:latin typeface="Georgia" panose="02040502050405020303" pitchFamily="18" charset="0"/>
              </a:rPr>
            </a:br>
            <a:r>
              <a:rPr lang="ru-RU" sz="3600" b="1" dirty="0">
                <a:latin typeface="Georgia" panose="02040502050405020303" pitchFamily="18" charset="0"/>
              </a:rPr>
              <a:t/>
            </a:r>
            <a:br>
              <a:rPr lang="ru-RU" sz="3600" b="1" dirty="0">
                <a:latin typeface="Georgia" panose="02040502050405020303" pitchFamily="18" charset="0"/>
              </a:rPr>
            </a:br>
            <a:r>
              <a:rPr lang="ru-RU" sz="3600" b="1" dirty="0" smtClean="0">
                <a:latin typeface="Georgia" panose="02040502050405020303" pitchFamily="18" charset="0"/>
              </a:rPr>
              <a:t/>
            </a:r>
            <a:br>
              <a:rPr lang="ru-RU" sz="3600" b="1" dirty="0" smtClean="0">
                <a:latin typeface="Georgia" panose="02040502050405020303" pitchFamily="18" charset="0"/>
              </a:rPr>
            </a:br>
            <a:r>
              <a:rPr lang="ru-RU" sz="3600" b="1" dirty="0">
                <a:latin typeface="Georgia" panose="02040502050405020303" pitchFamily="18" charset="0"/>
              </a:rPr>
              <a:t/>
            </a:r>
            <a:br>
              <a:rPr lang="ru-RU" sz="3600" b="1" dirty="0">
                <a:latin typeface="Georgia" panose="02040502050405020303" pitchFamily="18" charset="0"/>
              </a:rPr>
            </a:br>
            <a:r>
              <a:rPr lang="ru-RU" sz="3600" b="1" dirty="0" smtClean="0">
                <a:latin typeface="Georgia" panose="02040502050405020303" pitchFamily="18" charset="0"/>
              </a:rPr>
              <a:t/>
            </a:r>
            <a:br>
              <a:rPr lang="ru-RU" sz="3600" b="1" dirty="0" smtClean="0">
                <a:latin typeface="Georgia" panose="02040502050405020303" pitchFamily="18" charset="0"/>
              </a:rPr>
            </a:br>
            <a:r>
              <a:rPr lang="ru-RU" sz="3600" b="1" dirty="0">
                <a:latin typeface="Georgia" panose="02040502050405020303" pitchFamily="18" charset="0"/>
              </a:rPr>
              <a:t/>
            </a:r>
            <a:br>
              <a:rPr lang="ru-RU" sz="3600" b="1" dirty="0">
                <a:latin typeface="Georgia" panose="02040502050405020303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 «Лёгкий-тяжёлый»</a:t>
            </a:r>
            <a:endParaRPr lang="ru-RU" sz="3200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890" y="2068502"/>
            <a:ext cx="5418781" cy="29675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1847" y="2359448"/>
            <a:ext cx="4412343" cy="25831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680"/>
            <a:ext cx="12192000" cy="686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8993" y="570077"/>
            <a:ext cx="10405242" cy="15513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Georgia" panose="02040502050405020303" pitchFamily="18" charset="0"/>
              </a:rPr>
              <a:t>                                       </a:t>
            </a:r>
            <a:r>
              <a:rPr lang="ru-RU" sz="3600" b="1" dirty="0">
                <a:latin typeface="Georgia" panose="02040502050405020303" pitchFamily="18" charset="0"/>
              </a:rPr>
              <a:t/>
            </a:r>
            <a:br>
              <a:rPr lang="ru-RU" sz="3600" b="1" dirty="0">
                <a:latin typeface="Georgia" panose="02040502050405020303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Дидактические игры</a:t>
            </a:r>
            <a:br>
              <a:rPr lang="ru-RU" sz="3600" b="1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Georgia" panose="02040502050405020303" pitchFamily="18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                             с геометрическими фигурами</a:t>
            </a:r>
            <a:endParaRPr lang="ru-RU" sz="3600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5297" y="2227351"/>
            <a:ext cx="4770739" cy="31779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384" y="1938866"/>
            <a:ext cx="4773460" cy="33580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72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91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5669" y="365125"/>
            <a:ext cx="11161986" cy="132556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Georgia" panose="02040502050405020303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Конкурс для родителей на лучшую дидактическую игру</a:t>
            </a:r>
            <a:br>
              <a:rPr lang="ru-RU" sz="2800" b="1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                         «Занимательная </a:t>
            </a:r>
            <a:r>
              <a:rPr lang="ru-RU" sz="2800" b="1" dirty="0" err="1" smtClean="0">
                <a:solidFill>
                  <a:srgbClr val="C00000"/>
                </a:solidFill>
                <a:latin typeface="Georgia" panose="02040502050405020303" pitchFamily="18" charset="0"/>
              </a:rPr>
              <a:t>сенсорика</a:t>
            </a:r>
            <a:r>
              <a:rPr lang="ru-RU" sz="28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»</a:t>
            </a:r>
            <a:endParaRPr lang="ru-RU" sz="2800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AutoShape 2" descr="C:\Users\%D0%9B%D0%95%D0%9D%D0%90\Desktop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C:\Users\%D0%9B%D0%95%D0%9D%D0%90\Desktop\i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1371" y="1560786"/>
            <a:ext cx="8331200" cy="47138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38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75</Words>
  <Application>Microsoft Office PowerPoint</Application>
  <PresentationFormat>Широкоэкранный</PresentationFormat>
  <Paragraphs>18</Paragraphs>
  <Slides>12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Aharoni</vt:lpstr>
      <vt:lpstr>Arabic Typesetting</vt:lpstr>
      <vt:lpstr>Arial</vt:lpstr>
      <vt:lpstr>Book Antiqua</vt:lpstr>
      <vt:lpstr>Calibri</vt:lpstr>
      <vt:lpstr>Calibri Light</vt:lpstr>
      <vt:lpstr>Georgia</vt:lpstr>
      <vt:lpstr>Monotype Corsiva</vt:lpstr>
      <vt:lpstr>Тема Office</vt:lpstr>
      <vt:lpstr>ЗАНИМАТЕЛЬНАЯ  СЕНСОРИКА  </vt:lpstr>
      <vt:lpstr>Сенсорное развитие ребенка – это развитие его восприятия и формирование представлений о свойствах предметов и различных явлениях окружающего мира. Необходимо предоставить ребенку для восприятия как можно больше разнообразных сенсорных впечатлений, а также обучить его действиям – осматриванию,  выслушиванию, ощупыванию, опробыванию и другому.</vt:lpstr>
      <vt:lpstr>Цель проекта: формирование и развитие сенсорных способностей у детей третьего года жизни средствами дидактических игр.</vt:lpstr>
      <vt:lpstr>                                   Задачи:   - формировать сенсорные представления детей раннего возраста о внешних свойствах предметов: их форме, цвете, величине; - обогащать знания детей способом обследования предметов;  - обогащать предметно-развивающую среду дидактическими играми и игрушками; - развивать наблюдательность, внимание, память, воображение; - взаимодействовать с родителями в процессе формирования у детей сенсорных способностей. </vt:lpstr>
      <vt:lpstr>Дидактические игры:              «Что катится» </vt:lpstr>
      <vt:lpstr>          «Цветочная поляна»</vt:lpstr>
      <vt:lpstr>  Дидактические игры с элементами экспериментирования: «Твёрдый-мягкий»           «Лёгкий-тяжёлый»</vt:lpstr>
      <vt:lpstr>                                        Дидактические игры                               с геометрическими фигурами</vt:lpstr>
      <vt:lpstr> Конкурс для родителей на лучшую дидактическую игру                          «Занимательная сенсорика»</vt:lpstr>
      <vt:lpstr>                       Достигнутые результаты:  1. В ходе проекта были созданы условия, обеспечивающие эффективное использование дидактических игр для формирования представлений о сенсорных эталонах;  2. У детей вырос уровень знаний по сенсорному развитию;  3. Родители получили методические рекомендации по созданию условий проведения дидактических игр, консультации по приобретению и изготовлению дидактических игр;  4. Разработан дидактический материал и дидактические игры.  </vt:lpstr>
      <vt:lpstr>Социальная значимость проекта: Сенсорное воспитание влияет на:  • Умственное развитие;  • Эмоции;  • Развитие самостоятельности;  • Развитие отношения к окружающему.  </vt:lpstr>
      <vt:lpstr>      СПАСИБО ЗА ВНИМАНИЕ! 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ЗАНИМАТЕЛЬНАЯ  СЕНСОРИКА  </dc:title>
  <dc:creator>Пользователь Windows</dc:creator>
  <cp:lastModifiedBy>лена</cp:lastModifiedBy>
  <cp:revision>61</cp:revision>
  <dcterms:created xsi:type="dcterms:W3CDTF">2019-04-18T04:42:29Z</dcterms:created>
  <dcterms:modified xsi:type="dcterms:W3CDTF">2020-08-18T14:48:20Z</dcterms:modified>
</cp:coreProperties>
</file>