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3"/>
  </p:notesMasterIdLst>
  <p:sldIdLst>
    <p:sldId id="257" r:id="rId2"/>
    <p:sldId id="258" r:id="rId3"/>
    <p:sldId id="266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2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2580F4-81AB-461C-92D1-C6E10552282A}" type="doc">
      <dgm:prSet loTypeId="urn:microsoft.com/office/officeart/2005/8/layout/cycle5" loCatId="cycle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933EA076-15DB-434D-8B8E-65BB6C1064A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Консультации с учителем </a:t>
          </a:r>
        </a:p>
      </dgm:t>
    </dgm:pt>
    <dgm:pt modelId="{53DF3F54-A9C1-41C3-8AB2-D454C0C09AE8}" type="parTrans" cxnId="{B0CF8280-FD16-4E85-967B-876752972F3F}">
      <dgm:prSet/>
      <dgm:spPr/>
      <dgm:t>
        <a:bodyPr/>
        <a:lstStyle/>
        <a:p>
          <a:endParaRPr lang="ru-RU"/>
        </a:p>
      </dgm:t>
    </dgm:pt>
    <dgm:pt modelId="{09B37185-1BF3-4AC5-8E79-8FE967D2F268}" type="sibTrans" cxnId="{B0CF8280-FD16-4E85-967B-876752972F3F}">
      <dgm:prSet/>
      <dgm:spPr/>
      <dgm:t>
        <a:bodyPr/>
        <a:lstStyle/>
        <a:p>
          <a:endParaRPr lang="ru-RU"/>
        </a:p>
      </dgm:t>
    </dgm:pt>
    <dgm:pt modelId="{A2E9223A-FBD2-46BB-B5B7-1CD62AA8C7FA}">
      <dgm:prSet phldrT="[Текст]" custT="1"/>
      <dgm:spPr/>
      <dgm:t>
        <a:bodyPr/>
        <a:lstStyle/>
        <a:p>
          <a:r>
            <a:rPr lang="ru-RU" sz="2000" b="1" dirty="0" smtClean="0"/>
            <a:t>Открытый банк заданий ФИПИ</a:t>
          </a:r>
        </a:p>
        <a:p>
          <a:endParaRPr lang="ru-RU" sz="2000" b="1" dirty="0"/>
        </a:p>
      </dgm:t>
    </dgm:pt>
    <dgm:pt modelId="{04E37A29-D54D-44AB-AD2E-DED07E7C993E}" type="parTrans" cxnId="{056BF93C-E66B-4C94-8FB6-6A767DD742AA}">
      <dgm:prSet/>
      <dgm:spPr/>
      <dgm:t>
        <a:bodyPr/>
        <a:lstStyle/>
        <a:p>
          <a:endParaRPr lang="ru-RU"/>
        </a:p>
      </dgm:t>
    </dgm:pt>
    <dgm:pt modelId="{60098D99-B2DB-49AF-8EC9-D137B973741D}" type="sibTrans" cxnId="{056BF93C-E66B-4C94-8FB6-6A767DD742AA}">
      <dgm:prSet/>
      <dgm:spPr/>
      <dgm:t>
        <a:bodyPr/>
        <a:lstStyle/>
        <a:p>
          <a:endParaRPr lang="ru-RU"/>
        </a:p>
      </dgm:t>
    </dgm:pt>
    <dgm:pt modelId="{2FA8569A-1348-4D37-A10C-C06844F2F2CF}">
      <dgm:prSet phldrT="[Текст]" custT="1"/>
      <dgm:spPr/>
      <dgm:t>
        <a:bodyPr/>
        <a:lstStyle/>
        <a:p>
          <a:r>
            <a:rPr lang="ru-RU" sz="2000" b="1" dirty="0" smtClean="0"/>
            <a:t>Информационный портал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«РЕШУ ЕГЭ» </a:t>
          </a:r>
          <a:endParaRPr lang="ru-RU" sz="2000" b="1" dirty="0"/>
        </a:p>
      </dgm:t>
    </dgm:pt>
    <dgm:pt modelId="{9C109854-ED39-4CB7-B16C-2F74C38B2E19}" type="parTrans" cxnId="{0CF21ABB-4A43-486F-91D7-456CBFB26731}">
      <dgm:prSet/>
      <dgm:spPr/>
      <dgm:t>
        <a:bodyPr/>
        <a:lstStyle/>
        <a:p>
          <a:endParaRPr lang="ru-RU"/>
        </a:p>
      </dgm:t>
    </dgm:pt>
    <dgm:pt modelId="{DC854463-ACB1-4F79-9449-D0F7DABF9F2D}" type="sibTrans" cxnId="{0CF21ABB-4A43-486F-91D7-456CBFB26731}">
      <dgm:prSet/>
      <dgm:spPr/>
      <dgm:t>
        <a:bodyPr/>
        <a:lstStyle/>
        <a:p>
          <a:endParaRPr lang="ru-RU"/>
        </a:p>
      </dgm:t>
    </dgm:pt>
    <dgm:pt modelId="{2C7154D2-798A-4C14-A79D-8FF67CE6990B}">
      <dgm:prSet phldrT="[Текст]" custT="1"/>
      <dgm:spPr/>
      <dgm:t>
        <a:bodyPr/>
        <a:lstStyle/>
        <a:p>
          <a:r>
            <a:rPr lang="ru-RU" sz="2000" b="1" dirty="0" smtClean="0"/>
            <a:t>Тренажеры и симуляторы ОГЭ по предмету</a:t>
          </a:r>
          <a:endParaRPr lang="ru-RU" sz="2000" b="1" dirty="0"/>
        </a:p>
      </dgm:t>
    </dgm:pt>
    <dgm:pt modelId="{13A47062-D638-4A61-9F87-F1E6AA612D73}" type="parTrans" cxnId="{A5BC4520-C794-4146-ABCB-1A9C500B7FA8}">
      <dgm:prSet/>
      <dgm:spPr/>
      <dgm:t>
        <a:bodyPr/>
        <a:lstStyle/>
        <a:p>
          <a:endParaRPr lang="ru-RU"/>
        </a:p>
      </dgm:t>
    </dgm:pt>
    <dgm:pt modelId="{84574454-EA57-4EFB-85B0-B19F859DC26D}" type="sibTrans" cxnId="{A5BC4520-C794-4146-ABCB-1A9C500B7FA8}">
      <dgm:prSet/>
      <dgm:spPr/>
      <dgm:t>
        <a:bodyPr/>
        <a:lstStyle/>
        <a:p>
          <a:endParaRPr lang="ru-RU"/>
        </a:p>
      </dgm:t>
    </dgm:pt>
    <dgm:pt modelId="{8D8F989D-00BB-4F43-A99E-FDB00EEEE03E}">
      <dgm:prSet phldrT="[Текст]" custT="1"/>
      <dgm:spPr/>
      <dgm:t>
        <a:bodyPr/>
        <a:lstStyle/>
        <a:p>
          <a:r>
            <a:rPr lang="ru-RU" sz="2000" b="1" dirty="0" smtClean="0"/>
            <a:t>Проверить себя на пробном ОГЭ, провести корректировку занятий</a:t>
          </a:r>
          <a:endParaRPr lang="ru-RU" sz="2000" b="1" dirty="0"/>
        </a:p>
      </dgm:t>
    </dgm:pt>
    <dgm:pt modelId="{EB15DA21-081B-419E-B01C-F08C3BBFD207}" type="parTrans" cxnId="{745E41C0-3175-441A-8583-5F96CC7D50D7}">
      <dgm:prSet/>
      <dgm:spPr/>
      <dgm:t>
        <a:bodyPr/>
        <a:lstStyle/>
        <a:p>
          <a:endParaRPr lang="ru-RU"/>
        </a:p>
      </dgm:t>
    </dgm:pt>
    <dgm:pt modelId="{B7444F54-D3E6-41FA-B449-4D6A219FA8AD}" type="sibTrans" cxnId="{745E41C0-3175-441A-8583-5F96CC7D50D7}">
      <dgm:prSet/>
      <dgm:spPr/>
      <dgm:t>
        <a:bodyPr/>
        <a:lstStyle/>
        <a:p>
          <a:endParaRPr lang="ru-RU"/>
        </a:p>
      </dgm:t>
    </dgm:pt>
    <dgm:pt modelId="{C3F0F84A-3276-4218-BFD4-BDA67639C48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Работа с печатными сборниками различных издательств 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dirty="0"/>
        </a:p>
      </dgm:t>
    </dgm:pt>
    <dgm:pt modelId="{8AB8D442-6F06-48F8-951A-4320FE13421B}" type="parTrans" cxnId="{AD027AE3-1318-461F-BE3D-82B7B9AF8914}">
      <dgm:prSet/>
      <dgm:spPr/>
      <dgm:t>
        <a:bodyPr/>
        <a:lstStyle/>
        <a:p>
          <a:endParaRPr lang="ru-RU"/>
        </a:p>
      </dgm:t>
    </dgm:pt>
    <dgm:pt modelId="{06D3A8E6-AF24-4A3A-851E-78047BC925FF}" type="sibTrans" cxnId="{AD027AE3-1318-461F-BE3D-82B7B9AF8914}">
      <dgm:prSet/>
      <dgm:spPr/>
      <dgm:t>
        <a:bodyPr/>
        <a:lstStyle/>
        <a:p>
          <a:endParaRPr lang="ru-RU"/>
        </a:p>
      </dgm:t>
    </dgm:pt>
    <dgm:pt modelId="{0ED05E44-4E0B-4EAA-A12F-359FAE6F8879}" type="pres">
      <dgm:prSet presAssocID="{A62580F4-81AB-461C-92D1-C6E10552282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BC586F-6BB4-4229-AD78-A7A23CAC551D}" type="pres">
      <dgm:prSet presAssocID="{933EA076-15DB-434D-8B8E-65BB6C1064A5}" presName="node" presStyleLbl="node1" presStyleIdx="0" presStyleCnt="6" custScaleX="164895" custScaleY="99442" custRadScaleRad="97570" custRadScaleInc="36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606E5-9C6F-4476-9965-9DC8AF828242}" type="pres">
      <dgm:prSet presAssocID="{933EA076-15DB-434D-8B8E-65BB6C1064A5}" presName="spNode" presStyleCnt="0"/>
      <dgm:spPr/>
    </dgm:pt>
    <dgm:pt modelId="{7BEA0ECE-5CBE-4081-BF7C-DF03883242C4}" type="pres">
      <dgm:prSet presAssocID="{09B37185-1BF3-4AC5-8E79-8FE967D2F268}" presName="sibTrans" presStyleLbl="sibTrans1D1" presStyleIdx="0" presStyleCnt="6"/>
      <dgm:spPr/>
      <dgm:t>
        <a:bodyPr/>
        <a:lstStyle/>
        <a:p>
          <a:endParaRPr lang="ru-RU"/>
        </a:p>
      </dgm:t>
    </dgm:pt>
    <dgm:pt modelId="{7AF78FE5-B231-4F5D-BA8A-B23499FCA96A}" type="pres">
      <dgm:prSet presAssocID="{A2E9223A-FBD2-46BB-B5B7-1CD62AA8C7FA}" presName="node" presStyleLbl="node1" presStyleIdx="1" presStyleCnt="6" custScaleX="205711" custScaleY="160314" custRadScaleRad="140246" custRadScaleInc="62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41E106-382D-4E04-A835-82AE02577C9C}" type="pres">
      <dgm:prSet presAssocID="{A2E9223A-FBD2-46BB-B5B7-1CD62AA8C7FA}" presName="spNode" presStyleCnt="0"/>
      <dgm:spPr/>
    </dgm:pt>
    <dgm:pt modelId="{7DDC586D-1FFB-4698-8949-0DF93BA71A4E}" type="pres">
      <dgm:prSet presAssocID="{60098D99-B2DB-49AF-8EC9-D137B973741D}" presName="sibTrans" presStyleLbl="sibTrans1D1" presStyleIdx="1" presStyleCnt="6"/>
      <dgm:spPr/>
      <dgm:t>
        <a:bodyPr/>
        <a:lstStyle/>
        <a:p>
          <a:endParaRPr lang="ru-RU"/>
        </a:p>
      </dgm:t>
    </dgm:pt>
    <dgm:pt modelId="{7D321129-5BD9-427E-9A9C-0C6D86D6B33A}" type="pres">
      <dgm:prSet presAssocID="{2FA8569A-1348-4D37-A10C-C06844F2F2CF}" presName="node" presStyleLbl="node1" presStyleIdx="2" presStyleCnt="6" custScaleX="227037" custScaleY="135047" custRadScaleRad="143529" custRadScaleInc="-91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0BC7F9-DE86-499F-8DEB-96F1318BC5B0}" type="pres">
      <dgm:prSet presAssocID="{2FA8569A-1348-4D37-A10C-C06844F2F2CF}" presName="spNode" presStyleCnt="0"/>
      <dgm:spPr/>
    </dgm:pt>
    <dgm:pt modelId="{3A4BBF2D-BA32-47B0-B8A6-3D432E596B12}" type="pres">
      <dgm:prSet presAssocID="{DC854463-ACB1-4F79-9449-D0F7DABF9F2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9D5AE50A-21AB-4BB4-84C4-94F0BA00504B}" type="pres">
      <dgm:prSet presAssocID="{2C7154D2-798A-4C14-A79D-8FF67CE6990B}" presName="node" presStyleLbl="node1" presStyleIdx="3" presStyleCnt="6" custScaleX="183582" custScaleY="164642" custRadScaleRad="84514" custRadScaleInc="-15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77DB0-9922-4388-9848-C82EDBBF424B}" type="pres">
      <dgm:prSet presAssocID="{2C7154D2-798A-4C14-A79D-8FF67CE6990B}" presName="spNode" presStyleCnt="0"/>
      <dgm:spPr/>
    </dgm:pt>
    <dgm:pt modelId="{7F4E2E59-EABE-4665-AC90-131D088220FD}" type="pres">
      <dgm:prSet presAssocID="{84574454-EA57-4EFB-85B0-B19F859DC26D}" presName="sibTrans" presStyleLbl="sibTrans1D1" presStyleIdx="3" presStyleCnt="6"/>
      <dgm:spPr/>
      <dgm:t>
        <a:bodyPr/>
        <a:lstStyle/>
        <a:p>
          <a:endParaRPr lang="ru-RU"/>
        </a:p>
      </dgm:t>
    </dgm:pt>
    <dgm:pt modelId="{57875278-0B0E-45C2-8B79-D16F49387CEE}" type="pres">
      <dgm:prSet presAssocID="{8D8F989D-00BB-4F43-A99E-FDB00EEEE03E}" presName="node" presStyleLbl="node1" presStyleIdx="4" presStyleCnt="6" custScaleX="224367" custScaleY="177731" custRadScaleRad="137457" custRadScaleInc="68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57E36-A042-44A4-8A93-245A65CBDE02}" type="pres">
      <dgm:prSet presAssocID="{8D8F989D-00BB-4F43-A99E-FDB00EEEE03E}" presName="spNode" presStyleCnt="0"/>
      <dgm:spPr/>
    </dgm:pt>
    <dgm:pt modelId="{1C3ADA76-9535-43D1-9CE3-A4F095EE6A40}" type="pres">
      <dgm:prSet presAssocID="{B7444F54-D3E6-41FA-B449-4D6A219FA8AD}" presName="sibTrans" presStyleLbl="sibTrans1D1" presStyleIdx="4" presStyleCnt="6"/>
      <dgm:spPr/>
      <dgm:t>
        <a:bodyPr/>
        <a:lstStyle/>
        <a:p>
          <a:endParaRPr lang="ru-RU"/>
        </a:p>
      </dgm:t>
    </dgm:pt>
    <dgm:pt modelId="{0E9CDB5B-B7F7-4A86-BF01-AC8A9C419185}" type="pres">
      <dgm:prSet presAssocID="{C3F0F84A-3276-4218-BFD4-BDA67639C481}" presName="node" presStyleLbl="node1" presStyleIdx="5" presStyleCnt="6" custScaleX="246242" custScaleY="152812" custRadScaleRad="137637" custRadScaleInc="-388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838117-220C-4D82-BB2F-2318123E998C}" type="pres">
      <dgm:prSet presAssocID="{C3F0F84A-3276-4218-BFD4-BDA67639C481}" presName="spNode" presStyleCnt="0"/>
      <dgm:spPr/>
    </dgm:pt>
    <dgm:pt modelId="{26508908-E7B9-4CB8-BB33-12B461E8EBBE}" type="pres">
      <dgm:prSet presAssocID="{06D3A8E6-AF24-4A3A-851E-78047BC925FF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9E4B6280-E55C-4292-B4BD-54D73C4A55B9}" type="presOf" srcId="{84574454-EA57-4EFB-85B0-B19F859DC26D}" destId="{7F4E2E59-EABE-4665-AC90-131D088220FD}" srcOrd="0" destOrd="0" presId="urn:microsoft.com/office/officeart/2005/8/layout/cycle5"/>
    <dgm:cxn modelId="{FBC107B1-273B-4CB0-AD67-429E76241B5F}" type="presOf" srcId="{A2E9223A-FBD2-46BB-B5B7-1CD62AA8C7FA}" destId="{7AF78FE5-B231-4F5D-BA8A-B23499FCA96A}" srcOrd="0" destOrd="0" presId="urn:microsoft.com/office/officeart/2005/8/layout/cycle5"/>
    <dgm:cxn modelId="{2F9B8CA9-6F27-4B5E-84B9-393A2C1C24BD}" type="presOf" srcId="{933EA076-15DB-434D-8B8E-65BB6C1064A5}" destId="{E2BC586F-6BB4-4229-AD78-A7A23CAC551D}" srcOrd="0" destOrd="0" presId="urn:microsoft.com/office/officeart/2005/8/layout/cycle5"/>
    <dgm:cxn modelId="{A49713EB-CEF9-460A-B93C-AB2A00A4FF96}" type="presOf" srcId="{2FA8569A-1348-4D37-A10C-C06844F2F2CF}" destId="{7D321129-5BD9-427E-9A9C-0C6D86D6B33A}" srcOrd="0" destOrd="0" presId="urn:microsoft.com/office/officeart/2005/8/layout/cycle5"/>
    <dgm:cxn modelId="{16F59C48-7B6B-4C07-8179-490D2D9E9BEB}" type="presOf" srcId="{2C7154D2-798A-4C14-A79D-8FF67CE6990B}" destId="{9D5AE50A-21AB-4BB4-84C4-94F0BA00504B}" srcOrd="0" destOrd="0" presId="urn:microsoft.com/office/officeart/2005/8/layout/cycle5"/>
    <dgm:cxn modelId="{4FF0CDB0-FACD-4414-B7E1-6F2FCFD37731}" type="presOf" srcId="{B7444F54-D3E6-41FA-B449-4D6A219FA8AD}" destId="{1C3ADA76-9535-43D1-9CE3-A4F095EE6A40}" srcOrd="0" destOrd="0" presId="urn:microsoft.com/office/officeart/2005/8/layout/cycle5"/>
    <dgm:cxn modelId="{BD23F037-3313-4737-945F-5DCD386E1666}" type="presOf" srcId="{06D3A8E6-AF24-4A3A-851E-78047BC925FF}" destId="{26508908-E7B9-4CB8-BB33-12B461E8EBBE}" srcOrd="0" destOrd="0" presId="urn:microsoft.com/office/officeart/2005/8/layout/cycle5"/>
    <dgm:cxn modelId="{FFC44F5A-92F9-4B7C-AD0C-DDD5BB0EBA74}" type="presOf" srcId="{A62580F4-81AB-461C-92D1-C6E10552282A}" destId="{0ED05E44-4E0B-4EAA-A12F-359FAE6F8879}" srcOrd="0" destOrd="0" presId="urn:microsoft.com/office/officeart/2005/8/layout/cycle5"/>
    <dgm:cxn modelId="{A5BC4520-C794-4146-ABCB-1A9C500B7FA8}" srcId="{A62580F4-81AB-461C-92D1-C6E10552282A}" destId="{2C7154D2-798A-4C14-A79D-8FF67CE6990B}" srcOrd="3" destOrd="0" parTransId="{13A47062-D638-4A61-9F87-F1E6AA612D73}" sibTransId="{84574454-EA57-4EFB-85B0-B19F859DC26D}"/>
    <dgm:cxn modelId="{0CF21ABB-4A43-486F-91D7-456CBFB26731}" srcId="{A62580F4-81AB-461C-92D1-C6E10552282A}" destId="{2FA8569A-1348-4D37-A10C-C06844F2F2CF}" srcOrd="2" destOrd="0" parTransId="{9C109854-ED39-4CB7-B16C-2F74C38B2E19}" sibTransId="{DC854463-ACB1-4F79-9449-D0F7DABF9F2D}"/>
    <dgm:cxn modelId="{0FAC9ABD-C30D-4520-BC1D-388F23772144}" type="presOf" srcId="{DC854463-ACB1-4F79-9449-D0F7DABF9F2D}" destId="{3A4BBF2D-BA32-47B0-B8A6-3D432E596B12}" srcOrd="0" destOrd="0" presId="urn:microsoft.com/office/officeart/2005/8/layout/cycle5"/>
    <dgm:cxn modelId="{B0CF8280-FD16-4E85-967B-876752972F3F}" srcId="{A62580F4-81AB-461C-92D1-C6E10552282A}" destId="{933EA076-15DB-434D-8B8E-65BB6C1064A5}" srcOrd="0" destOrd="0" parTransId="{53DF3F54-A9C1-41C3-8AB2-D454C0C09AE8}" sibTransId="{09B37185-1BF3-4AC5-8E79-8FE967D2F268}"/>
    <dgm:cxn modelId="{E1B30225-2D1E-4BB5-B477-9A1F6C737474}" type="presOf" srcId="{C3F0F84A-3276-4218-BFD4-BDA67639C481}" destId="{0E9CDB5B-B7F7-4A86-BF01-AC8A9C419185}" srcOrd="0" destOrd="0" presId="urn:microsoft.com/office/officeart/2005/8/layout/cycle5"/>
    <dgm:cxn modelId="{745E41C0-3175-441A-8583-5F96CC7D50D7}" srcId="{A62580F4-81AB-461C-92D1-C6E10552282A}" destId="{8D8F989D-00BB-4F43-A99E-FDB00EEEE03E}" srcOrd="4" destOrd="0" parTransId="{EB15DA21-081B-419E-B01C-F08C3BBFD207}" sibTransId="{B7444F54-D3E6-41FA-B449-4D6A219FA8AD}"/>
    <dgm:cxn modelId="{AD027AE3-1318-461F-BE3D-82B7B9AF8914}" srcId="{A62580F4-81AB-461C-92D1-C6E10552282A}" destId="{C3F0F84A-3276-4218-BFD4-BDA67639C481}" srcOrd="5" destOrd="0" parTransId="{8AB8D442-6F06-48F8-951A-4320FE13421B}" sibTransId="{06D3A8E6-AF24-4A3A-851E-78047BC925FF}"/>
    <dgm:cxn modelId="{666FD100-5B6E-410B-BE6F-86E3E06A1C73}" type="presOf" srcId="{09B37185-1BF3-4AC5-8E79-8FE967D2F268}" destId="{7BEA0ECE-5CBE-4081-BF7C-DF03883242C4}" srcOrd="0" destOrd="0" presId="urn:microsoft.com/office/officeart/2005/8/layout/cycle5"/>
    <dgm:cxn modelId="{056BF93C-E66B-4C94-8FB6-6A767DD742AA}" srcId="{A62580F4-81AB-461C-92D1-C6E10552282A}" destId="{A2E9223A-FBD2-46BB-B5B7-1CD62AA8C7FA}" srcOrd="1" destOrd="0" parTransId="{04E37A29-D54D-44AB-AD2E-DED07E7C993E}" sibTransId="{60098D99-B2DB-49AF-8EC9-D137B973741D}"/>
    <dgm:cxn modelId="{19836587-08AE-4A6A-948B-379AFFCC69B8}" type="presOf" srcId="{60098D99-B2DB-49AF-8EC9-D137B973741D}" destId="{7DDC586D-1FFB-4698-8949-0DF93BA71A4E}" srcOrd="0" destOrd="0" presId="urn:microsoft.com/office/officeart/2005/8/layout/cycle5"/>
    <dgm:cxn modelId="{F8AA6D66-429A-448C-A753-8020F274145D}" type="presOf" srcId="{8D8F989D-00BB-4F43-A99E-FDB00EEEE03E}" destId="{57875278-0B0E-45C2-8B79-D16F49387CEE}" srcOrd="0" destOrd="0" presId="urn:microsoft.com/office/officeart/2005/8/layout/cycle5"/>
    <dgm:cxn modelId="{A3650D10-C92B-41F4-AC51-8194B503B523}" type="presParOf" srcId="{0ED05E44-4E0B-4EAA-A12F-359FAE6F8879}" destId="{E2BC586F-6BB4-4229-AD78-A7A23CAC551D}" srcOrd="0" destOrd="0" presId="urn:microsoft.com/office/officeart/2005/8/layout/cycle5"/>
    <dgm:cxn modelId="{188AC11C-88FE-48FA-BCF0-7ED484F66F80}" type="presParOf" srcId="{0ED05E44-4E0B-4EAA-A12F-359FAE6F8879}" destId="{9F6606E5-9C6F-4476-9965-9DC8AF828242}" srcOrd="1" destOrd="0" presId="urn:microsoft.com/office/officeart/2005/8/layout/cycle5"/>
    <dgm:cxn modelId="{E2508015-870A-41CE-AD22-71232BCE87C6}" type="presParOf" srcId="{0ED05E44-4E0B-4EAA-A12F-359FAE6F8879}" destId="{7BEA0ECE-5CBE-4081-BF7C-DF03883242C4}" srcOrd="2" destOrd="0" presId="urn:microsoft.com/office/officeart/2005/8/layout/cycle5"/>
    <dgm:cxn modelId="{6CD99687-6E66-4DB3-9F1E-DC36ADB9E501}" type="presParOf" srcId="{0ED05E44-4E0B-4EAA-A12F-359FAE6F8879}" destId="{7AF78FE5-B231-4F5D-BA8A-B23499FCA96A}" srcOrd="3" destOrd="0" presId="urn:microsoft.com/office/officeart/2005/8/layout/cycle5"/>
    <dgm:cxn modelId="{9D6B9683-BC5B-4F51-8351-32CBEB8D9978}" type="presParOf" srcId="{0ED05E44-4E0B-4EAA-A12F-359FAE6F8879}" destId="{F141E106-382D-4E04-A835-82AE02577C9C}" srcOrd="4" destOrd="0" presId="urn:microsoft.com/office/officeart/2005/8/layout/cycle5"/>
    <dgm:cxn modelId="{288AF44E-5C8D-4A9D-8F7D-0A237769DBC8}" type="presParOf" srcId="{0ED05E44-4E0B-4EAA-A12F-359FAE6F8879}" destId="{7DDC586D-1FFB-4698-8949-0DF93BA71A4E}" srcOrd="5" destOrd="0" presId="urn:microsoft.com/office/officeart/2005/8/layout/cycle5"/>
    <dgm:cxn modelId="{1A6AE571-3BFF-4FDC-A83F-EDDE3915279A}" type="presParOf" srcId="{0ED05E44-4E0B-4EAA-A12F-359FAE6F8879}" destId="{7D321129-5BD9-427E-9A9C-0C6D86D6B33A}" srcOrd="6" destOrd="0" presId="urn:microsoft.com/office/officeart/2005/8/layout/cycle5"/>
    <dgm:cxn modelId="{6F38AFF5-6D3C-4B52-B5F8-9BE8D6A4F212}" type="presParOf" srcId="{0ED05E44-4E0B-4EAA-A12F-359FAE6F8879}" destId="{910BC7F9-DE86-499F-8DEB-96F1318BC5B0}" srcOrd="7" destOrd="0" presId="urn:microsoft.com/office/officeart/2005/8/layout/cycle5"/>
    <dgm:cxn modelId="{A90A7EBD-E241-44E8-B8A9-2767AB7C0E4E}" type="presParOf" srcId="{0ED05E44-4E0B-4EAA-A12F-359FAE6F8879}" destId="{3A4BBF2D-BA32-47B0-B8A6-3D432E596B12}" srcOrd="8" destOrd="0" presId="urn:microsoft.com/office/officeart/2005/8/layout/cycle5"/>
    <dgm:cxn modelId="{FC58DE95-4859-4CD1-8C6F-2E8686A2A364}" type="presParOf" srcId="{0ED05E44-4E0B-4EAA-A12F-359FAE6F8879}" destId="{9D5AE50A-21AB-4BB4-84C4-94F0BA00504B}" srcOrd="9" destOrd="0" presId="urn:microsoft.com/office/officeart/2005/8/layout/cycle5"/>
    <dgm:cxn modelId="{1792C298-AC17-43F4-968A-F540B91A60EA}" type="presParOf" srcId="{0ED05E44-4E0B-4EAA-A12F-359FAE6F8879}" destId="{96F77DB0-9922-4388-9848-C82EDBBF424B}" srcOrd="10" destOrd="0" presId="urn:microsoft.com/office/officeart/2005/8/layout/cycle5"/>
    <dgm:cxn modelId="{371D6649-9304-449D-81BE-907BDEDD3E6F}" type="presParOf" srcId="{0ED05E44-4E0B-4EAA-A12F-359FAE6F8879}" destId="{7F4E2E59-EABE-4665-AC90-131D088220FD}" srcOrd="11" destOrd="0" presId="urn:microsoft.com/office/officeart/2005/8/layout/cycle5"/>
    <dgm:cxn modelId="{16125EA1-1C2E-4FA9-8E21-ADC6585ECB2F}" type="presParOf" srcId="{0ED05E44-4E0B-4EAA-A12F-359FAE6F8879}" destId="{57875278-0B0E-45C2-8B79-D16F49387CEE}" srcOrd="12" destOrd="0" presId="urn:microsoft.com/office/officeart/2005/8/layout/cycle5"/>
    <dgm:cxn modelId="{38D941B7-A4CC-46E9-AF05-FBD6797C68F7}" type="presParOf" srcId="{0ED05E44-4E0B-4EAA-A12F-359FAE6F8879}" destId="{D6557E36-A042-44A4-8A93-245A65CBDE02}" srcOrd="13" destOrd="0" presId="urn:microsoft.com/office/officeart/2005/8/layout/cycle5"/>
    <dgm:cxn modelId="{1E692F27-671E-4DDF-8634-B4C196864D37}" type="presParOf" srcId="{0ED05E44-4E0B-4EAA-A12F-359FAE6F8879}" destId="{1C3ADA76-9535-43D1-9CE3-A4F095EE6A40}" srcOrd="14" destOrd="0" presId="urn:microsoft.com/office/officeart/2005/8/layout/cycle5"/>
    <dgm:cxn modelId="{E4A17A43-9424-4318-B395-FA0D3DB89029}" type="presParOf" srcId="{0ED05E44-4E0B-4EAA-A12F-359FAE6F8879}" destId="{0E9CDB5B-B7F7-4A86-BF01-AC8A9C419185}" srcOrd="15" destOrd="0" presId="urn:microsoft.com/office/officeart/2005/8/layout/cycle5"/>
    <dgm:cxn modelId="{6519B3C7-AF81-4529-86E3-0368440AE123}" type="presParOf" srcId="{0ED05E44-4E0B-4EAA-A12F-359FAE6F8879}" destId="{F1838117-220C-4D82-BB2F-2318123E998C}" srcOrd="16" destOrd="0" presId="urn:microsoft.com/office/officeart/2005/8/layout/cycle5"/>
    <dgm:cxn modelId="{A73F6C9A-18DA-4BFD-B492-9DE302BB38F0}" type="presParOf" srcId="{0ED05E44-4E0B-4EAA-A12F-359FAE6F8879}" destId="{26508908-E7B9-4CB8-BB33-12B461E8EBBE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431FE-F026-414F-9998-62909E04CA3D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09891-D512-4E41-BB79-1AF34802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06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B416B4-9362-47C6-AECD-71C970F28E06}" type="slidenum">
              <a:rPr lang="ru-RU" altLang="ru-RU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904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54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27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635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1282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528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367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840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120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4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504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55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715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75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68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0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76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0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67CE637-B6BD-4B8D-A040-6A995EFCD14A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A211912-7F85-4611-9E13-38FD1E7C5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6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5769" y="566670"/>
            <a:ext cx="821672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еминар «Государственная итоговая аттестация: основные итоги и направления развития»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8087" y="2796962"/>
            <a:ext cx="77825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подготовки  выпускников</a:t>
            </a:r>
          </a:p>
          <a:p>
            <a:pPr algn="ctr"/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 ОГЭ по географии.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48808" y="4719478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48808" y="5074140"/>
            <a:ext cx="430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2" descr="C:\Users\Администратор\Desktop\314512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558" y="4867915"/>
            <a:ext cx="2771634" cy="1960938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6219" y="1519343"/>
            <a:ext cx="1493649" cy="14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686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2101516"/>
          </a:xfrm>
        </p:spPr>
        <p:txBody>
          <a:bodyPr>
            <a:normAutofit/>
          </a:bodyPr>
          <a:lstStyle/>
          <a:p>
            <a:r>
              <a:rPr lang="ru-RU" altLang="ru-RU" sz="4400" b="1" dirty="0" smtClean="0">
                <a:solidFill>
                  <a:schemeClr val="accent1">
                    <a:lumMod val="50000"/>
                  </a:schemeClr>
                </a:solidFill>
              </a:rPr>
              <a:t>Что мешает подготовке?</a:t>
            </a:r>
            <a:r>
              <a:rPr lang="ru-RU" altLang="ru-RU" sz="4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altLang="ru-RU" sz="4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altLang="ru-RU" sz="4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3"/>
          </p:nvPr>
        </p:nvSpPr>
        <p:spPr>
          <a:xfrm>
            <a:off x="3527745" y="1719920"/>
            <a:ext cx="8309811" cy="49311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</a:rPr>
              <a:t>Неуверенность; отсутствие желания учиться;</a:t>
            </a:r>
          </a:p>
          <a:p>
            <a:pPr>
              <a:lnSpc>
                <a:spcPct val="100000"/>
              </a:lnSpc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</a:rPr>
              <a:t> заниженная самооценка;</a:t>
            </a:r>
          </a:p>
          <a:p>
            <a:pPr>
              <a:lnSpc>
                <a:spcPct val="100000"/>
              </a:lnSpc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</a:rPr>
              <a:t>Негативное отношение к экзамену;</a:t>
            </a:r>
          </a:p>
          <a:p>
            <a:pPr>
              <a:lnSpc>
                <a:spcPct val="100000"/>
              </a:lnSpc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</a:rPr>
              <a:t>Низкий уровень вычислительных навыков;</a:t>
            </a:r>
          </a:p>
          <a:p>
            <a:pPr>
              <a:lnSpc>
                <a:spcPct val="100000"/>
              </a:lnSpc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</a:rPr>
              <a:t>Слабая сформированность понятий и определений;</a:t>
            </a:r>
          </a:p>
          <a:p>
            <a:pPr>
              <a:lnSpc>
                <a:spcPct val="100000"/>
              </a:lnSpc>
            </a:pPr>
            <a:r>
              <a:rPr lang="ru-RU" altLang="ru-RU" sz="2600" b="1" dirty="0" smtClean="0">
                <a:solidFill>
                  <a:schemeClr val="accent1">
                    <a:lumMod val="50000"/>
                  </a:schemeClr>
                </a:solidFill>
              </a:rPr>
              <a:t>Наличие «пробелов».</a:t>
            </a:r>
          </a:p>
          <a:p>
            <a:endParaRPr lang="ru-RU" altLang="ru-RU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896" y="3368842"/>
            <a:ext cx="3189849" cy="328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6768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913774" y="281633"/>
            <a:ext cx="10364451" cy="1596177"/>
          </a:xfrm>
        </p:spPr>
        <p:txBody>
          <a:bodyPr/>
          <a:lstStyle/>
          <a:p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</a:rPr>
              <a:t>Что поможет подготовке?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alt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alt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sz="quarter" idx="13"/>
          </p:nvPr>
        </p:nvSpPr>
        <p:spPr>
          <a:xfrm>
            <a:off x="1981200" y="1416605"/>
            <a:ext cx="8229600" cy="5145088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sz="2200" b="1" dirty="0">
                <a:solidFill>
                  <a:schemeClr val="accent1">
                    <a:lumMod val="50000"/>
                  </a:schemeClr>
                </a:solidFill>
              </a:rPr>
              <a:t>Неоднократная репетиция ситуации экзамена, формирование адекватной оценки, позитивный настрой на экзамен;</a:t>
            </a:r>
          </a:p>
          <a:p>
            <a:r>
              <a:rPr lang="ru-RU" altLang="ru-RU" sz="2200" b="1" dirty="0" smtClean="0">
                <a:solidFill>
                  <a:schemeClr val="accent1">
                    <a:lumMod val="50000"/>
                  </a:schemeClr>
                </a:solidFill>
              </a:rPr>
              <a:t>Углубленная </a:t>
            </a:r>
            <a:r>
              <a:rPr lang="ru-RU" altLang="ru-RU" sz="2200" b="1" dirty="0">
                <a:solidFill>
                  <a:schemeClr val="accent1">
                    <a:lumMod val="50000"/>
                  </a:schemeClr>
                </a:solidFill>
              </a:rPr>
              <a:t>подготовка учащихся по географии: дифференцированный подход на уроках; индивидуальные консультации.</a:t>
            </a:r>
          </a:p>
          <a:p>
            <a:r>
              <a:rPr lang="ru-RU" altLang="ru-RU" sz="2200" b="1" dirty="0">
                <a:solidFill>
                  <a:schemeClr val="accent1">
                    <a:lumMod val="50000"/>
                  </a:schemeClr>
                </a:solidFill>
              </a:rPr>
              <a:t>Непосредственная подготовка к ГИА сильных и слабых учеников.</a:t>
            </a:r>
          </a:p>
          <a:p>
            <a:r>
              <a:rPr lang="ru-RU" altLang="ru-RU" sz="2200" b="1" dirty="0">
                <a:solidFill>
                  <a:schemeClr val="accent1">
                    <a:lumMod val="50000"/>
                  </a:schemeClr>
                </a:solidFill>
              </a:rPr>
              <a:t>Тренировка в условиях, максимально приближенных к условиям реального экзамена, выработка определенного плана, стратегии работы на экзамене, психологическая подготовка.</a:t>
            </a:r>
          </a:p>
          <a:p>
            <a:r>
              <a:rPr lang="ru-RU" altLang="ru-RU" sz="2200" b="1" dirty="0">
                <a:solidFill>
                  <a:schemeClr val="accent1">
                    <a:lumMod val="50000"/>
                  </a:schemeClr>
                </a:solidFill>
              </a:rPr>
              <a:t>Проведение в течение года диагностических работ, </a:t>
            </a:r>
            <a:r>
              <a:rPr lang="ru-RU" altLang="ru-RU" sz="2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sz="2200" b="1" dirty="0">
                <a:solidFill>
                  <a:schemeClr val="accent1">
                    <a:lumMod val="50000"/>
                  </a:schemeClr>
                </a:solidFill>
              </a:rPr>
              <a:t>анализ результатов и работа по коррекции.</a:t>
            </a:r>
          </a:p>
          <a:p>
            <a:endParaRPr lang="ru-RU" alt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" y="5055850"/>
            <a:ext cx="1426588" cy="15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1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0" y="1822799"/>
            <a:ext cx="4171950" cy="558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Знакомство со спецификацией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2612453"/>
            <a:ext cx="4267200" cy="4889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Знакомство с инструкцией по выполнению заданий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3354895"/>
            <a:ext cx="4267200" cy="59848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Знакомство с инструкцией по заполнению бланков ответов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4189984"/>
            <a:ext cx="4267200" cy="5588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Объяснение оценивания заданий разного типа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18200" y="5651500"/>
            <a:ext cx="5918200" cy="10033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Первоначальное тестирование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65800" y="1054100"/>
            <a:ext cx="1162050" cy="37147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КИМ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4857750" y="1133475"/>
            <a:ext cx="927100" cy="444500"/>
          </a:xfrm>
          <a:prstGeom prst="notched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4838700" y="1859883"/>
            <a:ext cx="908050" cy="484632"/>
          </a:xfrm>
          <a:prstGeom prst="notched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4857750" y="2669159"/>
            <a:ext cx="908050" cy="484632"/>
          </a:xfrm>
          <a:prstGeom prst="notched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с вырезом 19"/>
          <p:cNvSpPr/>
          <p:nvPr/>
        </p:nvSpPr>
        <p:spPr>
          <a:xfrm>
            <a:off x="4857750" y="3469258"/>
            <a:ext cx="914654" cy="483616"/>
          </a:xfrm>
          <a:prstGeom prst="notched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войная стрелка вверх/вниз 22"/>
          <p:cNvSpPr/>
          <p:nvPr/>
        </p:nvSpPr>
        <p:spPr>
          <a:xfrm>
            <a:off x="6334125" y="4781550"/>
            <a:ext cx="484632" cy="901700"/>
          </a:xfrm>
          <a:prstGeom prst="up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85800" y="1054100"/>
            <a:ext cx="4152900" cy="6032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Знакомство с кодификатором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254000"/>
            <a:ext cx="6242050" cy="635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Подготовка к ОГЭ: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953000" y="4271518"/>
            <a:ext cx="831850" cy="48463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0007600" y="253999"/>
            <a:ext cx="2130425" cy="13239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Знакомство с учебными пособиями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102" y="129565"/>
            <a:ext cx="2597150" cy="25971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252" y="2467191"/>
            <a:ext cx="2109216" cy="21092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746" y="2856928"/>
            <a:ext cx="1939862" cy="258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5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65701" y="2973388"/>
            <a:ext cx="2746375" cy="1803400"/>
          </a:xfrm>
          <a:prstGeom prst="rect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88900" dir="9600000" sx="108000" sy="108000" algn="ctr" rotWithShape="0">
              <a:srgbClr val="7030A0">
                <a:alpha val="86000"/>
              </a:srgbClr>
            </a:outerShdw>
          </a:effectLst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2166938" y="285750"/>
            <a:ext cx="7772400" cy="1366838"/>
          </a:xfrm>
        </p:spPr>
        <p:txBody>
          <a:bodyPr/>
          <a:lstStyle/>
          <a:p>
            <a:pPr eaLnBrk="1" hangingPunct="1"/>
            <a:r>
              <a:rPr lang="ru-RU" altLang="ru-RU" sz="3600" b="1">
                <a:solidFill>
                  <a:srgbClr val="000066"/>
                </a:solidFill>
              </a:rPr>
              <a:t>Алгоритм подготовки к ОГЭ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1847528" y="1844824"/>
          <a:ext cx="8640960" cy="50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917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Задания 18-21 ОГЭ география, Сай Л.М\Задания 18-21 ОГЭ география, Сай Л.М\Слайд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6" y="4693444"/>
            <a:ext cx="3848100" cy="216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508000"/>
            <a:ext cx="114173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Основной метод подготовки </a:t>
            </a:r>
            <a:r>
              <a:rPr lang="ru-RU" sz="3200" b="1" dirty="0" smtClean="0">
                <a:solidFill>
                  <a:srgbClr val="002060"/>
                </a:solidFill>
              </a:rPr>
              <a:t>– отработка </a:t>
            </a:r>
            <a:r>
              <a:rPr lang="ru-RU" sz="3200" b="1" dirty="0">
                <a:solidFill>
                  <a:srgbClr val="002060"/>
                </a:solidFill>
              </a:rPr>
              <a:t>умения  читать карту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2900" y="1282700"/>
            <a:ext cx="5715000" cy="7874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Georgia"/>
              </a:rPr>
              <a:t>Атласы 7, 8, 9 класса</a:t>
            </a:r>
            <a:endParaRPr lang="ru-RU" b="1" dirty="0">
              <a:solidFill>
                <a:srgbClr val="002060"/>
              </a:solidFill>
              <a:latin typeface="Georgia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41266" y="1168400"/>
            <a:ext cx="4995133" cy="38481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- приём </a:t>
            </a:r>
            <a:r>
              <a:rPr lang="ru-RU" sz="2000" b="1" i="1" dirty="0">
                <a:solidFill>
                  <a:srgbClr val="002060"/>
                </a:solidFill>
              </a:rPr>
              <a:t>ориентирования;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составление описаний территорий;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картографическое моделирование;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составление характеристик территорий;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картографические приёмы </a:t>
            </a:r>
            <a:r>
              <a:rPr lang="ru-RU" sz="2000" b="1" i="1" dirty="0" smtClean="0">
                <a:solidFill>
                  <a:srgbClr val="002060"/>
                </a:solidFill>
              </a:rPr>
              <a:t>(чтение </a:t>
            </a:r>
            <a:r>
              <a:rPr lang="ru-RU" sz="2000" b="1" i="1" dirty="0">
                <a:solidFill>
                  <a:srgbClr val="002060"/>
                </a:solidFill>
              </a:rPr>
              <a:t>профилей,  составление контурных карт, картосхем);</a:t>
            </a:r>
          </a:p>
          <a:p>
            <a:pPr algn="ctr"/>
            <a:r>
              <a:rPr lang="ru-RU" sz="2000" b="1" i="1" dirty="0" err="1" smtClean="0">
                <a:solidFill>
                  <a:srgbClr val="002060"/>
                </a:solidFill>
              </a:rPr>
              <a:t>картоаналитические</a:t>
            </a:r>
            <a:r>
              <a:rPr lang="ru-RU" sz="2000" b="1" i="1" dirty="0" smtClean="0">
                <a:solidFill>
                  <a:srgbClr val="002060"/>
                </a:solidFill>
              </a:rPr>
              <a:t> </a:t>
            </a:r>
            <a:r>
              <a:rPr lang="ru-RU" sz="2000" b="1" i="1" dirty="0">
                <a:solidFill>
                  <a:srgbClr val="002060"/>
                </a:solidFill>
              </a:rPr>
              <a:t>приёмы (чтение и анализ содержания карт, определение координат, глубин </a:t>
            </a:r>
            <a:r>
              <a:rPr lang="ru-RU" sz="2000" b="1" i="1" dirty="0" smtClean="0">
                <a:solidFill>
                  <a:srgbClr val="002060"/>
                </a:solidFill>
              </a:rPr>
              <a:t>и высот).</a:t>
            </a:r>
          </a:p>
          <a:p>
            <a:pPr algn="ctr"/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62" y="1975641"/>
            <a:ext cx="2347913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546" y="2071268"/>
            <a:ext cx="2846387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Двойная стрелка вверх/вниз 2"/>
          <p:cNvSpPr/>
          <p:nvPr/>
        </p:nvSpPr>
        <p:spPr>
          <a:xfrm>
            <a:off x="3201416" y="1882775"/>
            <a:ext cx="484632" cy="596900"/>
          </a:xfrm>
          <a:prstGeom prst="up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48001" y="5185566"/>
            <a:ext cx="3401582" cy="12914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70% всех экзаменационных вопросов можно ответить с помощью карт атласа.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565391" y="5642766"/>
            <a:ext cx="978408" cy="48463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43799" y="5346700"/>
            <a:ext cx="4292599" cy="11303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Это задания,  </a:t>
            </a:r>
            <a:r>
              <a:rPr lang="ru-RU" b="1" dirty="0">
                <a:solidFill>
                  <a:srgbClr val="002060"/>
                </a:solidFill>
              </a:rPr>
              <a:t>которые требуют умение пользоваться несколькими картами одновременно «способом наложения». </a:t>
            </a:r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5927881" y="1458468"/>
            <a:ext cx="1216152" cy="484632"/>
          </a:xfrm>
          <a:prstGeom prst="left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17500" b="-2000"/>
          <a:stretch>
            <a:fillRect/>
          </a:stretch>
        </p:blipFill>
        <p:spPr bwMode="auto">
          <a:xfrm rot="20717432">
            <a:off x="592598" y="2175824"/>
            <a:ext cx="1529388" cy="252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15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7900" y="444500"/>
            <a:ext cx="11214100" cy="838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Работа с географической номенклатурой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0200" y="1397000"/>
            <a:ext cx="339090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Дифференцированные задания по карте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0200" y="2984500"/>
            <a:ext cx="3492500" cy="2819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- </a:t>
            </a:r>
            <a:r>
              <a:rPr lang="ru-RU" b="1" i="1" dirty="0" smtClean="0">
                <a:solidFill>
                  <a:srgbClr val="002060"/>
                </a:solidFill>
              </a:rPr>
              <a:t>показ </a:t>
            </a:r>
            <a:r>
              <a:rPr lang="ru-RU" b="1" i="1" dirty="0">
                <a:solidFill>
                  <a:srgbClr val="002060"/>
                </a:solidFill>
              </a:rPr>
              <a:t>объектов в атласах;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- взаимный показ по карте;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- узнавание по словесному описанию;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- нанесение на контурную карту;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- географические диктанты по номенклатуре</a:t>
            </a:r>
            <a:r>
              <a:rPr lang="ru-RU" dirty="0"/>
              <a:t>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06900" y="1397000"/>
            <a:ext cx="358140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Индивидуальные задания по карте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06900" y="2984500"/>
            <a:ext cx="3581400" cy="2819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-составление географического диктанта;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-описание географического положения объекта;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-характеристика рельефа, климата внутренних </a:t>
            </a:r>
            <a:r>
              <a:rPr lang="ru-RU" b="1" i="1" dirty="0" smtClean="0">
                <a:solidFill>
                  <a:srgbClr val="002060"/>
                </a:solidFill>
              </a:rPr>
              <a:t>вод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431784" y="2933701"/>
            <a:ext cx="3378200" cy="28701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>
                <a:solidFill>
                  <a:srgbClr val="002060"/>
                </a:solidFill>
              </a:rPr>
              <a:t>Формируются результаты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b="1" u="sng" dirty="0" err="1">
                <a:solidFill>
                  <a:srgbClr val="002060"/>
                </a:solidFill>
              </a:rPr>
              <a:t>метапредметные</a:t>
            </a:r>
            <a:r>
              <a:rPr lang="ru-RU" b="1" dirty="0">
                <a:solidFill>
                  <a:srgbClr val="002060"/>
                </a:solidFill>
              </a:rPr>
              <a:t>: развитие образного восприятия географических объектов; расширение мировоззрения и кругозора учащихся; </a:t>
            </a:r>
            <a:r>
              <a:rPr lang="ru-RU" b="1" u="sng" dirty="0">
                <a:solidFill>
                  <a:srgbClr val="002060"/>
                </a:solidFill>
              </a:rPr>
              <a:t>предметные</a:t>
            </a:r>
            <a:r>
              <a:rPr lang="ru-RU" b="1" dirty="0">
                <a:solidFill>
                  <a:srgbClr val="002060"/>
                </a:solidFill>
              </a:rPr>
              <a:t>: знание географической номенклатуры.</a:t>
            </a:r>
          </a:p>
          <a:p>
            <a:pPr algn="ctr"/>
            <a:r>
              <a:rPr lang="ru-RU" b="1" u="sng" dirty="0">
                <a:solidFill>
                  <a:srgbClr val="002060"/>
                </a:solidFill>
              </a:rPr>
              <a:t>личностные</a:t>
            </a:r>
            <a:r>
              <a:rPr lang="ru-RU" b="1" dirty="0">
                <a:solidFill>
                  <a:srgbClr val="002060"/>
                </a:solidFill>
              </a:rPr>
              <a:t>: мотивация.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1611884" y="2198434"/>
            <a:ext cx="484632" cy="978408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5955284" y="2198434"/>
            <a:ext cx="484632" cy="978408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138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sl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801" y="1005604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0" y="63589"/>
            <a:ext cx="11671300" cy="9906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Метод опорных конспектов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6700" y="1358900"/>
            <a:ext cx="2997200" cy="195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Значительно сокращает использование учебного времени, является наглядным пособием для запоминания учебного материала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78900" y="1358900"/>
            <a:ext cx="2806700" cy="167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Создание для учащихся памяток, инструкций, схем, </a:t>
            </a:r>
            <a:r>
              <a:rPr lang="ru-RU" b="1" dirty="0" smtClean="0">
                <a:solidFill>
                  <a:srgbClr val="002060"/>
                </a:solidFill>
              </a:rPr>
              <a:t>алгоритмов, кластеров, ментальных карт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0" y="3485263"/>
            <a:ext cx="4011149" cy="27803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795" y="3644722"/>
            <a:ext cx="3752045" cy="28140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996" y="3969973"/>
            <a:ext cx="4185902" cy="270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52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2578100" cy="110648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Кластер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685" y="1471614"/>
            <a:ext cx="5402263" cy="525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228346"/>
            <a:ext cx="4548187" cy="3584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85" y="68677"/>
            <a:ext cx="4267200" cy="3206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901" y="3519489"/>
            <a:ext cx="4267200" cy="3206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0174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033000" cy="105727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Стратегия работы на экзамене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1800" y="1511300"/>
            <a:ext cx="4241800" cy="9144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этап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6250" y="2667000"/>
            <a:ext cx="4152900" cy="95580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Второй этап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0700" y="3873500"/>
            <a:ext cx="4152900" cy="9017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Третий этап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435600" y="1511300"/>
            <a:ext cx="618490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Отмечай верное и пропускай то, что сложно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35600" y="2667000"/>
            <a:ext cx="6184900" cy="9558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Проверяй сделанное, отбрасывай неверное, используй географические атласы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35600" y="3987800"/>
            <a:ext cx="6184900" cy="787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Проверяй сделанное и угадывай то, что не знаешь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552696" y="1739900"/>
            <a:ext cx="978408" cy="48463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552696" y="2924302"/>
            <a:ext cx="978408" cy="48463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552696" y="4082034"/>
            <a:ext cx="978408" cy="484632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683000" y="5245100"/>
            <a:ext cx="6667500" cy="1371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Эта стратегия должна помочь правильно распределить время, уменьшить число возможных ошибок из-за спешки и невнимательности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0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0807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Успех зависит…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81200" y="1320800"/>
            <a:ext cx="3060700" cy="9144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От подготовительной работы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50" y="2603500"/>
            <a:ext cx="4756150" cy="16002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От единой позиции у учителей, учеников, родителей – по отношению к самой итоговой аттестации и к готовности выпускников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34050" y="1320800"/>
            <a:ext cx="5981700" cy="102209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От стремления самого школьника к успеху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84400" y="4616450"/>
            <a:ext cx="2857500" cy="194945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От педагога, его профессиональной готовности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29300" y="3289300"/>
            <a:ext cx="5791200" cy="14986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Ум ребенка нельзя наполнить знаниями, он сам должен схватить и усвоить их.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А. </a:t>
            </a:r>
            <a:r>
              <a:rPr lang="ru-RU" b="1" dirty="0" err="1" smtClean="0">
                <a:solidFill>
                  <a:srgbClr val="002060"/>
                </a:solidFill>
              </a:rPr>
              <a:t>Дистервег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8482584" y="2342896"/>
            <a:ext cx="484632" cy="978408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29300" y="5486400"/>
            <a:ext cx="5886450" cy="1079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Ученик включается в любую деятельность, когда это нужно ему, когда у него имеется определенный мотив для ее выполнения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8483600" y="4787900"/>
            <a:ext cx="484632" cy="978408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8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184</TotalTime>
  <Words>529</Words>
  <Application>Microsoft Office PowerPoint</Application>
  <PresentationFormat>Широкоэкранный</PresentationFormat>
  <Paragraphs>82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Georgia</vt:lpstr>
      <vt:lpstr>Times New Roman</vt:lpstr>
      <vt:lpstr>Tw Cen MT</vt:lpstr>
      <vt:lpstr>Капля</vt:lpstr>
      <vt:lpstr>Презентация PowerPoint</vt:lpstr>
      <vt:lpstr>Презентация PowerPoint</vt:lpstr>
      <vt:lpstr>Алгоритм подготовки к ОГЭ </vt:lpstr>
      <vt:lpstr>Основной метод подготовки – отработка умения  читать карту</vt:lpstr>
      <vt:lpstr>Работа с географической номенклатурой</vt:lpstr>
      <vt:lpstr>Метод опорных конспектов</vt:lpstr>
      <vt:lpstr>Кластер</vt:lpstr>
      <vt:lpstr>Стратегия работы на экзамене</vt:lpstr>
      <vt:lpstr>Успех зависит…</vt:lpstr>
      <vt:lpstr>Что мешает подготовке? </vt:lpstr>
      <vt:lpstr>Что поможет подготовке?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21</cp:revision>
  <dcterms:created xsi:type="dcterms:W3CDTF">2018-11-18T12:22:34Z</dcterms:created>
  <dcterms:modified xsi:type="dcterms:W3CDTF">2020-08-19T07:27:25Z</dcterms:modified>
</cp:coreProperties>
</file>