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25462-8E90-42CC-8E8F-928F5EF3742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4296D-2011-4485-9517-B2719B6C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750"/>
            <a:ext cx="7772400" cy="2448339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</a:br>
            <a:r>
              <a:rPr lang="ru-RU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«ӘКИЯТЛӘР»</a:t>
            </a:r>
            <a:r>
              <a:rPr lang="ru-RU" b="1" kern="10" dirty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b="1" kern="10" dirty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</a:br>
            <a:r>
              <a:rPr lang="ru-RU" b="1" kern="10" dirty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ТЕМАСЫНА ИҖАДИ </a:t>
            </a:r>
            <a:r>
              <a:rPr lang="ru-RU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ЭШ</a:t>
            </a:r>
            <a:r>
              <a:rPr lang="en-US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en-US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</a:br>
            <a:r>
              <a:rPr lang="en-US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 </a:t>
            </a:r>
            <a:r>
              <a:rPr lang="tt-RU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нче сыйныф</a:t>
            </a:r>
            <a:br>
              <a:rPr lang="tt-RU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</a:br>
            <a:r>
              <a:rPr lang="tt-RU" b="1" kern="10" dirty="0" smtClean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(татар төркеме)</a:t>
            </a:r>
            <a:r>
              <a:rPr lang="ru-RU" b="1" kern="10" dirty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b="1" kern="10" dirty="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kern="10" dirty="0">
              <a:ln w="19050">
                <a:solidFill>
                  <a:srgbClr val="000080"/>
                </a:solidFill>
                <a:round/>
                <a:headEnd/>
                <a:tailEnd/>
              </a:ln>
              <a:solidFill>
                <a:srgbClr val="CC0099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AutoShape 10"/>
          <p:cNvSpPr>
            <a:spLocks noChangeArrowheads="1"/>
          </p:cNvSpPr>
          <p:nvPr/>
        </p:nvSpPr>
        <p:spPr bwMode="auto">
          <a:xfrm>
            <a:off x="647455" y="764630"/>
            <a:ext cx="7849090" cy="158422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t-RU" altLang="ru-RU" sz="1800" dirty="0" smtClean="0"/>
              <a:t>Нинди әкиятләр була? Мисаллар китерегез.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 rot="338361">
            <a:off x="2249148" y="2225429"/>
            <a:ext cx="609600" cy="1447800"/>
          </a:xfrm>
          <a:prstGeom prst="downArrow">
            <a:avLst>
              <a:gd name="adj1" fmla="val 54685"/>
              <a:gd name="adj2" fmla="val 478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350055" y="2192332"/>
            <a:ext cx="533400" cy="1295400"/>
          </a:xfrm>
          <a:prstGeom prst="downArrow">
            <a:avLst>
              <a:gd name="adj1" fmla="val 50000"/>
              <a:gd name="adj2" fmla="val 607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" name="AutoShape 13"/>
          <p:cNvSpPr>
            <a:spLocks noChangeArrowheads="1"/>
          </p:cNvSpPr>
          <p:nvPr/>
        </p:nvSpPr>
        <p:spPr bwMode="auto">
          <a:xfrm rot="21390051">
            <a:off x="6372809" y="2232635"/>
            <a:ext cx="609600" cy="1338901"/>
          </a:xfrm>
          <a:prstGeom prst="downArrow">
            <a:avLst>
              <a:gd name="adj1" fmla="val 54685"/>
              <a:gd name="adj2" fmla="val 401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" name="WordArt 14"/>
          <p:cNvSpPr>
            <a:spLocks noChangeArrowheads="1" noChangeShapeType="1" noTextEdit="1"/>
          </p:cNvSpPr>
          <p:nvPr/>
        </p:nvSpPr>
        <p:spPr bwMode="auto">
          <a:xfrm>
            <a:off x="1143000" y="3591304"/>
            <a:ext cx="2286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 err="1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>
                    <a:alpha val="8392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хайваннар</a:t>
            </a:r>
            <a:endParaRPr lang="ru-RU" sz="3200" b="1" kern="10" dirty="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>
                  <a:alpha val="8392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/>
              <a:cs typeface="Times New Roman"/>
            </a:endParaRPr>
          </a:p>
          <a:p>
            <a:pPr algn="r"/>
            <a:r>
              <a:rPr lang="ru-RU" sz="3200" b="1" kern="10" dirty="0" err="1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>
                    <a:alpha val="8392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турындагы</a:t>
            </a:r>
            <a:endParaRPr lang="ru-RU" sz="3200" b="1" kern="10" dirty="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>
                  <a:alpha val="8392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/>
              <a:cs typeface="Times New Roman"/>
            </a:endParaRPr>
          </a:p>
          <a:p>
            <a:pPr algn="r"/>
            <a:r>
              <a:rPr lang="ru-RU" sz="3200" b="1" kern="10" dirty="0" err="1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>
                    <a:alpha val="8392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әкиятләр</a:t>
            </a:r>
            <a:endParaRPr lang="ru-RU" sz="3200" b="1" kern="10" dirty="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>
                  <a:alpha val="8392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WordArt 16"/>
          <p:cNvSpPr>
            <a:spLocks noChangeArrowheads="1" noChangeShapeType="1" noTextEdit="1"/>
          </p:cNvSpPr>
          <p:nvPr/>
        </p:nvSpPr>
        <p:spPr bwMode="auto">
          <a:xfrm>
            <a:off x="3733800" y="3429000"/>
            <a:ext cx="20574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>
                    <a:alpha val="67058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тылсымлы</a:t>
            </a:r>
            <a:endParaRPr lang="ru-RU" sz="3600" b="1" kern="10" dirty="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>
                  <a:alpha val="67058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 err="1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>
                    <a:alpha val="67058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әкиятләр</a:t>
            </a:r>
            <a:endParaRPr lang="ru-RU" sz="3600" b="1" kern="10" dirty="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>
                  <a:alpha val="67058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WordArt 17"/>
          <p:cNvSpPr>
            <a:spLocks noChangeArrowheads="1" noChangeShapeType="1" noTextEdit="1"/>
          </p:cNvSpPr>
          <p:nvPr/>
        </p:nvSpPr>
        <p:spPr bwMode="auto">
          <a:xfrm>
            <a:off x="6012200" y="3699678"/>
            <a:ext cx="2484345" cy="14819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тормыш</a:t>
            </a:r>
            <a:r>
              <a:rPr lang="ru-RU" sz="3600" b="1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</a:t>
            </a:r>
          </a:p>
          <a:p>
            <a:pPr algn="ctr"/>
            <a:r>
              <a:rPr lang="ru-RU" sz="3600" b="1" kern="10" dirty="0" err="1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көнкүреш</a:t>
            </a:r>
            <a:endParaRPr lang="ru-RU" sz="3600" b="1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 err="1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әкиятләре</a:t>
            </a:r>
            <a:endParaRPr lang="ru-RU" sz="3600" b="1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1981200" y="1556740"/>
            <a:ext cx="5791200" cy="65854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48457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ӘКИЯТЛӘР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10" y="1582341"/>
            <a:ext cx="554477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altLang="ru-RU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tt-RU" altLang="ru-RU" sz="2000" b="1" dirty="0">
                <a:solidFill>
                  <a:schemeClr val="accent2"/>
                </a:solidFill>
                <a:latin typeface="Times New Roman" pitchFamily="18" charset="0"/>
              </a:rPr>
              <a:t>Укучыларны төркемнәргә бүлү.</a:t>
            </a:r>
            <a:r>
              <a:rPr lang="tt-RU" altLang="ru-RU" sz="2000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br>
              <a:rPr lang="tt-RU" altLang="ru-RU" sz="2000" i="1" dirty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tt-RU" altLang="ru-RU" sz="2000" i="1" dirty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tt-RU" altLang="ru-RU" sz="2000" i="1" dirty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tt-RU" altLang="ru-RU" sz="2000" i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>
                <a:solidFill>
                  <a:srgbClr val="006600"/>
                </a:solidFill>
                <a:latin typeface="Times New Roman" pitchFamily="18" charset="0"/>
              </a:rPr>
              <a:t>Бирелгән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>
                <a:solidFill>
                  <a:srgbClr val="006600"/>
                </a:solidFill>
                <a:latin typeface="Times New Roman" pitchFamily="18" charset="0"/>
              </a:rPr>
              <a:t>материаллар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 smtClean="0">
                <a:solidFill>
                  <a:srgbClr val="006600"/>
                </a:solidFill>
                <a:latin typeface="Times New Roman" pitchFamily="18" charset="0"/>
              </a:rPr>
              <a:t>арасыннан</a:t>
            </a:r>
            <a:r>
              <a:rPr lang="ru-RU" altLang="ru-RU" sz="2000" b="1" dirty="0" smtClean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туры </a:t>
            </a:r>
            <a:r>
              <a:rPr lang="ru-RU" altLang="ru-RU" sz="2000" b="1" dirty="0" err="1">
                <a:solidFill>
                  <a:srgbClr val="006600"/>
                </a:solidFill>
                <a:latin typeface="Times New Roman" pitchFamily="18" charset="0"/>
              </a:rPr>
              <a:t>килгәннәрен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>
                <a:solidFill>
                  <a:srgbClr val="006600"/>
                </a:solidFill>
                <a:latin typeface="Times New Roman" pitchFamily="18" charset="0"/>
              </a:rPr>
              <a:t>сайлап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>
                <a:solidFill>
                  <a:srgbClr val="006600"/>
                </a:solidFill>
                <a:latin typeface="Times New Roman" pitchFamily="18" charset="0"/>
              </a:rPr>
              <a:t>эшләү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>
                <a:solidFill>
                  <a:srgbClr val="006600"/>
                </a:solidFill>
                <a:latin typeface="Times New Roman" pitchFamily="18" charset="0"/>
              </a:rPr>
              <a:t>һәм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>
                <a:solidFill>
                  <a:srgbClr val="006600"/>
                </a:solidFill>
                <a:latin typeface="Times New Roman" pitchFamily="18" charset="0"/>
              </a:rPr>
              <a:t>яклау</a:t>
            </a: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. </a:t>
            </a:r>
            <a:b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  <a:t> </a:t>
            </a:r>
            <a:br>
              <a:rPr lang="ru-RU" altLang="ru-RU" sz="2000" b="1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sz="2000" dirty="0"/>
              <a:t> </a:t>
            </a:r>
            <a:r>
              <a:rPr lang="tt-RU" altLang="ru-RU" sz="2000" b="1" dirty="0">
                <a:solidFill>
                  <a:srgbClr val="006600"/>
                </a:solidFill>
                <a:latin typeface="Times New Roman" pitchFamily="18" charset="0"/>
              </a:rPr>
              <a:t>Беренче төркем</a:t>
            </a:r>
            <a: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  <a:t> – биремнәрне эшләү.</a:t>
            </a:r>
            <a:b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  <a:t/>
            </a:r>
            <a:b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tt-RU" altLang="ru-RU" sz="2000" b="1" dirty="0">
                <a:solidFill>
                  <a:srgbClr val="006600"/>
                </a:solidFill>
                <a:latin typeface="Times New Roman" pitchFamily="18" charset="0"/>
              </a:rPr>
              <a:t>Икенче төркем</a:t>
            </a:r>
            <a: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  <a:t> – ошаган әкияткә, рәсемнәр белән бизәп, китапчыклар, буклетлар яки плакатлар ясау.</a:t>
            </a:r>
            <a:b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  <a:t/>
            </a:r>
            <a:b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tt-RU" altLang="ru-RU" sz="2000" b="1" dirty="0">
                <a:solidFill>
                  <a:srgbClr val="006600"/>
                </a:solidFill>
                <a:latin typeface="Times New Roman" pitchFamily="18" charset="0"/>
              </a:rPr>
              <a:t>Өченче төркем</a:t>
            </a:r>
            <a:r>
              <a:rPr lang="tt-RU" altLang="ru-RU" sz="2000" i="1" dirty="0">
                <a:solidFill>
                  <a:srgbClr val="006600"/>
                </a:solidFill>
                <a:latin typeface="Times New Roman" pitchFamily="18" charset="0"/>
              </a:rPr>
              <a:t> -  яңа әкият язып карау</a:t>
            </a:r>
            <a:r>
              <a:rPr lang="tt-RU" altLang="ru-RU" sz="2400" i="1" dirty="0">
                <a:solidFill>
                  <a:srgbClr val="006600"/>
                </a:solidFill>
                <a:latin typeface="Times New Roman" pitchFamily="18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35198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580" y="764630"/>
            <a:ext cx="6552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altLang="ru-RU" b="1" dirty="0">
                <a:solidFill>
                  <a:schemeClr val="accent2"/>
                </a:solidFill>
              </a:rPr>
              <a:t>Бу рәсем кайсы әкияттән? Ничек уйлыйсың, бу нинди әкиятләр (хайваннар турындамы, көнкүреш әкиятеме, тылсымлы әкиятме?)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40" y="1823154"/>
            <a:ext cx="26797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Валентина\Desktop\шалкан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440" y="1620938"/>
            <a:ext cx="2892425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595" y="1818964"/>
            <a:ext cx="2519824" cy="20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55" y="4077090"/>
            <a:ext cx="3054350" cy="244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3575050"/>
            <a:ext cx="23114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27" y="4077090"/>
            <a:ext cx="3030700" cy="245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-48875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00" y="836640"/>
            <a:ext cx="6048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altLang="ru-RU" b="1" dirty="0">
                <a:solidFill>
                  <a:schemeClr val="accent2"/>
                </a:solidFill>
              </a:rPr>
              <a:t>Бу әкиятләр арасында аерма бармы? Нинди әкиятләрне халык әкиятләре һәм автор әкиятләре дип атыйбыз?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482971"/>
            <a:ext cx="2717800" cy="2709862"/>
          </a:xfrm>
          <a:prstGeom prst="rect">
            <a:avLst/>
          </a:prstGeom>
          <a:noFill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780" y="1628750"/>
            <a:ext cx="31845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05" y="1482971"/>
            <a:ext cx="2781300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30688"/>
            <a:ext cx="2881313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 descr="C:\Users\Валентина\Desktop\үги кыз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4076700"/>
            <a:ext cx="29337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62683"/>
            <a:ext cx="2982912" cy="226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10" y="836640"/>
            <a:ext cx="55447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altLang="ru-RU" b="1" dirty="0">
                <a:solidFill>
                  <a:schemeClr val="accent2"/>
                </a:solidFill>
                <a:latin typeface="Times New Roman" pitchFamily="18" charset="0"/>
              </a:rPr>
              <a:t>Бу өзек кайсы әкияттән алынган</a:t>
            </a:r>
            <a:r>
              <a:rPr lang="tt-RU" altLang="ru-RU" b="1" dirty="0" smtClean="0">
                <a:solidFill>
                  <a:schemeClr val="accent2"/>
                </a:solidFill>
                <a:latin typeface="Times New Roman" pitchFamily="18" charset="0"/>
              </a:rPr>
              <a:t>?</a:t>
            </a:r>
          </a:p>
          <a:p>
            <a:pPr algn="just"/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1)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Яп-ялангач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нәп-нәзек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ләкин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кеше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төсле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үзе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;</a:t>
            </a:r>
            <a:b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Урта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бармак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буйлыгы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бар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маңгаенда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мөгезе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2)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Акбай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—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кызга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кыз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—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әбигә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әби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—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бабайга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бабай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шалканга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тотынды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Әй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тарталар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әй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тарталар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—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шалкан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һаман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чыкмый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селкенми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дә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3)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Соры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куянның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үзе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төсле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зур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колаклы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бик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иркә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бик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кадерле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кызы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булган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Көннәрдән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беркөнне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Куян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иркә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кызына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өр-яңа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киез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итекләр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алып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кайтып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биргән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4)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әбинең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ике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әтәче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булган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Бу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әтәчләрнең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берсе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ак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берсе кара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икән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5)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Җәй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көне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: эссе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һавада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мин суда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коенам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йөзәм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</a:t>
            </a:r>
            <a:b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</a:b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Чәчрәтәм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уйныйм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, чумам,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башым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белән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суны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сөзәм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6)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Йомры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икмәк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һаман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тәгәрәвен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белгән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Менә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бервакыт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аның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каршысына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бер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бүре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килеп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 </a:t>
            </a:r>
            <a:r>
              <a:rPr lang="ru-RU" altLang="ru-RU" dirty="0" err="1">
                <a:solidFill>
                  <a:srgbClr val="006600"/>
                </a:solidFill>
                <a:latin typeface="Times New Roman" pitchFamily="18" charset="0"/>
              </a:rPr>
              <a:t>чыккан</a:t>
            </a:r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237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40" y="908650"/>
            <a:ext cx="3220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altLang="ru-RU" b="1" dirty="0">
                <a:solidFill>
                  <a:schemeClr val="accent2"/>
                </a:solidFill>
                <a:latin typeface="Times New Roman" pitchFamily="18" charset="0"/>
              </a:rPr>
              <a:t>Бу герой кайсы әкияттән?</a:t>
            </a:r>
            <a:endParaRPr lang="ru-RU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70" y="764630"/>
            <a:ext cx="25908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500" y="1556740"/>
            <a:ext cx="49490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Малай алтын тарак урлап алып кайта.</a:t>
            </a:r>
          </a:p>
          <a:p>
            <a:pPr marL="514350" indent="-514350">
              <a:buFontTx/>
              <a:buAutoNum type="arabicParenR"/>
            </a:pPr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Кыз үрмәкүчкә әверелә.</a:t>
            </a:r>
          </a:p>
          <a:p>
            <a:pPr marL="514350" indent="-514350">
              <a:buFontTx/>
              <a:buAutoNum type="arabicParenR"/>
            </a:pPr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Тычкан килмәсә шалканны тартып алып булмый иде.</a:t>
            </a:r>
          </a:p>
          <a:p>
            <a:pPr marL="514350" indent="-514350">
              <a:buFontTx/>
              <a:buAutoNum type="arabicParenR"/>
            </a:pPr>
            <a:r>
              <a:rPr lang="tt-RU" altLang="ru-RU" dirty="0">
                <a:solidFill>
                  <a:srgbClr val="006600"/>
                </a:solidFill>
                <a:latin typeface="Times New Roman" pitchFamily="18" charset="0"/>
              </a:rPr>
              <a:t>Былтыр бүрәнә ярыгына кемнең бармагын кыса?</a:t>
            </a:r>
            <a:endParaRPr lang="ru-RU" altLang="ru-RU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4021589"/>
            <a:ext cx="1890871" cy="247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50" y="3750450"/>
            <a:ext cx="42100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802" y="4077091"/>
            <a:ext cx="2220721" cy="241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490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670" y="908650"/>
            <a:ext cx="5112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altLang="ru-RU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tt-RU" altLang="ru-RU" b="1" dirty="0">
                <a:solidFill>
                  <a:schemeClr val="accent2"/>
                </a:solidFill>
                <a:latin typeface="Times New Roman" pitchFamily="18" charset="0"/>
              </a:rPr>
              <a:t>Әйберләр кайсы әкияттән? Исемнәрен ата.</a:t>
            </a:r>
            <a:br>
              <a:rPr lang="tt-RU" altLang="ru-RU" b="1" dirty="0">
                <a:solidFill>
                  <a:schemeClr val="accent2"/>
                </a:solidFill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3" name="Picture 4" descr="155298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6526">
            <a:off x="473663" y="1760937"/>
            <a:ext cx="26670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 descr="square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040" y="1365866"/>
            <a:ext cx="23050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kryumon-opisani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966">
            <a:off x="5710899" y="1763346"/>
            <a:ext cx="27432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77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0" y="4221110"/>
            <a:ext cx="201628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img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690" y="3789050"/>
            <a:ext cx="2057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post_5ad703ca066a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243840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3e15d568c2125c7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042" y="4038599"/>
            <a:ext cx="1995496" cy="2554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5665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520e814988dbe31596d4ec3d8b4588c0dd6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114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«ӘКИЯТЛӘР» ТЕМАСЫНА ИҖАДИ ЭШ 3 нче сыйныф (татар төркеме)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«Детские» - 7</dc:title>
  <dc:creator>User</dc:creator>
  <cp:lastModifiedBy>Валентина</cp:lastModifiedBy>
  <cp:revision>13</cp:revision>
  <dcterms:created xsi:type="dcterms:W3CDTF">2015-07-17T15:10:32Z</dcterms:created>
  <dcterms:modified xsi:type="dcterms:W3CDTF">2020-08-19T17:43:11Z</dcterms:modified>
</cp:coreProperties>
</file>