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340" r:id="rId3"/>
    <p:sldId id="264" r:id="rId4"/>
    <p:sldId id="260" r:id="rId5"/>
    <p:sldId id="261" r:id="rId6"/>
    <p:sldId id="262" r:id="rId7"/>
    <p:sldId id="263" r:id="rId8"/>
    <p:sldId id="301" r:id="rId9"/>
    <p:sldId id="351" r:id="rId10"/>
    <p:sldId id="312" r:id="rId11"/>
    <p:sldId id="341" r:id="rId12"/>
    <p:sldId id="342" r:id="rId13"/>
    <p:sldId id="343" r:id="rId14"/>
    <p:sldId id="344" r:id="rId15"/>
    <p:sldId id="345" r:id="rId16"/>
    <p:sldId id="346" r:id="rId17"/>
    <p:sldId id="326" r:id="rId18"/>
    <p:sldId id="347" r:id="rId19"/>
    <p:sldId id="355" r:id="rId20"/>
    <p:sldId id="327" r:id="rId21"/>
    <p:sldId id="348" r:id="rId22"/>
    <p:sldId id="349" r:id="rId23"/>
    <p:sldId id="330" r:id="rId24"/>
    <p:sldId id="331" r:id="rId25"/>
    <p:sldId id="303" r:id="rId26"/>
    <p:sldId id="274" r:id="rId27"/>
    <p:sldId id="302" r:id="rId28"/>
    <p:sldId id="276" r:id="rId29"/>
    <p:sldId id="352" r:id="rId30"/>
    <p:sldId id="275" r:id="rId31"/>
    <p:sldId id="353" r:id="rId32"/>
    <p:sldId id="277" r:id="rId33"/>
    <p:sldId id="300" r:id="rId34"/>
    <p:sldId id="354" r:id="rId35"/>
    <p:sldId id="336" r:id="rId36"/>
    <p:sldId id="339" r:id="rId37"/>
    <p:sldId id="325" r:id="rId38"/>
    <p:sldId id="273" r:id="rId3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Rg st="1" end="38"/>
    <p:penClr>
      <a:srgbClr val="FF0000"/>
    </p:penClr>
  </p:showPr>
  <p:clrMru>
    <a:srgbClr val="009900"/>
    <a:srgbClr val="0066CC"/>
    <a:srgbClr val="339933"/>
    <a:srgbClr val="0000FF"/>
    <a:srgbClr val="009999"/>
    <a:srgbClr val="FF3300"/>
    <a:srgbClr val="6666FF"/>
    <a:srgbClr val="800000"/>
    <a:srgbClr val="990000"/>
    <a:srgbClr val="FFCC66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8760" autoAdjust="0"/>
    <p:restoredTop sz="94660"/>
  </p:normalViewPr>
  <p:slideViewPr>
    <p:cSldViewPr>
      <p:cViewPr>
        <p:scale>
          <a:sx n="60" d="100"/>
          <a:sy n="60" d="100"/>
        </p:scale>
        <p:origin x="-690" y="-3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>
            <a:normAutofit/>
          </a:bodyPr>
          <a:lstStyle>
            <a:lvl1pPr>
              <a:defRPr sz="4000" b="1"/>
            </a:lvl1pPr>
          </a:lstStyle>
          <a:p>
            <a:r>
              <a:rPr kumimoji="0" lang="ru-RU" dirty="0" smtClean="0"/>
              <a:t>Образец заголовка</a:t>
            </a:r>
            <a:endParaRPr kumimoji="0" lang="en-US" dirty="0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27.09.2011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27.09.2011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effectLst/>
        </p:spPr>
        <p:txBody>
          <a:bodyPr/>
          <a:lstStyle>
            <a:lvl1pPr>
              <a:defRPr>
                <a:effectLst>
                  <a:reflection blurRad="12700" stA="48000" endA="300" endPos="55000" dir="5400000" sy="-90000" algn="bl" rotWithShape="0"/>
                </a:effectLst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</p:spTree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0430" y="642918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>
            <a:noAutofit/>
          </a:bodyPr>
          <a:lstStyle>
            <a:lvl1pPr algn="l">
              <a:buNone/>
              <a:defRPr sz="3600" b="1">
                <a:effectLst>
                  <a:reflection blurRad="12700" stA="48000" endA="300" endPos="55000" dir="5400000" sy="-90000" algn="bl" rotWithShape="0"/>
                </a:effectLst>
                <a:latin typeface="Arial" pitchFamily="34" charset="0"/>
                <a:cs typeface="Arial" pitchFamily="34" charset="0"/>
              </a:defRPr>
            </a:lvl1pPr>
          </a:lstStyle>
          <a:p>
            <a:r>
              <a:rPr kumimoji="0" lang="ru-RU" dirty="0" smtClean="0"/>
              <a:t>Образец заголовка</a:t>
            </a:r>
            <a:endParaRPr kumimoji="0" lang="en-US" dirty="0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61988" y="19050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24388" y="19050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2C9778-0C6D-4376-B4D3-4A05423728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27.09.2011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dirty="0" smtClean="0"/>
              <a:t>Образец заголовка</a:t>
            </a:r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7" r:id="rId3"/>
    <p:sldLayoutId id="2147483778" r:id="rId4"/>
  </p:sldLayoutIdLst>
  <p:transition>
    <p:wipe dir="r"/>
  </p:transition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16.xml"/><Relationship Id="rId2" Type="http://schemas.openxmlformats.org/officeDocument/2006/relationships/slide" Target="slide11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7.xml"/><Relationship Id="rId5" Type="http://schemas.openxmlformats.org/officeDocument/2006/relationships/slide" Target="slide15.xml"/><Relationship Id="rId4" Type="http://schemas.openxmlformats.org/officeDocument/2006/relationships/slide" Target="slide1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1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7" Type="http://schemas.openxmlformats.org/officeDocument/2006/relationships/image" Target="../media/image42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&#1058;&#1077;&#1090;&#1088;&#1072;&#1101;&#1076;&#1088;" TargetMode="Externa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&#1050;&#1091;&#1073;" TargetMode="Externa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CE%EA%F2%E0%FD%E4%F0" TargetMode="Externa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C4%EE%E4%E5%EA%E0%FD%E4%F0http:/ru.wikipedia.org/wiki/%C4%EE%E4%E5%EA%E0%FD%E4%F0" TargetMode="Externa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C8%EA%EE%F1%E0%FD%E4%F0" TargetMode="Externa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282" y="1714488"/>
            <a:ext cx="8572560" cy="2000264"/>
          </a:xfrm>
        </p:spPr>
        <p:txBody>
          <a:bodyPr>
            <a:noAutofit/>
          </a:bodyPr>
          <a:lstStyle/>
          <a:p>
            <a:r>
              <a:rPr lang="ru-RU" dirty="0" smtClean="0">
                <a:latin typeface="Kozuka Gothic Pro EL" pitchFamily="34" charset="-128"/>
                <a:ea typeface="Kozuka Gothic Pro EL" pitchFamily="34" charset="-128"/>
              </a:rPr>
              <a:t>Правильные многогранники</a:t>
            </a:r>
            <a:endParaRPr lang="ru-RU" dirty="0">
              <a:latin typeface="Kozuka Gothic Pro EL" pitchFamily="34" charset="-128"/>
              <a:ea typeface="Kozuka Gothic Pro EL" pitchFamily="34" charset="-128"/>
            </a:endParaRPr>
          </a:p>
        </p:txBody>
      </p:sp>
      <p:pic>
        <p:nvPicPr>
          <p:cNvPr id="6" name="Рисунок 5" descr="is 1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tx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 rot="6016454">
            <a:off x="6319849" y="5277066"/>
            <a:ext cx="1152525" cy="1219200"/>
          </a:xfrm>
          <a:prstGeom prst="rect">
            <a:avLst/>
          </a:prstGeom>
        </p:spPr>
      </p:pic>
      <p:pic>
        <p:nvPicPr>
          <p:cNvPr id="8" name="Рисунок 7" descr="is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tx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 rot="20255465">
            <a:off x="7095320" y="5248948"/>
            <a:ext cx="1190625" cy="1219200"/>
          </a:xfrm>
          <a:prstGeom prst="rect">
            <a:avLst/>
          </a:prstGeom>
        </p:spPr>
      </p:pic>
      <p:pic>
        <p:nvPicPr>
          <p:cNvPr id="9" name="Рисунок 8" descr="is2.jp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tx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6907885" y="4710849"/>
            <a:ext cx="1219200" cy="1209675"/>
          </a:xfrm>
          <a:prstGeom prst="rect">
            <a:avLst/>
          </a:prstGeom>
        </p:spPr>
      </p:pic>
      <p:pic>
        <p:nvPicPr>
          <p:cNvPr id="10" name="Рисунок 9" descr="is3.jp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tx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 rot="1126573">
            <a:off x="7503073" y="4143380"/>
            <a:ext cx="1114425" cy="1219200"/>
          </a:xfrm>
          <a:prstGeom prst="rect">
            <a:avLst/>
          </a:prstGeo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89983 0.00926 L 3.33333E-6 -3.33333E-6 " pathEditMode="relative" rAng="0" ptsTypes="AA">
                                      <p:cBhvr>
                                        <p:cTn id="9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50" y="-5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31059 -0.84399 L -3.61111E-6 4.44444E-6 " pathEditMode="relative" rAng="0" ptsTypes="AA">
                                      <p:cBhvr>
                                        <p:cTn id="11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5" y="422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9219 0.3493 L -2.22222E-6 3.33333E-6 " pathEditMode="relative" rAng="0" ptsTypes="AA">
                                      <p:cBhvr>
                                        <p:cTn id="13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6" y="-175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4739 -0.32755 L 1.38889E-6 0 " pathEditMode="relative" rAng="0" ptsTypes="AA">
                                      <p:cBhvr>
                                        <p:cTn id="15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4" y="16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Правильные многогранники </a:t>
            </a:r>
            <a:br>
              <a:rPr lang="ru-RU" dirty="0" smtClean="0"/>
            </a:br>
            <a:r>
              <a:rPr lang="ru-RU" dirty="0" smtClean="0"/>
              <a:t>                               или  </a:t>
            </a:r>
            <a:r>
              <a:rPr lang="ru-RU" dirty="0" err="1" smtClean="0"/>
              <a:t>платоновы</a:t>
            </a:r>
            <a:r>
              <a:rPr lang="ru-RU" dirty="0" smtClean="0"/>
              <a:t> тела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929058" y="2357430"/>
            <a:ext cx="4786346" cy="4143404"/>
          </a:xfrm>
        </p:spPr>
        <p:txBody>
          <a:bodyPr>
            <a:normAutofit fontScale="92500"/>
          </a:bodyPr>
          <a:lstStyle/>
          <a:p>
            <a:r>
              <a:rPr lang="ru-RU" i="1" dirty="0" smtClean="0"/>
              <a:t>Дата рождения: </a:t>
            </a:r>
            <a:r>
              <a:rPr lang="ru-RU" dirty="0" smtClean="0"/>
              <a:t>428 до н. э.</a:t>
            </a:r>
          </a:p>
          <a:p>
            <a:r>
              <a:rPr lang="ru-RU" i="1" dirty="0" smtClean="0"/>
              <a:t>Место рождения:   </a:t>
            </a:r>
            <a:r>
              <a:rPr lang="ru-RU" dirty="0" smtClean="0"/>
              <a:t>Афины</a:t>
            </a:r>
          </a:p>
          <a:p>
            <a:r>
              <a:rPr lang="ru-RU" i="1" dirty="0" smtClean="0"/>
              <a:t>Дата смерти: </a:t>
            </a:r>
            <a:r>
              <a:rPr lang="ru-RU" dirty="0" smtClean="0"/>
              <a:t>347 год до н. э.</a:t>
            </a:r>
          </a:p>
          <a:p>
            <a:r>
              <a:rPr lang="ru-RU" i="1" dirty="0" smtClean="0"/>
              <a:t>Основные интересы:</a:t>
            </a:r>
            <a:r>
              <a:rPr lang="ru-RU" dirty="0" smtClean="0"/>
              <a:t>	</a:t>
            </a:r>
          </a:p>
          <a:p>
            <a:pPr>
              <a:buNone/>
            </a:pPr>
            <a:r>
              <a:rPr lang="ru-RU" dirty="0" smtClean="0"/>
              <a:t>    Метафизика, этика, эстетика, политика, образование, философия математики</a:t>
            </a: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14347" y="1357298"/>
            <a:ext cx="2876197" cy="4000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4786314" y="1500174"/>
            <a:ext cx="224805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Платон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57158" y="1857364"/>
            <a:ext cx="8634442" cy="4643470"/>
          </a:xfrm>
        </p:spPr>
        <p:txBody>
          <a:bodyPr>
            <a:normAutofit fontScale="85000" lnSpcReduction="10000"/>
          </a:bodyPr>
          <a:lstStyle/>
          <a:p>
            <a:pPr marL="0" indent="20638">
              <a:lnSpc>
                <a:spcPct val="80000"/>
              </a:lnSpc>
              <a:buFont typeface="Wingdings" pitchFamily="2" charset="2"/>
              <a:buNone/>
            </a:pPr>
            <a:r>
              <a:rPr lang="ru-RU" b="1" dirty="0" smtClean="0">
                <a:latin typeface="Times New Roman" pitchFamily="18" charset="0"/>
              </a:rPr>
              <a:t>Платон</a:t>
            </a:r>
            <a:r>
              <a:rPr lang="ru-RU" dirty="0" smtClean="0">
                <a:latin typeface="Times New Roman" pitchFamily="18" charset="0"/>
              </a:rPr>
              <a:t> считал, что мир строится из четырёх «стихий» – огня, земли, воздуха и воды, а атомы этих «стихий» имеют форму четырёх правильных многогранников. </a:t>
            </a:r>
          </a:p>
          <a:p>
            <a:pPr marL="0" indent="20638">
              <a:lnSpc>
                <a:spcPct val="80000"/>
              </a:lnSpc>
              <a:buFont typeface="Wingdings" pitchFamily="2" charset="2"/>
              <a:buNone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hlinkClick r:id="rId2" action="ppaction://hlinksldjump"/>
              </a:rPr>
              <a:t>Тетраэдр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</a:rPr>
              <a:t>олицетворял огонь, поскольку его вершина устремлена вверх, как у разгоревшегося пламени. </a:t>
            </a:r>
          </a:p>
          <a:p>
            <a:pPr marL="0" indent="20638">
              <a:lnSpc>
                <a:spcPct val="80000"/>
              </a:lnSpc>
              <a:buFont typeface="Wingdings" pitchFamily="2" charset="2"/>
              <a:buNone/>
            </a:pPr>
            <a:r>
              <a:rPr lang="ru-RU" dirty="0" smtClean="0">
                <a:latin typeface="Times New Roman" pitchFamily="18" charset="0"/>
                <a:hlinkClick r:id="rId3" action="ppaction://hlinksldjump"/>
              </a:rPr>
              <a:t>Икосаэдр</a:t>
            </a:r>
            <a:r>
              <a:rPr lang="ru-RU" dirty="0" smtClean="0">
                <a:latin typeface="Times New Roman" pitchFamily="18" charset="0"/>
              </a:rPr>
              <a:t> – как самый обтекаемый – воду. </a:t>
            </a:r>
          </a:p>
          <a:p>
            <a:pPr marL="0" indent="20638">
              <a:lnSpc>
                <a:spcPct val="80000"/>
              </a:lnSpc>
              <a:buFont typeface="Wingdings" pitchFamily="2" charset="2"/>
              <a:buNone/>
            </a:pPr>
            <a:r>
              <a:rPr lang="ru-RU" dirty="0" smtClean="0">
                <a:latin typeface="Times New Roman" pitchFamily="18" charset="0"/>
                <a:hlinkClick r:id="rId4" action="ppaction://hlinksldjump"/>
              </a:rPr>
              <a:t>Куб </a:t>
            </a:r>
            <a:r>
              <a:rPr lang="ru-RU" dirty="0" smtClean="0">
                <a:latin typeface="Times New Roman" pitchFamily="18" charset="0"/>
              </a:rPr>
              <a:t>– самая устойчивая из фигур – землю.</a:t>
            </a:r>
          </a:p>
          <a:p>
            <a:pPr marL="0" indent="20638">
              <a:lnSpc>
                <a:spcPct val="80000"/>
              </a:lnSpc>
              <a:buFont typeface="Wingdings" pitchFamily="2" charset="2"/>
              <a:buNone/>
            </a:pPr>
            <a:r>
              <a:rPr lang="ru-RU" dirty="0" smtClean="0">
                <a:latin typeface="Times New Roman" pitchFamily="18" charset="0"/>
                <a:hlinkClick r:id="rId5" action="ppaction://hlinksldjump"/>
              </a:rPr>
              <a:t>Октаэдр</a:t>
            </a:r>
            <a:r>
              <a:rPr lang="ru-RU" dirty="0" smtClean="0">
                <a:latin typeface="Times New Roman" pitchFamily="18" charset="0"/>
              </a:rPr>
              <a:t> – воздух. </a:t>
            </a:r>
          </a:p>
          <a:p>
            <a:pPr marL="0" indent="20638">
              <a:lnSpc>
                <a:spcPct val="80000"/>
              </a:lnSpc>
              <a:buFont typeface="Wingdings" pitchFamily="2" charset="2"/>
              <a:buNone/>
            </a:pPr>
            <a:r>
              <a:rPr lang="ru-RU" dirty="0" smtClean="0">
                <a:latin typeface="Times New Roman" pitchFamily="18" charset="0"/>
              </a:rPr>
              <a:t>В наше время эту систему можно сравнить с четырьмя состояниями вещества – твёрдым, жидким, газообразным и пламенным. </a:t>
            </a:r>
          </a:p>
          <a:p>
            <a:pPr marL="0" indent="20638">
              <a:lnSpc>
                <a:spcPct val="80000"/>
              </a:lnSpc>
              <a:buFont typeface="Wingdings" pitchFamily="2" charset="2"/>
              <a:buNone/>
            </a:pPr>
            <a:r>
              <a:rPr lang="ru-RU" dirty="0" smtClean="0">
                <a:latin typeface="Times New Roman" pitchFamily="18" charset="0"/>
              </a:rPr>
              <a:t>Пятый многогранник – </a:t>
            </a:r>
            <a:r>
              <a:rPr lang="ru-RU" dirty="0" smtClean="0">
                <a:latin typeface="Times New Roman" pitchFamily="18" charset="0"/>
                <a:hlinkClick r:id="rId6" action="ppaction://hlinksldjump"/>
              </a:rPr>
              <a:t>додекаэдр </a:t>
            </a:r>
            <a:r>
              <a:rPr lang="ru-RU" dirty="0" smtClean="0">
                <a:latin typeface="Times New Roman" pitchFamily="18" charset="0"/>
              </a:rPr>
              <a:t>символизировал весь мир и почитался главнейшим.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04800" y="285728"/>
            <a:ext cx="8686800" cy="1214446"/>
          </a:xfrm>
        </p:spPr>
        <p:txBody>
          <a:bodyPr>
            <a:normAutofit/>
          </a:bodyPr>
          <a:lstStyle/>
          <a:p>
            <a:r>
              <a:rPr lang="ru-RU" dirty="0" smtClean="0"/>
              <a:t>Правильные многогранники </a:t>
            </a:r>
            <a:br>
              <a:rPr lang="ru-RU" dirty="0" smtClean="0"/>
            </a:br>
            <a:r>
              <a:rPr lang="ru-RU" dirty="0" smtClean="0"/>
              <a:t>  в  картине  мира   </a:t>
            </a:r>
            <a:r>
              <a:rPr lang="ru-RU" dirty="0" err="1" smtClean="0"/>
              <a:t>платона</a:t>
            </a:r>
            <a:endParaRPr lang="ru-RU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7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2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7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2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7" dur="1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тетраэдр - огонь</a:t>
            </a:r>
            <a:endParaRPr lang="ru-RU" dirty="0"/>
          </a:p>
        </p:txBody>
      </p:sp>
      <p:pic>
        <p:nvPicPr>
          <p:cNvPr id="5" name="Picture 5" descr="tetrahedron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714348" y="1857364"/>
            <a:ext cx="3571900" cy="3571900"/>
          </a:xfrm>
          <a:noFill/>
        </p:spPr>
      </p:pic>
      <p:pic>
        <p:nvPicPr>
          <p:cNvPr id="6" name="Picture 7" descr="огонь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4857752" y="1785926"/>
            <a:ext cx="3714776" cy="3571900"/>
          </a:xfr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   Куб - земля</a:t>
            </a:r>
            <a:endParaRPr lang="ru-RU" dirty="0"/>
          </a:p>
        </p:txBody>
      </p:sp>
      <p:pic>
        <p:nvPicPr>
          <p:cNvPr id="5" name="Picture 5" descr="cube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071538" y="1785926"/>
            <a:ext cx="3286148" cy="3286148"/>
          </a:xfrm>
          <a:noFill/>
        </p:spPr>
      </p:pic>
      <p:pic>
        <p:nvPicPr>
          <p:cNvPr id="6" name="Picture 11" descr="17SC090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4786314" y="1785926"/>
            <a:ext cx="3884912" cy="3214709"/>
          </a:xfr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Октаэдр - воздух</a:t>
            </a:r>
            <a:endParaRPr lang="ru-RU" dirty="0"/>
          </a:p>
        </p:txBody>
      </p:sp>
      <p:pic>
        <p:nvPicPr>
          <p:cNvPr id="5" name="Picture 5" descr="octahedron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071538" y="2071678"/>
            <a:ext cx="3071834" cy="3214710"/>
          </a:xfrm>
          <a:noFill/>
        </p:spPr>
      </p:pic>
      <p:pic>
        <p:nvPicPr>
          <p:cNvPr id="6" name="Picture 7" descr="CAUJS55T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4929190" y="2113995"/>
            <a:ext cx="3257554" cy="3100955"/>
          </a:xfr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Икосаэдр - вода</a:t>
            </a:r>
            <a:endParaRPr lang="ru-RU" dirty="0"/>
          </a:p>
        </p:txBody>
      </p:sp>
      <p:pic>
        <p:nvPicPr>
          <p:cNvPr id="5" name="Picture 47" descr="icosahedron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lum bright="-6000" contrast="12000"/>
          </a:blip>
          <a:srcRect/>
          <a:stretch>
            <a:fillRect/>
          </a:stretch>
        </p:blipFill>
        <p:spPr>
          <a:xfrm>
            <a:off x="1214414" y="2143116"/>
            <a:ext cx="2786082" cy="2786082"/>
          </a:xfrm>
          <a:noFill/>
        </p:spPr>
      </p:pic>
      <p:pic>
        <p:nvPicPr>
          <p:cNvPr id="6" name="Picture 20" descr="j017745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5000628" y="2143116"/>
            <a:ext cx="2786082" cy="2661862"/>
          </a:xfr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Додекаэдр - вселенная</a:t>
            </a:r>
            <a:endParaRPr lang="ru-RU" dirty="0"/>
          </a:p>
        </p:txBody>
      </p:sp>
      <p:pic>
        <p:nvPicPr>
          <p:cNvPr id="5" name="Picture 15" descr="dodecahedron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928662" y="1857364"/>
            <a:ext cx="3214710" cy="3214710"/>
          </a:xfrm>
          <a:noFill/>
        </p:spPr>
      </p:pic>
      <p:pic>
        <p:nvPicPr>
          <p:cNvPr id="6" name="Picture 17" descr="ungc2997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4857752" y="1928802"/>
            <a:ext cx="3699121" cy="3143272"/>
          </a:xfr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dirty="0" smtClean="0"/>
              <a:t>Правильные многогранники и </a:t>
            </a:r>
            <a:r>
              <a:rPr lang="en-US" dirty="0" smtClean="0"/>
              <a:t>“</a:t>
            </a:r>
            <a:r>
              <a:rPr lang="ru-RU" dirty="0" smtClean="0"/>
              <a:t>тайны мироздания</a:t>
            </a:r>
            <a:r>
              <a:rPr lang="en-US" dirty="0" smtClean="0"/>
              <a:t>”</a:t>
            </a:r>
            <a:r>
              <a:rPr lang="ru-RU" dirty="0" smtClean="0"/>
              <a:t>  </a:t>
            </a:r>
            <a:r>
              <a:rPr lang="ru-RU" dirty="0" err="1" smtClean="0"/>
              <a:t>и.кеплера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000496" y="1714488"/>
            <a:ext cx="4929222" cy="4929222"/>
          </a:xfrm>
        </p:spPr>
        <p:txBody>
          <a:bodyPr>
            <a:normAutofit/>
          </a:bodyPr>
          <a:lstStyle/>
          <a:p>
            <a:r>
              <a:rPr lang="ru-RU" sz="2600" i="1" dirty="0" smtClean="0"/>
              <a:t>Дата рождения</a:t>
            </a:r>
            <a:r>
              <a:rPr lang="ru-RU" sz="2600" dirty="0" smtClean="0"/>
              <a:t>:  27.12.1571</a:t>
            </a:r>
          </a:p>
          <a:p>
            <a:r>
              <a:rPr lang="ru-RU" sz="2600" i="1" dirty="0" smtClean="0"/>
              <a:t>Место рождения</a:t>
            </a:r>
            <a:r>
              <a:rPr lang="ru-RU" sz="2600" dirty="0" smtClean="0"/>
              <a:t>:</a:t>
            </a:r>
          </a:p>
          <a:p>
            <a:pPr>
              <a:buNone/>
            </a:pPr>
            <a:r>
              <a:rPr lang="ru-RU" sz="2600" dirty="0" smtClean="0"/>
              <a:t>    </a:t>
            </a:r>
            <a:r>
              <a:rPr lang="ru-RU" sz="2600" dirty="0" err="1" smtClean="0"/>
              <a:t>Вайль-дер-Штадт</a:t>
            </a:r>
            <a:r>
              <a:rPr lang="ru-RU" sz="2600" dirty="0" smtClean="0"/>
              <a:t>,</a:t>
            </a:r>
          </a:p>
          <a:p>
            <a:pPr>
              <a:buNone/>
            </a:pPr>
            <a:r>
              <a:rPr lang="ru-RU" sz="2600" dirty="0" smtClean="0"/>
              <a:t>    Священная Римская империя</a:t>
            </a:r>
          </a:p>
          <a:p>
            <a:r>
              <a:rPr lang="ru-RU" sz="2600" i="1" dirty="0" smtClean="0"/>
              <a:t>Научная сфера</a:t>
            </a:r>
            <a:r>
              <a:rPr lang="ru-RU" sz="2600" dirty="0" smtClean="0"/>
              <a:t>:	</a:t>
            </a:r>
          </a:p>
          <a:p>
            <a:pPr>
              <a:buNone/>
            </a:pPr>
            <a:r>
              <a:rPr lang="ru-RU" sz="2600" dirty="0" smtClean="0"/>
              <a:t>     астрономия, математика, физика</a:t>
            </a:r>
          </a:p>
          <a:p>
            <a:pPr>
              <a:buNone/>
            </a:pPr>
            <a:r>
              <a:rPr lang="ru-RU" sz="2600" dirty="0" smtClean="0"/>
              <a:t>     Известен как  автор Законов движения планет</a:t>
            </a:r>
            <a:endParaRPr lang="ru-RU" sz="2600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42910" y="1857364"/>
            <a:ext cx="3143272" cy="4321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0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3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6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9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2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5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8" dur="1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«Космический кубок»  </a:t>
            </a:r>
            <a:r>
              <a:rPr lang="ru-RU" dirty="0" err="1" smtClean="0"/>
              <a:t>кеплера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4" name="Picture 14" descr="Рисунок6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5720" y="1785926"/>
            <a:ext cx="2621280" cy="2663952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928926" y="1214422"/>
            <a:ext cx="5929354" cy="27515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350" indent="20638" algn="just">
              <a:lnSpc>
                <a:spcPct val="80000"/>
              </a:lnSpc>
              <a:buFont typeface="Wingdings" pitchFamily="2" charset="2"/>
              <a:buNone/>
            </a:pPr>
            <a:r>
              <a:rPr lang="ru-RU" b="1" dirty="0" smtClean="0">
                <a:solidFill>
                  <a:schemeClr val="tx2"/>
                </a:solidFill>
                <a:latin typeface="+mj-lt"/>
              </a:rPr>
              <a:t>Кеплер</a:t>
            </a:r>
            <a:r>
              <a:rPr lang="ru-RU" dirty="0" smtClean="0">
                <a:solidFill>
                  <a:schemeClr val="tx2"/>
                </a:solidFill>
                <a:latin typeface="+mj-lt"/>
              </a:rPr>
              <a:t> предположил: есть связь между пятью правильными многогранниками и шестью известными планетами Солнечной системы. </a:t>
            </a:r>
          </a:p>
          <a:p>
            <a:pPr marL="6350" indent="20638" algn="just">
              <a:lnSpc>
                <a:spcPct val="80000"/>
              </a:lnSpc>
              <a:buFont typeface="Wingdings" pitchFamily="2" charset="2"/>
              <a:buNone/>
            </a:pPr>
            <a:r>
              <a:rPr lang="ru-RU" dirty="0" smtClean="0">
                <a:solidFill>
                  <a:schemeClr val="tx2"/>
                </a:solidFill>
                <a:latin typeface="+mj-lt"/>
              </a:rPr>
              <a:t>       Это значит, что в сферу орбиты Сатурна можно вписать куб, в который вписывается сфера орбиты Юпитера. В неё, в свою очередь, вписывается тетраэдр, описанный около сферы орбиты Марса. В сферу орбиты Марса вписывается додекаэдр, к который вписывается </a:t>
            </a:r>
            <a:r>
              <a:rPr lang="ru-RU" sz="1600" dirty="0" smtClean="0">
                <a:solidFill>
                  <a:schemeClr val="tx2"/>
                </a:solidFill>
                <a:latin typeface="+mj-lt"/>
              </a:rPr>
              <a:t>сфера</a:t>
            </a:r>
            <a:r>
              <a:rPr lang="ru-RU" dirty="0" smtClean="0">
                <a:solidFill>
                  <a:schemeClr val="tx2"/>
                </a:solidFill>
                <a:latin typeface="+mj-lt"/>
              </a:rPr>
              <a:t> орбиты Земли. А она описана около икосаэдра, в который вписана сфера орбиты Венеры. Сфера этой планеты описана около октаэдра, в который вписывается сфера Меркурия</a:t>
            </a:r>
            <a:endParaRPr lang="ru-RU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857488" y="4143380"/>
            <a:ext cx="607223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tx2"/>
                </a:solidFill>
                <a:latin typeface="+mj-lt"/>
              </a:rPr>
              <a:t>Эта модель Солнечной системы получила название  «Космического кубка» Кеплера. Год за годом учёный уточнял свои наблюдения, перепроверял данные коллег, но, наконец, нашёл в себе силы отказаться от заманчивой гипотезы. Однако её следы просматриваются в третьем законе Кеплера, где говориться о кубах средних расстояний от Солнца. </a:t>
            </a:r>
            <a:endParaRPr lang="ru-RU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28596" y="4929198"/>
            <a:ext cx="250033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tx2"/>
                </a:solidFill>
                <a:latin typeface="Monotype Corsiva" pitchFamily="66" charset="0"/>
              </a:rPr>
              <a:t>Модель  Солнечной </a:t>
            </a:r>
          </a:p>
          <a:p>
            <a:pPr algn="ctr"/>
            <a:r>
              <a:rPr lang="ru-RU" b="1" dirty="0" smtClean="0">
                <a:solidFill>
                  <a:schemeClr val="tx2"/>
                </a:solidFill>
                <a:latin typeface="Monotype Corsiva" pitchFamily="66" charset="0"/>
              </a:rPr>
              <a:t>системы  И. Кеплера</a:t>
            </a:r>
            <a:endParaRPr lang="ru-RU" b="1" dirty="0">
              <a:solidFill>
                <a:schemeClr val="tx2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928662" y="1357297"/>
            <a:ext cx="7715304" cy="4429157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Arial" pitchFamily="34" charset="0"/>
                <a:cs typeface="Arial" pitchFamily="34" charset="0"/>
              </a:rPr>
              <a:t>Гипотеза В.Макарова и В.Морозова:</a:t>
            </a:r>
          </a:p>
          <a:p>
            <a:r>
              <a:rPr lang="ru-RU" sz="1800" b="1" dirty="0" smtClean="0"/>
              <a:t>Ядро Земли имеет форму и свойства растущего кристалла, оказывающего воздействие на развитие всех природных процессов, идущих на планете,</a:t>
            </a:r>
            <a:endParaRPr lang="ru-RU" sz="1800" dirty="0" smtClean="0"/>
          </a:p>
          <a:p>
            <a:r>
              <a:rPr lang="ru-RU" sz="1800" b="1" dirty="0" smtClean="0"/>
              <a:t>Лучи кристалла обуславливают </a:t>
            </a:r>
            <a:r>
              <a:rPr lang="ru-RU" sz="1800" b="1" dirty="0" err="1" smtClean="0"/>
              <a:t>икосаэдро-додекаэрическую</a:t>
            </a:r>
            <a:r>
              <a:rPr lang="ru-RU" sz="1800" b="1" dirty="0" smtClean="0"/>
              <a:t> структуру Земли.</a:t>
            </a:r>
          </a:p>
          <a:p>
            <a:pPr marL="342900" lvl="4" indent="-342900">
              <a:buSzPct val="70000"/>
              <a:buFont typeface="Wingdings 2"/>
              <a:buChar char=""/>
            </a:pPr>
            <a:r>
              <a:rPr lang="ru-RU" b="1" dirty="0" smtClean="0"/>
              <a:t>Многие залежи полезных ископаемых тянутся вдоль </a:t>
            </a:r>
            <a:r>
              <a:rPr lang="ru-RU" b="1" dirty="0" err="1" smtClean="0"/>
              <a:t>икосаэдро-додекаэдровой</a:t>
            </a:r>
            <a:r>
              <a:rPr lang="ru-RU" b="1" dirty="0" smtClean="0"/>
              <a:t> сетки.</a:t>
            </a:r>
          </a:p>
          <a:p>
            <a:pPr marL="342900" lvl="4" indent="-342900">
              <a:buSzPct val="70000"/>
              <a:buFont typeface="Wingdings 2"/>
              <a:buChar char=""/>
            </a:pPr>
            <a:r>
              <a:rPr lang="ru-RU" b="1" dirty="0" smtClean="0"/>
              <a:t>В местах пересечения рёбер располагаются очаги древних культур и цивилизаций.</a:t>
            </a:r>
          </a:p>
          <a:p>
            <a:pPr marL="342900" lvl="4" indent="-342900">
              <a:buSzPct val="70000"/>
              <a:buFont typeface="Wingdings 2"/>
              <a:buChar char=""/>
            </a:pPr>
            <a:r>
              <a:rPr lang="ru-RU" b="1" dirty="0" smtClean="0"/>
              <a:t>В этих точках наблюдаются максимумы и минимумы атмосферного               </a:t>
            </a:r>
          </a:p>
          <a:p>
            <a:pPr marL="342900" lvl="4" indent="-342900">
              <a:buSzPct val="70000"/>
              <a:buFont typeface="Wingdings 2"/>
              <a:buChar char=""/>
            </a:pPr>
            <a:r>
              <a:rPr lang="ru-RU" b="1" dirty="0" smtClean="0"/>
              <a:t>                          давления, гигантские завихрения Мирового океана, </a:t>
            </a:r>
          </a:p>
          <a:p>
            <a:pPr marL="342900" lvl="4" indent="-342900">
              <a:buSzPct val="70000"/>
              <a:buFont typeface="Wingdings 2"/>
              <a:buChar char=""/>
            </a:pPr>
            <a:r>
              <a:rPr lang="ru-RU" b="1" dirty="0" smtClean="0"/>
              <a:t>                       шотландское озеро Лох-Несс, Бермудский треугольник,</a:t>
            </a:r>
          </a:p>
          <a:p>
            <a:pPr marL="342900" lvl="4" indent="-342900">
              <a:buSzPct val="70000"/>
              <a:buFont typeface="Wingdings 2"/>
              <a:buChar char=""/>
            </a:pPr>
            <a:endParaRPr lang="ru-RU" dirty="0" smtClean="0"/>
          </a:p>
          <a:p>
            <a:endParaRPr lang="ru-RU" sz="20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Многогранники  в геологии </a:t>
            </a:r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824408"/>
            <a:ext cx="2089307" cy="2033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15272" y="214290"/>
            <a:ext cx="1251350" cy="14367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2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2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2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2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2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2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2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2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2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2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Правильный многогранник</a:t>
            </a:r>
            <a:r>
              <a:rPr lang="ru-RU" dirty="0" smtClean="0"/>
              <a:t>, или </a:t>
            </a:r>
            <a:r>
              <a:rPr lang="ru-RU" dirty="0" err="1" smtClean="0"/>
              <a:t>Платоново</a:t>
            </a:r>
            <a:r>
              <a:rPr lang="ru-RU" dirty="0" smtClean="0"/>
              <a:t> тело — это выпуклый многогранник с максимально возможной симметрией.</a:t>
            </a:r>
          </a:p>
          <a:p>
            <a:pPr>
              <a:buNone/>
            </a:pPr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Многогранник называется правильным, если: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он выпуклый 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все его грани являются равными правильными многоугольниками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в каждой его вершине сходится одинаковое число граней 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          все его двугранные углы равны 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Правильные многогранники</a:t>
            </a:r>
            <a:endParaRPr lang="ru-RU" dirty="0"/>
          </a:p>
        </p:txBody>
      </p:sp>
      <p:pic>
        <p:nvPicPr>
          <p:cNvPr id="4" name="Рисунок 3" descr="is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tx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 rot="20255465">
            <a:off x="7484573" y="27676"/>
            <a:ext cx="1612926" cy="1732701"/>
          </a:xfrm>
          <a:prstGeom prst="rect">
            <a:avLst/>
          </a:prstGeom>
        </p:spPr>
      </p:pic>
      <p:pic>
        <p:nvPicPr>
          <p:cNvPr id="5" name="Рисунок 4" descr="is3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tx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 rot="1126573">
            <a:off x="216934" y="5187215"/>
            <a:ext cx="1451465" cy="1587928"/>
          </a:xfrm>
          <a:prstGeom prst="rect">
            <a:avLst/>
          </a:prstGeo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7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2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7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2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     Красота  форм  в  природе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dirty="0" smtClean="0"/>
              <a:t>   </a:t>
            </a:r>
            <a:r>
              <a:rPr lang="en-US" dirty="0" smtClean="0"/>
              <a:t>“</a:t>
            </a:r>
            <a:r>
              <a:rPr lang="ru-RU" dirty="0" smtClean="0"/>
              <a:t>Природа вскармливает на своём лоне неисчерпаемое количество удивительных созданий, которые по красоте и разнообразию далеко превосходят все созданные искусством человека формы</a:t>
            </a:r>
            <a:r>
              <a:rPr lang="en-US" dirty="0" smtClean="0"/>
              <a:t>”</a:t>
            </a:r>
          </a:p>
          <a:p>
            <a:pPr>
              <a:buNone/>
            </a:pPr>
            <a:r>
              <a:rPr lang="en-US" dirty="0" smtClean="0"/>
              <a:t>            </a:t>
            </a:r>
            <a:r>
              <a:rPr lang="ru-RU" dirty="0" smtClean="0"/>
              <a:t>            Э. Геккель.</a:t>
            </a:r>
            <a:endParaRPr lang="ru-RU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1500174"/>
            <a:ext cx="3867177" cy="4000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Многогранники   в   биологии</a:t>
            </a:r>
            <a:endParaRPr lang="ru-RU" dirty="0"/>
          </a:p>
        </p:txBody>
      </p:sp>
      <p:pic>
        <p:nvPicPr>
          <p:cNvPr id="5" name="Picture 6" descr="CACDYZ0H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857224" y="1643050"/>
            <a:ext cx="2333216" cy="2214578"/>
          </a:xfrm>
          <a:noFill/>
        </p:spPr>
      </p:pic>
      <p:pic>
        <p:nvPicPr>
          <p:cNvPr id="6" name="Picture 4" descr="virus1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6215074" y="2928934"/>
            <a:ext cx="2441097" cy="2428892"/>
          </a:xfrm>
          <a:noFill/>
        </p:spPr>
      </p:pic>
      <p:sp>
        <p:nvSpPr>
          <p:cNvPr id="8" name="Прямоугольник 7"/>
          <p:cNvSpPr/>
          <p:nvPr/>
        </p:nvSpPr>
        <p:spPr>
          <a:xfrm>
            <a:off x="714348" y="3857628"/>
            <a:ext cx="18830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вирус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572132" y="5286388"/>
            <a:ext cx="3357586" cy="92869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феодария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10" name="Picture 5" descr="MPj03168710000[1]"/>
          <p:cNvPicPr>
            <a:picLocks noChangeAspect="1" noChangeArrowheads="1"/>
          </p:cNvPicPr>
          <p:nvPr/>
        </p:nvPicPr>
        <p:blipFill>
          <a:blip r:embed="rId4">
            <a:lum bright="-6000" contrast="6000"/>
          </a:blip>
          <a:srcRect/>
          <a:stretch>
            <a:fillRect/>
          </a:stretch>
        </p:blipFill>
        <p:spPr>
          <a:xfrm>
            <a:off x="3500430" y="2285992"/>
            <a:ext cx="2379323" cy="2286016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3500430" y="4500570"/>
            <a:ext cx="157427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соты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Многогранники  и  кристаллы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 smtClean="0">
              <a:solidFill>
                <a:srgbClr val="993300"/>
              </a:solidFill>
            </a:endParaRPr>
          </a:p>
          <a:p>
            <a:r>
              <a:rPr lang="ru-RU" dirty="0" smtClean="0"/>
              <a:t>В кристаллографии существует раздел, который называется «геометрическая кристаллография»</a:t>
            </a:r>
            <a:endParaRPr lang="ru-RU" dirty="0"/>
          </a:p>
        </p:txBody>
      </p:sp>
      <p:pic>
        <p:nvPicPr>
          <p:cNvPr id="5" name="Picture 4" descr="шпинель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lum bright="6000"/>
          </a:blip>
          <a:srcRect/>
          <a:stretch>
            <a:fillRect/>
          </a:stretch>
        </p:blipFill>
        <p:spPr>
          <a:xfrm rot="5400000">
            <a:off x="487218" y="2441686"/>
            <a:ext cx="3883283" cy="2714644"/>
          </a:xfr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Многогранники   в   химии</a:t>
            </a:r>
            <a:endParaRPr lang="ru-RU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929454" y="3714752"/>
            <a:ext cx="1614394" cy="2438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86380" y="1785926"/>
            <a:ext cx="2214568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428992" y="5357826"/>
            <a:ext cx="1428750" cy="101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57224" y="1643050"/>
            <a:ext cx="2714644" cy="38005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Содержимое 8"/>
          <p:cNvSpPr>
            <a:spLocks noGrp="1"/>
          </p:cNvSpPr>
          <p:nvPr>
            <p:ph sz="half" idx="1"/>
          </p:nvPr>
        </p:nvSpPr>
        <p:spPr>
          <a:xfrm>
            <a:off x="785786" y="1643050"/>
            <a:ext cx="2786082" cy="3857652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Многогранники   в   химии</a:t>
            </a:r>
            <a:endParaRPr lang="ru-RU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 rot="5400000">
            <a:off x="2006737" y="3922561"/>
            <a:ext cx="2786082" cy="2084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3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286380" y="4786322"/>
            <a:ext cx="142875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14876" y="1357298"/>
            <a:ext cx="2200546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429388" y="3071810"/>
            <a:ext cx="2357444" cy="19902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57158" y="4572008"/>
            <a:ext cx="1785950" cy="14763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8" name="Picture 8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57158" y="1357298"/>
            <a:ext cx="2515561" cy="27146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Правильные многогранники </a:t>
            </a:r>
            <a:br>
              <a:rPr lang="ru-RU" dirty="0" smtClean="0"/>
            </a:br>
            <a:r>
              <a:rPr lang="ru-RU" dirty="0" smtClean="0"/>
              <a:t>                                             в искусстве.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357686" y="1571612"/>
            <a:ext cx="4429156" cy="4857784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000" dirty="0" smtClean="0"/>
              <a:t>      </a:t>
            </a:r>
            <a:r>
              <a:rPr lang="ru-RU" sz="2200" dirty="0" smtClean="0"/>
              <a:t>В эпоху Возрождения большой интерес к формам правильных многогранников проявили скульпторы, архитекторы, художники. </a:t>
            </a:r>
            <a:r>
              <a:rPr lang="ru-RU" sz="2200" b="1" dirty="0" smtClean="0"/>
              <a:t>Леонардо да Винчи</a:t>
            </a:r>
            <a:r>
              <a:rPr lang="ru-RU" sz="2200" dirty="0" smtClean="0"/>
              <a:t> увлекался теорией многогранников и часто изображал их на своих полотнах. Он проиллюстрировал изображениями правильных и полуправильных многогранников книгу своего друга монаха Луки </a:t>
            </a:r>
            <a:r>
              <a:rPr lang="ru-RU" sz="2200" dirty="0" err="1" smtClean="0"/>
              <a:t>Пачоли</a:t>
            </a:r>
            <a:r>
              <a:rPr lang="ru-RU" sz="2200" dirty="0" smtClean="0"/>
              <a:t> "О божественной пропорции".</a:t>
            </a:r>
          </a:p>
          <a:p>
            <a:pPr>
              <a:buNone/>
            </a:pPr>
            <a:r>
              <a:rPr lang="ru-RU" sz="2000" dirty="0" smtClean="0"/>
              <a:t> </a:t>
            </a:r>
            <a:endParaRPr lang="ru-RU" sz="2000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42910" y="1577180"/>
            <a:ext cx="3429024" cy="40663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leonardo_da_vinchi_izobreteniyafoto_1_1_1_1_1_1_1_1_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 rot="756537">
            <a:off x="760563" y="328599"/>
            <a:ext cx="3607582" cy="540353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noFill/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5" name="Рисунок 4" descr="564px-Leonardo_polyhedra.png"/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accent2">
                <a:lumMod val="40000"/>
                <a:lumOff val="60000"/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 rot="20863488">
            <a:off x="5178160" y="296722"/>
            <a:ext cx="3151822" cy="3353003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noFill/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7" name="TextBox 6"/>
          <p:cNvSpPr txBox="1"/>
          <p:nvPr/>
        </p:nvSpPr>
        <p:spPr>
          <a:xfrm>
            <a:off x="5000628" y="4214818"/>
            <a:ext cx="385765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Иллюстрация</a:t>
            </a:r>
          </a:p>
          <a:p>
            <a:r>
              <a:rPr lang="ru-RU" sz="2000" dirty="0" smtClean="0"/>
              <a:t> Леонардо да Винчи к книге </a:t>
            </a:r>
          </a:p>
          <a:p>
            <a:r>
              <a:rPr lang="ru-RU" sz="2000" dirty="0" smtClean="0"/>
              <a:t>«О божественной пропорции» </a:t>
            </a:r>
            <a:endParaRPr lang="ru-RU" sz="2000" dirty="0"/>
          </a:p>
        </p:txBody>
      </p:sp>
      <p:sp>
        <p:nvSpPr>
          <p:cNvPr id="8" name="TextBox 7"/>
          <p:cNvSpPr txBox="1"/>
          <p:nvPr/>
        </p:nvSpPr>
        <p:spPr>
          <a:xfrm>
            <a:off x="428596" y="5572140"/>
            <a:ext cx="300039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Изобретение </a:t>
            </a:r>
          </a:p>
          <a:p>
            <a:r>
              <a:rPr lang="ru-RU" sz="2000" dirty="0" smtClean="0"/>
              <a:t>Леонардо да Винчи (</a:t>
            </a:r>
            <a:r>
              <a:rPr lang="ru-RU" sz="2000" b="1" dirty="0" smtClean="0"/>
              <a:t>парашют</a:t>
            </a:r>
            <a:r>
              <a:rPr lang="ru-RU" sz="2000" dirty="0" smtClean="0"/>
              <a:t>)</a:t>
            </a:r>
            <a:endParaRPr lang="ru-RU" sz="2000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714876" y="1428736"/>
            <a:ext cx="4214842" cy="5026029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/>
              <a:t> </a:t>
            </a:r>
          </a:p>
          <a:p>
            <a:pPr>
              <a:buNone/>
            </a:pPr>
            <a:r>
              <a:rPr lang="ru-RU" dirty="0" smtClean="0"/>
              <a:t>     Другим знаменитым художником эпохи Возрождения, также увлекавшимся геометрией, был </a:t>
            </a:r>
            <a:r>
              <a:rPr lang="ru-RU" b="1" dirty="0" smtClean="0"/>
              <a:t>Альбрехт Дюрер</a:t>
            </a:r>
            <a:r>
              <a:rPr lang="ru-RU" dirty="0" smtClean="0"/>
              <a:t>. </a:t>
            </a:r>
          </a:p>
          <a:p>
            <a:pPr>
              <a:buNone/>
            </a:pPr>
            <a:r>
              <a:rPr lang="ru-RU" dirty="0" smtClean="0"/>
              <a:t>      В его известной гравюре "Меланхолия" изображен додекаэдр. В 1525 году Дюрер написал трактат, в котором представил пять правильных многогранников, поверхности которых служат хорошими моделями перспективы.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Правильные многогранники </a:t>
            </a:r>
            <a:br>
              <a:rPr lang="ru-RU" dirty="0" smtClean="0"/>
            </a:br>
            <a:r>
              <a:rPr lang="ru-RU" dirty="0" smtClean="0"/>
              <a:t>                                             в искусстве.</a:t>
            </a:r>
            <a:endParaRPr lang="ru-RU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1643050"/>
            <a:ext cx="4000528" cy="45430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j78246_1226566375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714744" y="500042"/>
            <a:ext cx="4643470" cy="6171594"/>
          </a:xfrm>
        </p:spPr>
      </p:pic>
      <p:sp>
        <p:nvSpPr>
          <p:cNvPr id="5" name="TextBox 4"/>
          <p:cNvSpPr txBox="1"/>
          <p:nvPr/>
        </p:nvSpPr>
        <p:spPr>
          <a:xfrm>
            <a:off x="428596" y="3071810"/>
            <a:ext cx="300039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tx2"/>
                </a:solidFill>
              </a:rPr>
              <a:t>Альбрехт Дюрер "Меланхолия" </a:t>
            </a:r>
            <a:endParaRPr lang="ru-RU" sz="2800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Правильные многогранники </a:t>
            </a:r>
            <a:br>
              <a:rPr lang="ru-RU" dirty="0" smtClean="0"/>
            </a:br>
            <a:r>
              <a:rPr lang="ru-RU" dirty="0" smtClean="0"/>
              <a:t>                                             в искусстве.</a:t>
            </a:r>
            <a:endParaRPr lang="ru-RU" dirty="0"/>
          </a:p>
        </p:txBody>
      </p:sp>
      <p:pic>
        <p:nvPicPr>
          <p:cNvPr id="4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85786" y="1142984"/>
            <a:ext cx="3857652" cy="5166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5357818" y="1857364"/>
            <a:ext cx="3214710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200" b="1" dirty="0" smtClean="0">
                <a:solidFill>
                  <a:schemeClr val="tx2"/>
                </a:solidFill>
              </a:rPr>
              <a:t>Сальвадор Дали </a:t>
            </a:r>
            <a:r>
              <a:rPr lang="ru-RU" sz="2200" dirty="0" smtClean="0">
                <a:solidFill>
                  <a:schemeClr val="tx2"/>
                </a:solidFill>
              </a:rPr>
              <a:t>на картине «Тайная вечеря» изобразил </a:t>
            </a:r>
          </a:p>
          <a:p>
            <a:pPr>
              <a:buNone/>
            </a:pPr>
            <a:r>
              <a:rPr lang="ru-RU" sz="2200" dirty="0" smtClean="0">
                <a:solidFill>
                  <a:schemeClr val="tx2"/>
                </a:solidFill>
              </a:rPr>
              <a:t> И. Христа со своими учениками на фоне огромного прозрачного додекаэдра. 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4429108"/>
            <a:ext cx="8429684" cy="2428892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b="0" dirty="0" smtClean="0"/>
              <a:t>Составлен из четырёх равносторонних треугольников. Каждая его вершина является вершиной трёх треугольников. Следовательно, сумма плоских углов при каждой вершине равна </a:t>
            </a:r>
            <a:r>
              <a:rPr lang="ru-RU" sz="2800" b="0" i="1" dirty="0" smtClean="0"/>
              <a:t>180</a:t>
            </a:r>
            <a:r>
              <a:rPr lang="en-US" sz="2800" b="0" i="1" dirty="0" smtClean="0"/>
              <a:t>º</a:t>
            </a:r>
            <a:r>
              <a:rPr lang="ru-RU" sz="2800" b="0" dirty="0" smtClean="0"/>
              <a:t>.</a:t>
            </a:r>
            <a:br>
              <a:rPr lang="ru-RU" sz="2800" b="0" dirty="0" smtClean="0"/>
            </a:br>
            <a:endParaRPr lang="ru-RU" sz="2800" b="0" dirty="0"/>
          </a:p>
        </p:txBody>
      </p:sp>
      <p:pic>
        <p:nvPicPr>
          <p:cNvPr id="5122" name="Picture 2" descr="C:\Documents and Settings\РИТА\Рабочий стол\Многогранники\Новая папка\240px-Tetrahedron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71458">
            <a:off x="4219898" y="938373"/>
            <a:ext cx="3333752" cy="3153174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357158" y="357166"/>
            <a:ext cx="2283061" cy="646331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3600" b="1" dirty="0" smtClean="0">
                <a:ln w="11430"/>
                <a:latin typeface="Arial" pitchFamily="34" charset="0"/>
                <a:cs typeface="Arial" pitchFamily="34" charset="0"/>
                <a:hlinkClick r:id="rId3"/>
              </a:rPr>
              <a:t>Тетраэдр</a:t>
            </a:r>
            <a:endParaRPr lang="ru-RU" sz="3600" b="1" dirty="0">
              <a:ln w="11430"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Содержимое 7" descr="d204_40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0034" y="500042"/>
            <a:ext cx="8018171" cy="5197493"/>
          </a:xfrm>
        </p:spPr>
      </p:pic>
      <p:sp>
        <p:nvSpPr>
          <p:cNvPr id="9" name="TextBox 8"/>
          <p:cNvSpPr txBox="1"/>
          <p:nvPr/>
        </p:nvSpPr>
        <p:spPr>
          <a:xfrm>
            <a:off x="571472" y="5857892"/>
            <a:ext cx="75724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«Тайная Вечеря»  Сальвадор Дали</a:t>
            </a:r>
            <a:endParaRPr lang="ru-RU" sz="2800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Многогранники  в   архитектуре</a:t>
            </a:r>
            <a:endParaRPr lang="ru-RU" dirty="0"/>
          </a:p>
        </p:txBody>
      </p:sp>
      <p:pic>
        <p:nvPicPr>
          <p:cNvPr id="4" name="Picture 5" descr="arxit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85720" y="3714752"/>
            <a:ext cx="4286280" cy="2857520"/>
          </a:xfrm>
          <a:noFill/>
        </p:spPr>
      </p:pic>
      <p:pic>
        <p:nvPicPr>
          <p:cNvPr id="5" name="Picture 7" descr="arxit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5000628" y="1285860"/>
            <a:ext cx="3810000" cy="2540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357158" y="2214554"/>
            <a:ext cx="4071966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Александрийский маяк</a:t>
            </a:r>
            <a:endParaRPr lang="ru-RU" sz="3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857752" y="4572008"/>
            <a:ext cx="3857652" cy="10715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Великая пирамида в Гизе</a:t>
            </a:r>
            <a:endParaRPr lang="ru-RU" sz="32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800px-Louvre_2007_02_24_c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3553" y="642918"/>
            <a:ext cx="8433289" cy="3714776"/>
          </a:xfrm>
        </p:spPr>
      </p:pic>
      <p:sp>
        <p:nvSpPr>
          <p:cNvPr id="6" name="Прямоугольник 5"/>
          <p:cNvSpPr/>
          <p:nvPr/>
        </p:nvSpPr>
        <p:spPr>
          <a:xfrm>
            <a:off x="1428728" y="5072074"/>
            <a:ext cx="5763116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Йо</a:t>
            </a:r>
            <a:r>
              <a:rPr lang="ru-RU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r>
              <a:rPr lang="ru-RU" sz="36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Минг</a:t>
            </a:r>
            <a:r>
              <a:rPr lang="ru-RU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«Пирамида </a:t>
            </a:r>
            <a:r>
              <a:rPr lang="ru-RU" sz="3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Лувра»</a:t>
            </a:r>
            <a:endParaRPr lang="ru-RU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457200"/>
            <a:ext cx="7920062" cy="838200"/>
          </a:xfrm>
        </p:spPr>
        <p:txBody>
          <a:bodyPr/>
          <a:lstStyle/>
          <a:p>
            <a:r>
              <a:rPr lang="ru-RU" dirty="0" smtClean="0"/>
              <a:t>Мода и многогранники</a:t>
            </a:r>
            <a:endParaRPr lang="ru-RU" dirty="0"/>
          </a:p>
        </p:txBody>
      </p:sp>
      <p:pic>
        <p:nvPicPr>
          <p:cNvPr id="1026" name="Picture 2" descr="E:\Platos-Collection-by-Amila-Hrusti-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1500174"/>
            <a:ext cx="6286543" cy="4714908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1400164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Как много существует правильных многогранников?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61988" y="1785926"/>
            <a:ext cx="7553350" cy="4429156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Учёными достаточно хорошо изучены правильные многогранники. </a:t>
            </a:r>
          </a:p>
          <a:p>
            <a:r>
              <a:rPr lang="ru-RU" dirty="0" smtClean="0"/>
              <a:t>Доказано, что существует </a:t>
            </a:r>
            <a:r>
              <a:rPr lang="ru-RU" b="1" dirty="0" smtClean="0"/>
              <a:t>пять видов </a:t>
            </a:r>
            <a:r>
              <a:rPr lang="ru-RU" dirty="0" smtClean="0"/>
              <a:t>таких многогранников. </a:t>
            </a:r>
          </a:p>
          <a:p>
            <a:r>
              <a:rPr lang="ru-RU" dirty="0" smtClean="0"/>
              <a:t>Не существует правильного многогранника, гранями которого являются правильные шестиугольники, семиугольники и, вообще, </a:t>
            </a:r>
            <a:r>
              <a:rPr lang="en-US" dirty="0" smtClean="0"/>
              <a:t>n</a:t>
            </a:r>
            <a:r>
              <a:rPr lang="ru-RU" dirty="0" smtClean="0"/>
              <a:t>-угольники при </a:t>
            </a:r>
            <a:r>
              <a:rPr lang="en-US" dirty="0" smtClean="0"/>
              <a:t>n</a:t>
            </a:r>
            <a:r>
              <a:rPr lang="ru-RU" dirty="0" smtClean="0">
                <a:cs typeface="Arial" charset="0"/>
              </a:rPr>
              <a:t>≥6.</a:t>
            </a:r>
          </a:p>
          <a:p>
            <a:r>
              <a:rPr lang="ru-RU" dirty="0" smtClean="0">
                <a:cs typeface="Arial" charset="0"/>
              </a:rPr>
              <a:t>Сам ли человек их придумал</a:t>
            </a:r>
            <a:r>
              <a:rPr lang="en-US" dirty="0" smtClean="0">
                <a:cs typeface="Arial" charset="0"/>
              </a:rPr>
              <a:t>?</a:t>
            </a:r>
            <a:r>
              <a:rPr lang="ru-RU" dirty="0" smtClean="0">
                <a:cs typeface="Arial" charset="0"/>
              </a:rPr>
              <a:t> </a:t>
            </a:r>
          </a:p>
          <a:p>
            <a:r>
              <a:rPr lang="ru-RU" dirty="0" smtClean="0">
                <a:cs typeface="Arial" charset="0"/>
              </a:rPr>
              <a:t>Скорее всего – нет, он подсмотрел их у природы.</a:t>
            </a:r>
          </a:p>
          <a:p>
            <a:endParaRPr lang="ru-RU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42910" y="4500570"/>
            <a:ext cx="8001056" cy="1697044"/>
          </a:xfrm>
        </p:spPr>
        <p:txBody>
          <a:bodyPr>
            <a:normAutofit/>
          </a:bodyPr>
          <a:lstStyle/>
          <a:p>
            <a:r>
              <a:rPr lang="ru-RU" dirty="0" smtClean="0"/>
              <a:t>.</a:t>
            </a:r>
          </a:p>
          <a:p>
            <a:r>
              <a:rPr lang="ru-RU" sz="2800" dirty="0" smtClean="0">
                <a:latin typeface="Arial" pitchFamily="34" charset="0"/>
                <a:cs typeface="Arial" pitchFamily="34" charset="0"/>
              </a:rPr>
              <a:t>Число вершин, рёбер и граней правильных многогранников связано друг с другом интересным соотношением.</a:t>
            </a:r>
          </a:p>
          <a:p>
            <a:endParaRPr lang="ru-RU" dirty="0">
              <a:solidFill>
                <a:schemeClr val="tx1"/>
              </a:solidFill>
            </a:endParaRPr>
          </a:p>
        </p:txBody>
      </p:sp>
      <p:graphicFrame>
        <p:nvGraphicFramePr>
          <p:cNvPr id="8" name="Рисунок 7"/>
          <p:cNvGraphicFramePr>
            <a:graphicFrameLocks noGrp="1"/>
          </p:cNvGraphicFramePr>
          <p:nvPr>
            <p:ph type="pic" idx="1"/>
          </p:nvPr>
        </p:nvGraphicFramePr>
        <p:xfrm>
          <a:off x="285720" y="357166"/>
          <a:ext cx="8644000" cy="43332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61000"/>
                <a:gridCol w="2161000"/>
                <a:gridCol w="2161000"/>
                <a:gridCol w="2161000"/>
              </a:tblGrid>
              <a:tr h="857256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Правильный многогранник</a:t>
                      </a:r>
                    </a:p>
                    <a:p>
                      <a:pPr algn="ctr"/>
                      <a:endParaRPr lang="ru-RU" b="1" dirty="0">
                        <a:solidFill>
                          <a:schemeClr val="tx2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Число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Граней</a:t>
                      </a:r>
                    </a:p>
                    <a:p>
                      <a:pPr algn="ctr"/>
                      <a:endParaRPr lang="ru-RU" b="1" dirty="0">
                        <a:solidFill>
                          <a:schemeClr val="tx2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Число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Вершин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  <a:p>
                      <a:pPr algn="ctr"/>
                      <a:endParaRPr lang="ru-RU" b="1" dirty="0">
                        <a:solidFill>
                          <a:schemeClr val="tx2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Число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Рёбер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  <a:p>
                      <a:pPr algn="ctr"/>
                      <a:endParaRPr lang="ru-RU" b="1" dirty="0">
                        <a:solidFill>
                          <a:schemeClr val="tx2"/>
                        </a:solidFill>
                        <a:latin typeface="+mn-lt"/>
                      </a:endParaRPr>
                    </a:p>
                  </a:txBody>
                  <a:tcPr/>
                </a:tc>
              </a:tr>
              <a:tr h="68376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Тетраэдр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4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4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6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/>
                </a:tc>
              </a:tr>
              <a:tr h="68376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Куб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6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8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12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/>
                </a:tc>
              </a:tr>
              <a:tr h="68376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Октаэдр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8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6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12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/>
                </a:tc>
              </a:tr>
              <a:tr h="68376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Додекаэдр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12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20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30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/>
                </a:tc>
              </a:tr>
              <a:tr h="68376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Икосаэдр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20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12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30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/>
                </a:tc>
              </a:tr>
            </a:tbl>
          </a:graphicData>
        </a:graphic>
      </p:graphicFrame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571480"/>
            <a:ext cx="8229600" cy="1143000"/>
          </a:xfr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r>
              <a:rPr lang="ru-RU" dirty="0" smtClean="0">
                <a:effectLst/>
              </a:rPr>
              <a:t>Формула Эйлера</a:t>
            </a:r>
            <a: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/>
            </a:r>
            <a:b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endParaRPr lang="ru-RU" sz="4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20638" algn="ctr">
              <a:lnSpc>
                <a:spcPct val="90000"/>
              </a:lnSpc>
              <a:buFont typeface="Wingdings" pitchFamily="2" charset="2"/>
              <a:buNone/>
            </a:pPr>
            <a:r>
              <a:rPr lang="ru-RU" sz="3600" dirty="0" smtClean="0">
                <a:latin typeface="Arial" pitchFamily="34" charset="0"/>
                <a:cs typeface="Arial" pitchFamily="34" charset="0"/>
              </a:rPr>
              <a:t>Сумма числа граней и вершин любого многогранника </a:t>
            </a:r>
          </a:p>
          <a:p>
            <a:pPr marL="0" indent="20638" algn="ctr">
              <a:lnSpc>
                <a:spcPct val="90000"/>
              </a:lnSpc>
              <a:buFont typeface="Wingdings" pitchFamily="2" charset="2"/>
              <a:buNone/>
            </a:pPr>
            <a:r>
              <a:rPr lang="ru-RU" sz="3600" dirty="0" smtClean="0">
                <a:latin typeface="Arial" pitchFamily="34" charset="0"/>
                <a:cs typeface="Arial" pitchFamily="34" charset="0"/>
              </a:rPr>
              <a:t>равна числу рёбер, увеличенному на 2. </a:t>
            </a:r>
          </a:p>
          <a:p>
            <a:pPr algn="ctr">
              <a:buNone/>
            </a:pPr>
            <a:r>
              <a:rPr lang="ru-RU" sz="4800" b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  Г + В = Р + 2</a:t>
            </a:r>
          </a:p>
          <a:p>
            <a:pPr indent="20638" algn="ctr">
              <a:lnSpc>
                <a:spcPct val="80000"/>
              </a:lnSpc>
              <a:buClr>
                <a:schemeClr val="hlink"/>
              </a:buClr>
              <a:buSzPct val="80000"/>
              <a:buNone/>
            </a:pPr>
            <a:r>
              <a:rPr lang="ru-RU" sz="3600" dirty="0" smtClean="0">
                <a:latin typeface="Arial" pitchFamily="34" charset="0"/>
                <a:cs typeface="Arial" pitchFamily="34" charset="0"/>
              </a:rPr>
              <a:t>Число граней плюс число вершин минус число рёбер </a:t>
            </a:r>
          </a:p>
          <a:p>
            <a:pPr indent="20638" algn="ctr">
              <a:lnSpc>
                <a:spcPct val="80000"/>
              </a:lnSpc>
              <a:buClr>
                <a:schemeClr val="hlink"/>
              </a:buClr>
              <a:buSzPct val="80000"/>
              <a:buNone/>
            </a:pPr>
            <a:r>
              <a:rPr lang="ru-RU" sz="3600" dirty="0" smtClean="0">
                <a:latin typeface="Arial" pitchFamily="34" charset="0"/>
                <a:cs typeface="Arial" pitchFamily="34" charset="0"/>
              </a:rPr>
              <a:t>в любом многограннике равно 2. </a:t>
            </a:r>
          </a:p>
          <a:p>
            <a:pPr indent="20638" algn="ctr">
              <a:lnSpc>
                <a:spcPct val="80000"/>
              </a:lnSpc>
              <a:buClr>
                <a:schemeClr val="hlink"/>
              </a:buClr>
              <a:buSzPct val="80000"/>
              <a:buNone/>
            </a:pPr>
            <a:r>
              <a:rPr lang="ru-RU" sz="4800" b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Г + В </a:t>
            </a:r>
            <a:r>
              <a:rPr lang="ru-RU" sz="4800" b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  <a:sym typeface="Symbol" pitchFamily="18" charset="2"/>
              </a:rPr>
              <a:t> </a:t>
            </a:r>
            <a:r>
              <a:rPr lang="ru-RU" sz="4800" b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Р = 2</a:t>
            </a:r>
          </a:p>
          <a:p>
            <a:pPr>
              <a:buNone/>
            </a:pPr>
            <a:endParaRPr lang="ru-RU" sz="7200" b="1" dirty="0" smtClean="0">
              <a:solidFill>
                <a:srgbClr val="FF00FF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Эйлер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4429124" y="857232"/>
            <a:ext cx="4230694" cy="5011745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85720" y="2571744"/>
            <a:ext cx="3786214" cy="28931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600" dirty="0" smtClean="0">
                <a:solidFill>
                  <a:schemeClr val="tx2"/>
                </a:solidFill>
                <a:latin typeface="+mj-lt"/>
                <a:cs typeface="Arial" pitchFamily="34" charset="0"/>
              </a:rPr>
              <a:t>Один из величайших математиков мира, работы которого оказали решающее влияние на развитие многих современных разделов математики.</a:t>
            </a:r>
            <a:endParaRPr lang="ru-RU" sz="2600" dirty="0">
              <a:solidFill>
                <a:schemeClr val="tx2"/>
              </a:solidFill>
              <a:latin typeface="+mj-lt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42910" y="1000108"/>
            <a:ext cx="2428892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spcBef>
                <a:spcPct val="50000"/>
              </a:spcBef>
            </a:pPr>
            <a:r>
              <a:rPr lang="ru-RU" sz="2800" b="1" dirty="0" smtClean="0">
                <a:solidFill>
                  <a:schemeClr val="tx2"/>
                </a:solidFill>
                <a:latin typeface="+mj-lt"/>
                <a:cs typeface="Arial" pitchFamily="34" charset="0"/>
              </a:rPr>
              <a:t>Л.Эйлер</a:t>
            </a:r>
          </a:p>
          <a:p>
            <a:pPr algn="r">
              <a:spcBef>
                <a:spcPct val="50000"/>
              </a:spcBef>
            </a:pPr>
            <a:r>
              <a:rPr lang="ru-RU" sz="2800" b="1" dirty="0" smtClean="0">
                <a:solidFill>
                  <a:schemeClr val="tx2"/>
                </a:solidFill>
                <a:latin typeface="+mj-lt"/>
                <a:cs typeface="Arial" pitchFamily="34" charset="0"/>
              </a:rPr>
              <a:t>(</a:t>
            </a:r>
            <a:r>
              <a:rPr lang="en-US" sz="2800" dirty="0" smtClean="0">
                <a:solidFill>
                  <a:schemeClr val="tx2"/>
                </a:solidFill>
                <a:latin typeface="+mj-lt"/>
                <a:cs typeface="Arial" pitchFamily="34" charset="0"/>
              </a:rPr>
              <a:t>1707-1783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)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285860"/>
            <a:ext cx="8472518" cy="4357718"/>
          </a:xfrm>
        </p:spPr>
        <p:txBody>
          <a:bodyPr>
            <a:noAutofit/>
          </a:bodyPr>
          <a:lstStyle/>
          <a:p>
            <a:pPr indent="20638" algn="ctr">
              <a:lnSpc>
                <a:spcPct val="80000"/>
              </a:lnSpc>
              <a:buClr>
                <a:schemeClr val="hlink"/>
              </a:buClr>
              <a:buSzPct val="80000"/>
              <a:buNone/>
            </a:pPr>
            <a:r>
              <a:rPr lang="ru-RU" sz="4400" dirty="0" smtClean="0">
                <a:latin typeface="Arial" pitchFamily="34" charset="0"/>
                <a:cs typeface="Arial" pitchFamily="34" charset="0"/>
              </a:rPr>
              <a:t>Правильных многогранников вызывающе мало, но этот весьма скромный по численности отряд сумел пробраться в самые глубины различных наук. </a:t>
            </a:r>
          </a:p>
          <a:p>
            <a:pPr indent="20638">
              <a:buClr>
                <a:schemeClr val="hlink"/>
              </a:buClr>
              <a:buSzPct val="80000"/>
              <a:buNone/>
            </a:pPr>
            <a:r>
              <a:rPr lang="ru-RU" sz="4000" dirty="0" smtClean="0">
                <a:latin typeface="Arial" pitchFamily="34" charset="0"/>
                <a:cs typeface="Arial" pitchFamily="34" charset="0"/>
              </a:rPr>
              <a:t>                                </a:t>
            </a:r>
            <a:r>
              <a:rPr lang="ru-RU" sz="4400" b="1" dirty="0" smtClean="0">
                <a:latin typeface="Arial" pitchFamily="34" charset="0"/>
                <a:cs typeface="Arial" pitchFamily="34" charset="0"/>
              </a:rPr>
              <a:t>Л. Кэрролл</a:t>
            </a:r>
            <a:endParaRPr lang="ru-RU" sz="44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РИТА\Рабочий стол\Многогранники\Новая папка\300px-Hexahedron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786050" y="500042"/>
            <a:ext cx="3214710" cy="3579044"/>
          </a:xfrm>
          <a:prstGeom prst="rect">
            <a:avLst/>
          </a:prstGeom>
          <a:noFill/>
        </p:spPr>
      </p:pic>
      <p:sp>
        <p:nvSpPr>
          <p:cNvPr id="13" name="Прямоугольник 12"/>
          <p:cNvSpPr/>
          <p:nvPr/>
        </p:nvSpPr>
        <p:spPr>
          <a:xfrm>
            <a:off x="428596" y="428604"/>
            <a:ext cx="2086673" cy="646331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3600" b="1" dirty="0" smtClean="0">
                <a:ln w="11430"/>
                <a:latin typeface="Arial" pitchFamily="34" charset="0"/>
                <a:cs typeface="Arial" pitchFamily="34" charset="0"/>
                <a:hlinkClick r:id="rId3"/>
              </a:rPr>
              <a:t>Куб</a:t>
            </a:r>
            <a:endParaRPr lang="ru-RU" sz="3600" b="1" dirty="0">
              <a:ln w="11430"/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Заголовок 13"/>
          <p:cNvSpPr>
            <a:spLocks noGrp="1"/>
          </p:cNvSpPr>
          <p:nvPr>
            <p:ph type="title"/>
          </p:nvPr>
        </p:nvSpPr>
        <p:spPr>
          <a:xfrm>
            <a:off x="285720" y="4500570"/>
            <a:ext cx="8429684" cy="2071702"/>
          </a:xfrm>
        </p:spPr>
        <p:txBody>
          <a:bodyPr>
            <a:noAutofit/>
          </a:bodyPr>
          <a:lstStyle/>
          <a:p>
            <a:pPr algn="ctr"/>
            <a:r>
              <a:rPr lang="ru-RU" sz="2800" b="0" dirty="0" smtClean="0"/>
              <a:t>Составлен из шести квадратов. Каждая вершина куба является вершиной трёх квадратов. Следовательно, сумма плоских углов при каждой вершине равна 270</a:t>
            </a:r>
            <a:r>
              <a:rPr lang="en-US" sz="2800" b="0" dirty="0" smtClean="0"/>
              <a:t>º</a:t>
            </a:r>
            <a:r>
              <a:rPr lang="ru-RU" sz="2800" b="0" dirty="0" smtClean="0"/>
              <a:t>.</a:t>
            </a:r>
            <a:endParaRPr lang="ru-RU" sz="2800" b="0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4714860"/>
            <a:ext cx="8715436" cy="214314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100" b="0" dirty="0" smtClean="0"/>
              <a:t>Составлен из восьми равносторонних треугольников. Каждая вершина октаэдра является вершиной четырёх треугольников. Следовательно, сумма плоских углов при каждой вершине 240</a:t>
            </a:r>
            <a:r>
              <a:rPr lang="en-US" sz="3100" b="0" dirty="0" smtClean="0"/>
              <a:t>º</a:t>
            </a:r>
            <a:r>
              <a:rPr lang="ru-RU" sz="3100" b="0" dirty="0" smtClean="0"/>
              <a:t>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3600" b="0" dirty="0" smtClean="0">
                <a:latin typeface="Monotype Corsiva" pitchFamily="66" charset="0"/>
              </a:rPr>
              <a:t/>
            </a:r>
            <a:br>
              <a:rPr lang="ru-RU" sz="3600" b="0" dirty="0" smtClean="0">
                <a:latin typeface="Monotype Corsiva" pitchFamily="66" charset="0"/>
              </a:rPr>
            </a:br>
            <a:endParaRPr lang="ru-RU" b="0" dirty="0"/>
          </a:p>
        </p:txBody>
      </p:sp>
      <p:pic>
        <p:nvPicPr>
          <p:cNvPr id="2050" name="Picture 2" descr="C:\Documents and Settings\РИТА\Рабочий стол\Многогранники\Новая папка\200px-Octahedron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714744" y="214290"/>
            <a:ext cx="3643338" cy="3643338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428596" y="285728"/>
            <a:ext cx="3643338" cy="646331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3600" b="1" dirty="0" smtClean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" pitchFamily="34" charset="0"/>
                <a:cs typeface="Arial" pitchFamily="34" charset="0"/>
                <a:hlinkClick r:id="rId3"/>
              </a:rPr>
              <a:t>Октаэдр</a:t>
            </a:r>
            <a:endParaRPr lang="ru-RU" sz="3600" b="1" dirty="0">
              <a:ln w="11430"/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3857628"/>
            <a:ext cx="9144000" cy="300037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sz="3100" b="0" dirty="0" smtClean="0"/>
              <a:t>Составлен из двенадцати правильных пятиугольников. Каждая вершина додекаэдра является вершиной трёх правильных пятиугольников. Следовательно, сумма плоских углов при каждой вершине равна </a:t>
            </a:r>
            <a:r>
              <a:rPr lang="ru-RU" sz="3100" b="0" i="1" dirty="0" smtClean="0"/>
              <a:t>324</a:t>
            </a:r>
            <a:r>
              <a:rPr lang="en-US" sz="3100" b="0" i="1" dirty="0" smtClean="0"/>
              <a:t>º</a:t>
            </a:r>
            <a:r>
              <a:rPr lang="ru-RU" sz="3100" b="0" dirty="0" smtClean="0"/>
              <a:t>.</a:t>
            </a:r>
            <a:r>
              <a:rPr lang="ru-RU" sz="3100" b="0" dirty="0" smtClean="0">
                <a:latin typeface="Monotype Corsiva" pitchFamily="66" charset="0"/>
              </a:rPr>
              <a:t>	 </a:t>
            </a:r>
            <a:br>
              <a:rPr lang="ru-RU" sz="3100" b="0" dirty="0" smtClean="0">
                <a:latin typeface="Monotype Corsiva" pitchFamily="66" charset="0"/>
              </a:rPr>
            </a:br>
            <a:endParaRPr lang="ru-RU" sz="3600" b="0" dirty="0"/>
          </a:p>
        </p:txBody>
      </p:sp>
      <p:pic>
        <p:nvPicPr>
          <p:cNvPr id="3074" name="Picture 2" descr="C:\Documents and Settings\РИТА\Рабочий стол\Многогранники\Новая папка\169px-POV-Ray-Dodecahedron_svg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6248" y="500042"/>
            <a:ext cx="3019441" cy="3019441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14282" y="285728"/>
            <a:ext cx="2656368" cy="646331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3600" b="1" dirty="0" smtClean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" pitchFamily="34" charset="0"/>
                <a:cs typeface="Arial" pitchFamily="34" charset="0"/>
                <a:hlinkClick r:id="rId3"/>
              </a:rPr>
              <a:t>Додекаэдр</a:t>
            </a:r>
            <a:endParaRPr lang="ru-RU" sz="3600" b="1" dirty="0">
              <a:ln w="11430"/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786190"/>
            <a:ext cx="8929718" cy="357187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sz="3100" b="0" dirty="0" smtClean="0"/>
              <a:t>Составлен из двадцати равносторонних треугольников. Каждая вершина икосаэдра является вершиной пяти треугольников. Следовательно, сумма плоских углов при каждой вершине равна </a:t>
            </a:r>
            <a:r>
              <a:rPr lang="ru-RU" sz="3100" b="0" i="1" dirty="0" smtClean="0"/>
              <a:t>300</a:t>
            </a:r>
            <a:r>
              <a:rPr lang="en-US" sz="3100" b="0" i="1" dirty="0" smtClean="0"/>
              <a:t>º</a:t>
            </a:r>
            <a:r>
              <a:rPr lang="ru-RU" sz="3100" b="0" dirty="0" smtClean="0"/>
              <a:t>.</a:t>
            </a:r>
            <a:r>
              <a:rPr lang="ru-RU" sz="3600" b="0" dirty="0" smtClean="0">
                <a:latin typeface="Monotype Corsiva" pitchFamily="66" charset="0"/>
              </a:rPr>
              <a:t/>
            </a:r>
            <a:br>
              <a:rPr lang="ru-RU" sz="3600" b="0" dirty="0" smtClean="0">
                <a:latin typeface="Monotype Corsiva" pitchFamily="66" charset="0"/>
              </a:rPr>
            </a:b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dirty="0"/>
          </a:p>
        </p:txBody>
      </p:sp>
      <p:pic>
        <p:nvPicPr>
          <p:cNvPr id="4098" name="Picture 2" descr="C:\Documents and Settings\РИТА\Рабочий стол\Многогранники\Новая папка\240px-Icosahedron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868" y="357166"/>
            <a:ext cx="3190876" cy="3084514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285720" y="357166"/>
            <a:ext cx="2360133" cy="646331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3600" b="1" dirty="0" smtClean="0">
                <a:ln w="11430"/>
                <a:latin typeface="Arial" pitchFamily="34" charset="0"/>
                <a:cs typeface="Arial" pitchFamily="34" charset="0"/>
                <a:hlinkClick r:id="rId3"/>
              </a:rPr>
              <a:t>Икосаэдр</a:t>
            </a:r>
            <a:endParaRPr lang="ru-RU" sz="3600" b="1" dirty="0">
              <a:ln w="11430"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0002" y="357166"/>
            <a:ext cx="8643998" cy="785818"/>
          </a:xfrm>
        </p:spPr>
        <p:txBody>
          <a:bodyPr/>
          <a:lstStyle/>
          <a:p>
            <a:r>
              <a:rPr lang="ru-RU" b="0" dirty="0" smtClean="0"/>
              <a:t>Развёртки правильных многогранников</a:t>
            </a:r>
            <a:endParaRPr lang="ru-RU" b="0" dirty="0"/>
          </a:p>
        </p:txBody>
      </p:sp>
      <p:pic>
        <p:nvPicPr>
          <p:cNvPr id="2056" name="Picture 8" descr="E:\4664_004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643050"/>
            <a:ext cx="8556763" cy="464347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ctr" defTabSz="887413">
              <a:lnSpc>
                <a:spcPct val="90000"/>
              </a:lnSpc>
              <a:buFont typeface="Wingdings" pitchFamily="2" charset="2"/>
              <a:buNone/>
            </a:pPr>
            <a:r>
              <a:rPr lang="ru-RU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cs typeface="Arial" pitchFamily="34" charset="0"/>
              </a:rPr>
              <a:t>пришли из Древней Греции, </a:t>
            </a:r>
          </a:p>
          <a:p>
            <a:pPr marL="0" indent="0" algn="ctr" defTabSz="887413">
              <a:lnSpc>
                <a:spcPct val="90000"/>
              </a:lnSpc>
              <a:buFont typeface="Wingdings" pitchFamily="2" charset="2"/>
              <a:buNone/>
            </a:pPr>
            <a:r>
              <a:rPr lang="ru-RU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cs typeface="Arial" pitchFamily="34" charset="0"/>
              </a:rPr>
              <a:t>в них  указывается число граней:</a:t>
            </a:r>
          </a:p>
          <a:p>
            <a:pPr marL="0" indent="0" defTabSz="887413">
              <a:lnSpc>
                <a:spcPct val="90000"/>
              </a:lnSpc>
              <a:buFont typeface="Wingdings" pitchFamily="2" charset="2"/>
              <a:buNone/>
            </a:pPr>
            <a:r>
              <a:rPr lang="ru-RU" sz="3600" b="1" dirty="0" smtClean="0">
                <a:solidFill>
                  <a:srgbClr val="333399"/>
                </a:solidFill>
                <a:latin typeface="+mj-lt"/>
                <a:cs typeface="Arial" pitchFamily="34" charset="0"/>
              </a:rPr>
              <a:t>			</a:t>
            </a:r>
            <a:r>
              <a:rPr lang="ru-RU" sz="3600" dirty="0" smtClean="0">
                <a:latin typeface="+mj-lt"/>
                <a:cs typeface="Arial" pitchFamily="34" charset="0"/>
              </a:rPr>
              <a:t>«</a:t>
            </a:r>
            <a:r>
              <a:rPr lang="ru-RU" sz="3600" dirty="0" err="1" smtClean="0">
                <a:latin typeface="+mj-lt"/>
                <a:cs typeface="Arial" pitchFamily="34" charset="0"/>
              </a:rPr>
              <a:t>эдра</a:t>
            </a:r>
            <a:r>
              <a:rPr lang="ru-RU" sz="3600" dirty="0" smtClean="0">
                <a:latin typeface="+mj-lt"/>
                <a:cs typeface="Arial" pitchFamily="34" charset="0"/>
              </a:rPr>
              <a:t>»     </a:t>
            </a:r>
            <a:r>
              <a:rPr lang="ru-RU" sz="3600" dirty="0" smtClean="0">
                <a:latin typeface="+mj-lt"/>
                <a:cs typeface="Arial" pitchFamily="34" charset="0"/>
                <a:sym typeface="Symbol" pitchFamily="18" charset="2"/>
              </a:rPr>
              <a:t></a:t>
            </a:r>
            <a:r>
              <a:rPr lang="ru-RU" sz="3600" dirty="0" smtClean="0">
                <a:latin typeface="+mj-lt"/>
                <a:cs typeface="Arial" pitchFamily="34" charset="0"/>
              </a:rPr>
              <a:t>  грань; </a:t>
            </a:r>
          </a:p>
          <a:p>
            <a:pPr marL="0" indent="0" defTabSz="887413">
              <a:lnSpc>
                <a:spcPct val="90000"/>
              </a:lnSpc>
              <a:buFont typeface="Wingdings" pitchFamily="2" charset="2"/>
              <a:buNone/>
            </a:pPr>
            <a:r>
              <a:rPr lang="ru-RU" sz="3600" dirty="0" smtClean="0">
                <a:latin typeface="+mj-lt"/>
                <a:cs typeface="Arial" pitchFamily="34" charset="0"/>
              </a:rPr>
              <a:t>			«тетра»    </a:t>
            </a:r>
            <a:r>
              <a:rPr lang="ru-RU" sz="3600" dirty="0" smtClean="0">
                <a:latin typeface="+mj-lt"/>
                <a:cs typeface="Arial" pitchFamily="34" charset="0"/>
                <a:sym typeface="Symbol" pitchFamily="18" charset="2"/>
              </a:rPr>
              <a:t>	</a:t>
            </a:r>
            <a:r>
              <a:rPr lang="ru-RU" sz="3600" dirty="0" smtClean="0">
                <a:latin typeface="+mj-lt"/>
                <a:cs typeface="Arial" pitchFamily="34" charset="0"/>
              </a:rPr>
              <a:t>4;</a:t>
            </a:r>
          </a:p>
          <a:p>
            <a:pPr marL="0" indent="0" defTabSz="887413">
              <a:lnSpc>
                <a:spcPct val="90000"/>
              </a:lnSpc>
              <a:buFont typeface="Wingdings" pitchFamily="2" charset="2"/>
              <a:buNone/>
            </a:pPr>
            <a:r>
              <a:rPr lang="ru-RU" sz="3600" dirty="0" smtClean="0">
                <a:latin typeface="+mj-lt"/>
                <a:cs typeface="Arial" pitchFamily="34" charset="0"/>
              </a:rPr>
              <a:t>			«</a:t>
            </a:r>
            <a:r>
              <a:rPr lang="ru-RU" sz="3600" dirty="0" err="1" smtClean="0">
                <a:latin typeface="+mj-lt"/>
                <a:cs typeface="Arial" pitchFamily="34" charset="0"/>
              </a:rPr>
              <a:t>гекса</a:t>
            </a:r>
            <a:r>
              <a:rPr lang="ru-RU" sz="3600" dirty="0" smtClean="0">
                <a:latin typeface="+mj-lt"/>
                <a:cs typeface="Arial" pitchFamily="34" charset="0"/>
              </a:rPr>
              <a:t>»    </a:t>
            </a:r>
            <a:r>
              <a:rPr lang="ru-RU" sz="3600" dirty="0" smtClean="0">
                <a:latin typeface="+mj-lt"/>
                <a:cs typeface="Arial" pitchFamily="34" charset="0"/>
                <a:sym typeface="Symbol" pitchFamily="18" charset="2"/>
              </a:rPr>
              <a:t></a:t>
            </a:r>
            <a:r>
              <a:rPr lang="ru-RU" sz="3600" dirty="0" smtClean="0">
                <a:latin typeface="+mj-lt"/>
                <a:cs typeface="Arial" pitchFamily="34" charset="0"/>
              </a:rPr>
              <a:t> 	6;</a:t>
            </a:r>
          </a:p>
          <a:p>
            <a:pPr marL="0" indent="0" defTabSz="887413">
              <a:lnSpc>
                <a:spcPct val="90000"/>
              </a:lnSpc>
              <a:buFont typeface="Wingdings" pitchFamily="2" charset="2"/>
              <a:buNone/>
            </a:pPr>
            <a:r>
              <a:rPr lang="ru-RU" sz="3600" dirty="0" smtClean="0">
                <a:latin typeface="+mj-lt"/>
                <a:cs typeface="Arial" pitchFamily="34" charset="0"/>
              </a:rPr>
              <a:t>			«окта»      </a:t>
            </a:r>
            <a:r>
              <a:rPr lang="ru-RU" sz="3600" dirty="0" smtClean="0">
                <a:latin typeface="+mj-lt"/>
                <a:cs typeface="Arial" pitchFamily="34" charset="0"/>
                <a:sym typeface="Symbol" pitchFamily="18" charset="2"/>
              </a:rPr>
              <a:t></a:t>
            </a:r>
            <a:r>
              <a:rPr lang="ru-RU" sz="3600" dirty="0" smtClean="0">
                <a:latin typeface="+mj-lt"/>
                <a:cs typeface="Arial" pitchFamily="34" charset="0"/>
              </a:rPr>
              <a:t> 	8;</a:t>
            </a:r>
          </a:p>
          <a:p>
            <a:pPr marL="0" indent="0" defTabSz="887413">
              <a:lnSpc>
                <a:spcPct val="90000"/>
              </a:lnSpc>
              <a:buFont typeface="Wingdings" pitchFamily="2" charset="2"/>
              <a:buNone/>
            </a:pPr>
            <a:r>
              <a:rPr lang="ru-RU" sz="3600" dirty="0" smtClean="0">
                <a:latin typeface="+mj-lt"/>
                <a:cs typeface="Arial" pitchFamily="34" charset="0"/>
              </a:rPr>
              <a:t>			«икоса»   </a:t>
            </a:r>
            <a:r>
              <a:rPr lang="ru-RU" sz="3600" dirty="0" smtClean="0">
                <a:latin typeface="+mj-lt"/>
                <a:cs typeface="Arial" pitchFamily="34" charset="0"/>
                <a:sym typeface="Symbol" pitchFamily="18" charset="2"/>
              </a:rPr>
              <a:t></a:t>
            </a:r>
            <a:r>
              <a:rPr lang="ru-RU" sz="3600" dirty="0" smtClean="0">
                <a:latin typeface="+mj-lt"/>
                <a:cs typeface="Arial" pitchFamily="34" charset="0"/>
              </a:rPr>
              <a:t>    20;</a:t>
            </a:r>
          </a:p>
          <a:p>
            <a:pPr marL="0" indent="0" defTabSz="887413">
              <a:lnSpc>
                <a:spcPct val="90000"/>
              </a:lnSpc>
              <a:buFont typeface="Wingdings" pitchFamily="2" charset="2"/>
              <a:buNone/>
            </a:pPr>
            <a:r>
              <a:rPr lang="ru-RU" sz="3600" dirty="0" smtClean="0">
                <a:latin typeface="+mj-lt"/>
                <a:cs typeface="Arial" pitchFamily="34" charset="0"/>
              </a:rPr>
              <a:t>			«</a:t>
            </a:r>
            <a:r>
              <a:rPr lang="ru-RU" sz="3600" dirty="0" err="1" smtClean="0">
                <a:latin typeface="+mj-lt"/>
                <a:cs typeface="Arial" pitchFamily="34" charset="0"/>
              </a:rPr>
              <a:t>додека</a:t>
            </a:r>
            <a:r>
              <a:rPr lang="ru-RU" sz="3600" dirty="0" smtClean="0">
                <a:latin typeface="+mj-lt"/>
                <a:cs typeface="Arial" pitchFamily="34" charset="0"/>
              </a:rPr>
              <a:t>»  </a:t>
            </a:r>
            <a:r>
              <a:rPr lang="ru-RU" sz="3600" dirty="0" smtClean="0">
                <a:latin typeface="+mj-lt"/>
                <a:cs typeface="Arial" pitchFamily="34" charset="0"/>
                <a:sym typeface="Symbol" pitchFamily="18" charset="2"/>
              </a:rPr>
              <a:t></a:t>
            </a:r>
            <a:r>
              <a:rPr lang="ru-RU" sz="3600" dirty="0" smtClean="0">
                <a:latin typeface="+mj-lt"/>
                <a:cs typeface="Arial" pitchFamily="34" charset="0"/>
              </a:rPr>
              <a:t>   12.	</a:t>
            </a:r>
          </a:p>
          <a:p>
            <a:endParaRPr lang="ru-RU" dirty="0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Названия   многогранников</a:t>
            </a:r>
            <a:endParaRPr lang="ru-RU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5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5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500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1" dur="500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5" dur="500"/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778</TotalTime>
  <Words>967</Words>
  <PresentationFormat>Экран (4:3)</PresentationFormat>
  <Paragraphs>152</Paragraphs>
  <Slides>38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38</vt:i4>
      </vt:variant>
    </vt:vector>
  </HeadingPairs>
  <TitlesOfParts>
    <vt:vector size="39" baseType="lpstr">
      <vt:lpstr>Трек</vt:lpstr>
      <vt:lpstr>Правильные многогранники</vt:lpstr>
      <vt:lpstr>Правильные многогранники</vt:lpstr>
      <vt:lpstr> Составлен из четырёх равносторонних треугольников. Каждая его вершина является вершиной трёх треугольников. Следовательно, сумма плоских углов при каждой вершине равна 180º. </vt:lpstr>
      <vt:lpstr>Составлен из шести квадратов. Каждая вершина куба является вершиной трёх квадратов. Следовательно, сумма плоских углов при каждой вершине равна 270º.</vt:lpstr>
      <vt:lpstr>Составлен из восьми равносторонних треугольников. Каждая вершина октаэдра является вершиной четырёх треугольников. Следовательно, сумма плоских углов при каждой вершине 240º.  </vt:lpstr>
      <vt:lpstr> Составлен из двенадцати правильных пятиугольников. Каждая вершина додекаэдра является вершиной трёх правильных пятиугольников. Следовательно, сумма плоских углов при каждой вершине равна 324º.   </vt:lpstr>
      <vt:lpstr> Составлен из двадцати равносторонних треугольников. Каждая вершина икосаэдра является вершиной пяти треугольников. Следовательно, сумма плоских углов при каждой вершине равна 300º.  </vt:lpstr>
      <vt:lpstr>Развёртки правильных многогранников</vt:lpstr>
      <vt:lpstr>Названия   многогранников</vt:lpstr>
      <vt:lpstr>Правильные многогранники                                 или  платоновы тела</vt:lpstr>
      <vt:lpstr>Правильные многогранники    в  картине  мира   платона</vt:lpstr>
      <vt:lpstr>              тетраэдр - огонь</vt:lpstr>
      <vt:lpstr>                     Куб - земля</vt:lpstr>
      <vt:lpstr>                 Октаэдр - воздух</vt:lpstr>
      <vt:lpstr>            Икосаэдр - вода</vt:lpstr>
      <vt:lpstr>       Додекаэдр - вселенная</vt:lpstr>
      <vt:lpstr>Правильные многогранники и “тайны мироздания”  и.кеплера.</vt:lpstr>
      <vt:lpstr>«Космический кубок»  кеплера </vt:lpstr>
      <vt:lpstr>Многогранники  в геологии </vt:lpstr>
      <vt:lpstr>     Красота  форм  в  природе</vt:lpstr>
      <vt:lpstr>Многогранники   в   биологии</vt:lpstr>
      <vt:lpstr>Многогранники  и  кристаллы</vt:lpstr>
      <vt:lpstr>     Многогранники   в   химии</vt:lpstr>
      <vt:lpstr>    Многогранники   в   химии</vt:lpstr>
      <vt:lpstr>Правильные многогранники                                               в искусстве.</vt:lpstr>
      <vt:lpstr>Слайд 26</vt:lpstr>
      <vt:lpstr>Правильные многогранники                                               в искусстве.</vt:lpstr>
      <vt:lpstr>Слайд 28</vt:lpstr>
      <vt:lpstr>Правильные многогранники                                               в искусстве.</vt:lpstr>
      <vt:lpstr>Слайд 30</vt:lpstr>
      <vt:lpstr>Многогранники  в   архитектуре</vt:lpstr>
      <vt:lpstr>Слайд 32</vt:lpstr>
      <vt:lpstr>Мода и многогранники</vt:lpstr>
      <vt:lpstr>Как много существует правильных многогранников? </vt:lpstr>
      <vt:lpstr>Слайд 35</vt:lpstr>
      <vt:lpstr>Формула Эйлера </vt:lpstr>
      <vt:lpstr>Слайд 37</vt:lpstr>
      <vt:lpstr>Слайд 38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Правильные многогранники</dc:title>
  <cp:lastModifiedBy>1</cp:lastModifiedBy>
  <cp:revision>87</cp:revision>
  <dcterms:modified xsi:type="dcterms:W3CDTF">2011-09-27T18:22:26Z</dcterms:modified>
</cp:coreProperties>
</file>