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61" r:id="rId3"/>
    <p:sldId id="265" r:id="rId4"/>
    <p:sldId id="274" r:id="rId5"/>
    <p:sldId id="279" r:id="rId6"/>
    <p:sldId id="257" r:id="rId7"/>
    <p:sldId id="283" r:id="rId8"/>
    <p:sldId id="271" r:id="rId9"/>
    <p:sldId id="290" r:id="rId10"/>
    <p:sldId id="266" r:id="rId11"/>
    <p:sldId id="291" r:id="rId12"/>
    <p:sldId id="269" r:id="rId13"/>
    <p:sldId id="270" r:id="rId14"/>
    <p:sldId id="288" r:id="rId15"/>
    <p:sldId id="284" r:id="rId16"/>
    <p:sldId id="289" r:id="rId17"/>
    <p:sldId id="285" r:id="rId18"/>
    <p:sldId id="278" r:id="rId19"/>
    <p:sldId id="268" r:id="rId20"/>
    <p:sldId id="272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6" autoAdjust="0"/>
    <p:restoredTop sz="89927" autoAdjust="0"/>
  </p:normalViewPr>
  <p:slideViewPr>
    <p:cSldViewPr>
      <p:cViewPr>
        <p:scale>
          <a:sx n="77" d="100"/>
          <a:sy n="77" d="100"/>
        </p:scale>
        <p:origin x="-1212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7.9062566032968122E-4"/>
          <c:y val="1.6958585798159197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нитратов, %</c:v>
                </c:pt>
              </c:strCache>
            </c:strRef>
          </c:tx>
          <c:explosion val="15"/>
          <c:cat>
            <c:strRef>
              <c:f>Лист1!$A$2:$A$4</c:f>
              <c:strCache>
                <c:ptCount val="3"/>
                <c:pt idx="0">
                  <c:v>Овощи</c:v>
                </c:pt>
                <c:pt idx="1">
                  <c:v>Вода</c:v>
                </c:pt>
                <c:pt idx="2">
                  <c:v>Мясные, молочные, консервированные продукты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20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Овощи</c:v>
                </c:pt>
                <c:pt idx="1">
                  <c:v>Вода</c:v>
                </c:pt>
                <c:pt idx="2">
                  <c:v>Мясные, молочные, консервированные продукты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12721426014396"/>
          <c:y val="0.12620081220289942"/>
          <c:w val="0.36480853979187566"/>
          <c:h val="0.8669926154777135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1944344039918076E-2"/>
          <c:y val="4.8332010052951131E-2"/>
          <c:w val="0.6861235975239145"/>
          <c:h val="0.71377791574385274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нитриты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огурец</c:v>
                </c:pt>
                <c:pt idx="1">
                  <c:v>помидор</c:v>
                </c:pt>
                <c:pt idx="2">
                  <c:v>капуста</c:v>
                </c:pt>
                <c:pt idx="3">
                  <c:v>морковь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нитраты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огурец</c:v>
                </c:pt>
                <c:pt idx="1">
                  <c:v>помидор</c:v>
                </c:pt>
                <c:pt idx="2">
                  <c:v>капуста</c:v>
                </c:pt>
                <c:pt idx="3">
                  <c:v>морковь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</c:v>
                </c:pt>
                <c:pt idx="1">
                  <c:v>15</c:v>
                </c:pt>
                <c:pt idx="2">
                  <c:v>35</c:v>
                </c:pt>
                <c:pt idx="3">
                  <c:v>25</c:v>
                </c:pt>
              </c:numCache>
            </c:numRef>
          </c:val>
        </c:ser>
        <c:shape val="cylinder"/>
        <c:axId val="79079680"/>
        <c:axId val="79163392"/>
        <c:axId val="39845888"/>
      </c:bar3DChart>
      <c:catAx>
        <c:axId val="79079680"/>
        <c:scaling>
          <c:orientation val="minMax"/>
        </c:scaling>
        <c:axPos val="b"/>
        <c:tickLblPos val="nextTo"/>
        <c:crossAx val="79163392"/>
        <c:crosses val="autoZero"/>
        <c:auto val="1"/>
        <c:lblAlgn val="ctr"/>
        <c:lblOffset val="100"/>
      </c:catAx>
      <c:valAx>
        <c:axId val="79163392"/>
        <c:scaling>
          <c:orientation val="minMax"/>
        </c:scaling>
        <c:axPos val="l"/>
        <c:majorGridlines/>
        <c:numFmt formatCode="General" sourceLinked="1"/>
        <c:tickLblPos val="nextTo"/>
        <c:crossAx val="79079680"/>
        <c:crosses val="autoZero"/>
        <c:crossBetween val="between"/>
      </c:valAx>
      <c:serAx>
        <c:axId val="39845888"/>
        <c:scaling>
          <c:orientation val="minMax"/>
        </c:scaling>
        <c:axPos val="b"/>
        <c:tickLblPos val="nextTo"/>
        <c:crossAx val="79163392"/>
        <c:crosses val="autoZero"/>
      </c:ser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Яблоко из собственного сада</a:t>
            </a:r>
          </a:p>
        </c:rich>
      </c:tx>
      <c:layout>
        <c:manualLayout>
          <c:xMode val="edge"/>
          <c:yMode val="edge"/>
          <c:x val="8.8497350869060534E-2"/>
          <c:y val="1.9548919167711541E-3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Яблоко из собственного сада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 около черенка 64%</c:v>
                </c:pt>
                <c:pt idx="1">
                  <c:v>мякоть 23%</c:v>
                </c:pt>
                <c:pt idx="2">
                  <c:v>верхняя часть 41%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</c:v>
                </c:pt>
                <c:pt idx="1">
                  <c:v>23</c:v>
                </c:pt>
                <c:pt idx="2">
                  <c:v>41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325782868220879"/>
          <c:y val="0.27181918466775939"/>
          <c:w val="0.36819301251727427"/>
          <c:h val="0.6417323769036666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 smtClean="0"/>
              <a:t>Яблоко </a:t>
            </a:r>
            <a:r>
              <a:rPr lang="ru-RU" sz="2800" dirty="0"/>
              <a:t>из магазина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Яблоки из магазина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около черенка 78%</c:v>
                </c:pt>
                <c:pt idx="1">
                  <c:v>мякоть 89%</c:v>
                </c:pt>
                <c:pt idx="2">
                  <c:v>верхняя часть 67%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78</c:v>
                </c:pt>
                <c:pt idx="1">
                  <c:v>89</c:v>
                </c:pt>
                <c:pt idx="2">
                  <c:v>67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46500-55CF-41ED-A3B8-3C719D16097B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96858-9362-42A1-9BB3-1FD277EC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4C8D-D06E-4B2F-81FC-B4886D9B1E5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4A36B8-08AD-4628-9851-043F7B3AB1EF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13A1E5-F9DE-4D8E-948E-370170A36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8.jpeg"/><Relationship Id="rId5" Type="http://schemas.openxmlformats.org/officeDocument/2006/relationships/image" Target="../media/image21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46043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Нитраты и нитриты в овощах</a:t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фруктах.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797152"/>
            <a:ext cx="5540152" cy="185050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Аксёнова Виктория  Дмитриевна,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учащаяся 11-А класса ГБОУ СОШ № 382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Михайлова Елена Васильевна,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химии ГБОУ СОШ № 382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://www.foodforward.com/sitio/imagenes/sliderFruitsvegetable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920564" cy="3473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548680"/>
            <a:ext cx="7704856" cy="16561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 внесении нитратных удобрений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масса нитратов попадает в водоемы, вызывая их загрязнение.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148" name="Picture 4" descr="Аммонийно-нитратное удобрениеЛандшафтный дизайн. Удобрения для растений и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2963274" cy="2520280"/>
          </a:xfrm>
          <a:prstGeom prst="rect">
            <a:avLst/>
          </a:prstGeom>
          <a:noFill/>
        </p:spPr>
      </p:pic>
      <p:pic>
        <p:nvPicPr>
          <p:cNvPr id="4098" name="Picture 2" descr="Грунты, удобрения, средства защиты растений - Товары для садоводов и цветоводов - автозапчасти ТК-1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30838"/>
            <a:ext cx="3312368" cy="256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Химические мелиорации - В. Н. Масляев, Ю. Д. Федотов мелиоративная география (конспект лекций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определить продукты с повышенным содержанием нитратов?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ts1.mm.bing.net/th?&amp;id=HN.608030591974246865&amp;w=300&amp;h=300&amp;c=0&amp;pid=1.9&amp;rs=0&amp;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2304256" cy="1536171"/>
          </a:xfrm>
          <a:prstGeom prst="rect">
            <a:avLst/>
          </a:prstGeom>
          <a:noFill/>
        </p:spPr>
      </p:pic>
      <p:pic>
        <p:nvPicPr>
          <p:cNvPr id="6" name="Picture 4" descr="http://deto4ka.com/uploads/posts/2011-03/129957164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628801"/>
            <a:ext cx="2132856" cy="15841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75856" y="1340768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редиски и помидоров будет более зеленая «ботва». Если же азота мало - листья будут не такими большими и яркими. </a:t>
            </a:r>
          </a:p>
        </p:txBody>
      </p:sp>
      <p:pic>
        <p:nvPicPr>
          <p:cNvPr id="8" name="Picture 4" descr="Пучок редиски Пучок редиски Всё о фотобанках, фотостоках и микростоках - продажа фотографий, векторных иллюстраций, 3д изображе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212976"/>
            <a:ext cx="2304256" cy="1807531"/>
          </a:xfrm>
          <a:prstGeom prst="rect">
            <a:avLst/>
          </a:prstGeom>
          <a:noFill/>
        </p:spPr>
      </p:pic>
      <p:pic>
        <p:nvPicPr>
          <p:cNvPr id="9" name="Picture 2" descr="Почему, если смазать разрезанное яблоко лимонным соком, оно не потемнеет?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869160"/>
            <a:ext cx="1728192" cy="148287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3212977"/>
            <a:ext cx="31683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это листовые овощи       и огурцы - они  будут более насыщенного зеленого,    почти изумрудного цвета. 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494116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признаков наличия нитратов в яблоках, грушах, сливах можно считать отсутствие червоточин.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3429000"/>
            <a:ext cx="2448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 при наличии нитратов имеет ярко-оранжевый цвет.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:\Нитраты в овощах и фруктах\DSC092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05064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8352928" cy="54964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Экспериментальное исследование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оценить качество овощей и фруктов, купленных в магазине и выращенных самостоятельно, по содержанию в них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нитрат-ионов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нитрит-ионов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Доказать, что разные сельскохозяйственные культуры обладают различной способностью накапливать нитраты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нитриты. 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Доказать, что содержание нитратов в разных частях растений неодинаково.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Сравнить содержание нитратов в яблоках, выращенных в собственном саду и купленных в магазине.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Выяснить, действительно ли овощи и фрукты, которые мы покупаем в магазине, содержат допустимые концентрации нитратов.                                                            </a:t>
            </a:r>
          </a:p>
        </p:txBody>
      </p:sp>
      <p:pic>
        <p:nvPicPr>
          <p:cNvPr id="4" name="Рисунок 3" descr="G:\Нитраты в овощах и фруктах\DSC093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05064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I:\фото\IMG_36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437112"/>
            <a:ext cx="2952328" cy="1919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8183880" cy="578446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940235"/>
              </p:ext>
            </p:extLst>
          </p:nvPr>
        </p:nvGraphicFramePr>
        <p:xfrm>
          <a:off x="350366" y="980729"/>
          <a:ext cx="8424936" cy="5674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466"/>
                <a:gridCol w="2376264"/>
                <a:gridCol w="3339206"/>
              </a:tblGrid>
              <a:tr h="1485064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Нитриты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Нитраты</a:t>
                      </a:r>
                      <a:endParaRPr lang="ru-RU" sz="3600" dirty="0"/>
                    </a:p>
                  </a:txBody>
                  <a:tcPr/>
                </a:tc>
              </a:tr>
              <a:tr h="975822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Огурец </a:t>
                      </a:r>
                      <a:r>
                        <a:rPr lang="ru-RU" b="1" dirty="0" smtClean="0"/>
                        <a:t>(открытый грунт)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Отсутствуют</a:t>
                      </a:r>
                      <a:r>
                        <a:rPr lang="ru-RU" sz="2400" b="1" baseline="0" dirty="0" smtClean="0"/>
                        <a:t>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ПДК: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150мг/л 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Фактически: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50мг/л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b="1" dirty="0"/>
                    </a:p>
                  </a:txBody>
                  <a:tcPr/>
                </a:tc>
              </a:tr>
              <a:tr h="98017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Помидор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Отсутствуют</a:t>
                      </a:r>
                      <a:r>
                        <a:rPr lang="ru-RU" sz="2400" b="1" baseline="0" dirty="0" smtClean="0"/>
                        <a:t> </a:t>
                      </a:r>
                      <a:endParaRPr lang="ru-RU" sz="2400" b="1" dirty="0" smtClean="0"/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ПДК: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 мг/л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Фактически: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10-15мг/л  </a:t>
                      </a:r>
                      <a:endParaRPr lang="ru-RU" sz="2000" b="1" dirty="0"/>
                    </a:p>
                  </a:txBody>
                  <a:tcPr/>
                </a:tc>
              </a:tr>
              <a:tr h="100565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Капуста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Отсутствуют</a:t>
                      </a:r>
                      <a:r>
                        <a:rPr lang="ru-RU" sz="2400" b="1" baseline="0" dirty="0" smtClean="0"/>
                        <a:t> </a:t>
                      </a:r>
                      <a:endParaRPr lang="ru-RU" sz="2400" b="1" dirty="0" smtClean="0"/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ПДК: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900мг/л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Фактически: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 мг/л </a:t>
                      </a:r>
                      <a:endParaRPr lang="ru-RU" sz="2000" b="1" dirty="0"/>
                    </a:p>
                  </a:txBody>
                  <a:tcPr/>
                </a:tc>
              </a:tr>
              <a:tr h="1227646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Морковь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Отсутствуют</a:t>
                      </a:r>
                      <a:r>
                        <a:rPr lang="ru-RU" sz="2400" b="1" baseline="0" dirty="0" smtClean="0"/>
                        <a:t> </a:t>
                      </a:r>
                      <a:endParaRPr lang="ru-RU" sz="2400" b="1" dirty="0" smtClean="0"/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ПДК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250 мг/л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Фактически: </a:t>
                      </a: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25мг/л 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1" descr="I:\фото\IMG_3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2808312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Содержание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нитритов </a:t>
            </a:r>
            <a:r>
              <a:rPr lang="ru-RU" sz="4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нитратов в овощах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4087211"/>
              </p:ext>
            </p:extLst>
          </p:nvPr>
        </p:nvGraphicFramePr>
        <p:xfrm>
          <a:off x="395536" y="1196752"/>
          <a:ext cx="835292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59632" y="1412776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ПДК:150мг/л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3140968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ПДК:150мг/л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1844824"/>
            <a:ext cx="2428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ПДК: 900мг/л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2636912"/>
            <a:ext cx="2428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ПДК:250 мг/л</a:t>
            </a:r>
          </a:p>
        </p:txBody>
      </p:sp>
    </p:spTree>
    <p:extLst>
      <p:ext uri="{BB962C8B-B14F-4D97-AF65-F5344CB8AC3E}">
        <p14:creationId xmlns:p14="http://schemas.microsoft.com/office/powerpoint/2010/main" xmlns="" val="13014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Нитраты в овощах и фруктах\DSC093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2351616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Нитраты в овощах и фруктах\DSC093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276872"/>
            <a:ext cx="2351616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Нитраты в овощах и фруктах\DSC093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348880"/>
            <a:ext cx="25202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548680"/>
            <a:ext cx="75608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Наименьшее количество нитратов – в мякоти средней части огурца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221088"/>
            <a:ext cx="1904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164 мг/л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4149080"/>
            <a:ext cx="1904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143 мг/л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4221088"/>
            <a:ext cx="1904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132 мг/л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4941168"/>
            <a:ext cx="6335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ПДК:400мг/л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76672"/>
            <a:ext cx="7992888" cy="115212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нитратов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частях яблок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6364452"/>
              </p:ext>
            </p:extLst>
          </p:nvPr>
        </p:nvGraphicFramePr>
        <p:xfrm>
          <a:off x="467544" y="1916832"/>
          <a:ext cx="446449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75442660"/>
              </p:ext>
            </p:extLst>
          </p:nvPr>
        </p:nvGraphicFramePr>
        <p:xfrm>
          <a:off x="4499992" y="1844824"/>
          <a:ext cx="414667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8073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Нитраты в овощах и фруктах\DSC093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86164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Нитраты в овощах и фруктах\DSC093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157192"/>
            <a:ext cx="18002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Нитраты в овощах и фруктах\DSC0929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276872"/>
            <a:ext cx="18002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G:\Нитраты в овощах и фруктах\DSC0929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717032"/>
            <a:ext cx="1800200" cy="123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292080" y="4077072"/>
            <a:ext cx="1558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89мг/л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2780928"/>
            <a:ext cx="1673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 мг/л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5517232"/>
            <a:ext cx="1558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67мг/л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26459" y="4102913"/>
            <a:ext cx="1673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мг/л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70242" y="5538427"/>
            <a:ext cx="1653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41мг/л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45738" y="2756599"/>
            <a:ext cx="1673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 мг/л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83671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476672"/>
            <a:ext cx="83529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покупных яблоках нитратов больше, чем в яблоках со своего огорода.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6966" y="1758007"/>
            <a:ext cx="37349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Яблоки из своего сада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20072" y="1700808"/>
            <a:ext cx="3443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Яблоки из магазина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491880" y="3212976"/>
            <a:ext cx="20882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ПДК: 60мг/л  </a:t>
            </a:r>
          </a:p>
        </p:txBody>
      </p:sp>
      <p:pic>
        <p:nvPicPr>
          <p:cNvPr id="32772" name="Picture 4" descr="C:\Users\Учитель химии\Desktop\Михайлова Е.В\Наши имена\Наши имена 2014-2015\Нитраты в овощах и фруктах\DSC093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717032"/>
            <a:ext cx="1656184" cy="1233428"/>
          </a:xfrm>
          <a:prstGeom prst="rect">
            <a:avLst/>
          </a:prstGeom>
          <a:noFill/>
        </p:spPr>
      </p:pic>
      <p:pic>
        <p:nvPicPr>
          <p:cNvPr id="32773" name="Picture 5" descr="C:\Users\Учитель химии\Desktop\Михайлова Е.В\Наши имена\Наши имена 2014-2015\Нитраты в овощах и фруктах\DSC0930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3" y="5157192"/>
            <a:ext cx="1656184" cy="1224136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496944" cy="4536504"/>
          </a:xfrm>
        </p:spPr>
        <p:txBody>
          <a:bodyPr>
            <a:normAutofit fontScale="925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Заключение: </a:t>
            </a:r>
          </a:p>
          <a:p>
            <a:pPr marL="457200" indent="-457200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Нитрит-ионы в овощах отсутствуют, нитраты содержатся в количестве ниже ПДК.</a:t>
            </a:r>
          </a:p>
          <a:p>
            <a:pPr marL="457200" indent="-457200"/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В более окрашенных плодах нитратов содержится меньше.</a:t>
            </a:r>
          </a:p>
          <a:p>
            <a:pPr marL="457200" indent="-457200"/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В мякоти яблок и огурцов нитратов содержится меньше, чем в нижней и в верхней части плода.</a:t>
            </a:r>
          </a:p>
          <a:p>
            <a:pPr marL="457200" indent="-457200"/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Покупные яблоки, в отличии от яблок со своего огорода, содержат недопустимое количество нитратов.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72514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Овощи, купленные в магазине в основном являются качественными, т.к. содержат минимальные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нитрат-ионов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7808" y="1412776"/>
            <a:ext cx="8394672" cy="14401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«самоочищения»  овощей и фруктов от нитратов существенным является срок хранения, а также чистка, мытьё, варка и жарка продукта.</a:t>
            </a:r>
          </a:p>
        </p:txBody>
      </p:sp>
      <p:pic>
        <p:nvPicPr>
          <p:cNvPr id="4098" name="Picture 2" descr="Овсяный суп / TVCook: пошаговые кулинарные рецепты c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2936"/>
            <a:ext cx="4057650" cy="3048001"/>
          </a:xfrm>
          <a:prstGeom prst="rect">
            <a:avLst/>
          </a:prstGeom>
          <a:noFill/>
        </p:spPr>
      </p:pic>
      <p:pic>
        <p:nvPicPr>
          <p:cNvPr id="4100" name="Picture 4" descr="Как что храним и как едим . Здоровье. женский журнал woman.wow.ua - женский журнал, мода, секси,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708920"/>
            <a:ext cx="2736304" cy="359626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383071"/>
            <a:ext cx="8676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уменьшить содержание нитратов в продуктах?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344445"/>
            <a:ext cx="8640960" cy="60486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качество овощей  и фруктов по содержанию в них нитрат-ионов и нитрит-ионов.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Изучить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азотсодержащих соединений на организмы;</a:t>
            </a:r>
          </a:p>
          <a:p>
            <a:pPr marL="342900" indent="-34290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Изучить методы определения нитратов и нитритов                  в продуктах; </a:t>
            </a:r>
          </a:p>
          <a:p>
            <a:pPr marL="342900" indent="-34290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Определить количество нитратов и нитритов  в овощах и фруктах;</a:t>
            </a:r>
          </a:p>
          <a:p>
            <a:pPr marL="342900" indent="-34290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Изучить способы снижения дозы нитратов в продуктах;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 ли овощи и фрукты, которые мы приобретаем в магазине, содержат допустимые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концентрации нитрат- и нитрит-ионов?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НИТРАТ-ТЕСТЕР (нитратомер) NUC-019-2 СОЭКС-экспресс-анализ содержания нитратов в продуктах, в т. ч. детском питании, купить в Е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157192"/>
            <a:ext cx="1688863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2"/>
            <a:ext cx="8496944" cy="54244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1). Я изучила круговорот азота в природе                         и влияние азотсодержащих соединений на живые организмы.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2). Оценила значимость азотных удобрений для сельского хозяйства.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3). Научилась определять количество нитрат- и нитрит-ионов в овощах и фруктах, а также оценивать их качество по внешним признакам и   с помощью специальных приборов.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4). Изучила способы снижения дозы нитратов           в овощах и фруктах.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6712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332656"/>
            <a:ext cx="8183880" cy="57124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Круговорот азота в природе 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6912768" cy="437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252536" y="4797152"/>
            <a:ext cx="9396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образному выражению академика Д.Н.Прянишникова, аммиак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«есть альфа и омега в обмене азотистых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 у растений».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424136" cy="28803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Биологическая роль азота обусловлена его соединениями</a:t>
            </a:r>
          </a:p>
          <a:p>
            <a:pPr algn="ctr"/>
            <a:endPara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 составе аминокислот он образует пептиды и белки;                           в составе нуклеотидов - ДНК и РНК;                                                             в составе гемоглобина азот участвует  в транспорте кислорода от легких к органам и тканям.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Русская лента новостей - избранно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24944"/>
            <a:ext cx="2736304" cy="244827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660232" y="5301208"/>
            <a:ext cx="970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ДНК</a:t>
            </a:r>
          </a:p>
        </p:txBody>
      </p:sp>
      <p:pic>
        <p:nvPicPr>
          <p:cNvPr id="2050" name="Picture 2" descr="Растительный инсулин испытывают на людях. Новости на Supersadovnik.r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534" y="3823908"/>
            <a:ext cx="2783979" cy="212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6551" y="5876446"/>
            <a:ext cx="3064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инсулин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uman Hemoglob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12976"/>
            <a:ext cx="2880320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7864" y="5517232"/>
            <a:ext cx="2042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Гражданская оборо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072" y="3649521"/>
            <a:ext cx="2503619" cy="222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НОВОСТИ АЛМАЗНОЙ - НОВОСТИ РЕГИОНА - Главная страница - Стах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49521"/>
            <a:ext cx="2900696" cy="212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Что такое цианоз VipLab.org - вип лаборатория , медицинские 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3469" y="4509120"/>
            <a:ext cx="3275823" cy="202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"/>
            <a:ext cx="8424936" cy="3717032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факты: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пятидесятых годах исследователи провели анализ собранных сведений относительно редкой болезни –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метгемоглобинемии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страдающий этим заболеванием, испытывает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кислородное голодание. </a:t>
            </a: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проведённых экспериментов выяснилось, что причиной этого заболевания является слишком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количество солей азотной кислоты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воде, которую люди использовали для питья и приготовления еды.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Амиачная селитра - Азотное удобрение для сельскохозяйственных культур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09120"/>
            <a:ext cx="2016224" cy="20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440668"/>
            <a:ext cx="8928992" cy="154817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потреблении нитратов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повышенных количествах 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пищеварительном тракте происходят следующие процессы: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3992290"/>
            <a:ext cx="8172400" cy="23890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708920"/>
            <a:ext cx="849694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2).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итриты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взаимодействуют с гемоглобином крови 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блокируют его дыхательную функцию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превращая часть гемоглобина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метгемоглобин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16832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1).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Нитраты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частично восстанавливаться до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нитритов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токсичных соединений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149080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3HbFe</a:t>
            </a:r>
            <a:r>
              <a:rPr lang="pt-BR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+ 2NO</a:t>
            </a:r>
            <a:r>
              <a:rPr lang="pt-BR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+ 14H</a:t>
            </a:r>
            <a:r>
              <a:rPr lang="pt-BR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3HbFe</a:t>
            </a:r>
            <a:r>
              <a:rPr lang="pt-BR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+ 2NH</a:t>
            </a:r>
            <a:r>
              <a:rPr lang="pt-BR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+ </a:t>
            </a:r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4H</a:t>
            </a:r>
            <a:r>
              <a:rPr lang="pt-BR" sz="2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653136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Угрозой для жизни является накопление в крови 20% и более метгемоглобина (HbFe</a:t>
            </a:r>
            <a:r>
              <a:rPr lang="ru-RU" sz="32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23528" y="3645024"/>
            <a:ext cx="8424935" cy="2699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645024"/>
            <a:ext cx="64984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</a:t>
            </a:r>
            <a:r>
              <a:rPr lang="en-US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)NH +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(R)</a:t>
            </a:r>
            <a:r>
              <a:rPr lang="en-US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N–NO +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60648"/>
            <a:ext cx="784887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Наибольшая же опасность повышенного содержания нитратов 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организме заключается в способности нитрит-иона образовывать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нитрозосоединения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обладающие канцерогенным и мутагенным действием.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42088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Проведенные на животных опыты показали,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нитрозосоединения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способствуют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образованию опухолей во всех органах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кроме костей.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077072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Допустимое суточное потребление нитратов для человека не должно превышать 5 мг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массы тела,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е. не более 350 мг в сутки для человека массой 70 кг.</a:t>
            </a:r>
          </a:p>
        </p:txBody>
      </p:sp>
    </p:spTree>
    <p:extLst>
      <p:ext uri="{BB962C8B-B14F-4D97-AF65-F5344CB8AC3E}">
        <p14:creationId xmlns:p14="http://schemas.microsoft.com/office/powerpoint/2010/main" xmlns="" val="21701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0-tub-ru.yandex.net/i?id=8c263980686659d700d1013bbe7e7a4b-00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908721"/>
            <a:ext cx="2952328" cy="2448272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8280920" cy="3384376"/>
          </a:xfrm>
        </p:spPr>
        <p:txBody>
          <a:bodyPr>
            <a:normAutofit lnSpcReduction="10000"/>
          </a:bodyPr>
          <a:lstStyle/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Увеличенная печень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болезненными ощущениями;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Слабеет пульс,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становится аритмичным;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Снижается  давление;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Учащается дыхание;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Конечности становятся холодными;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Начинает болеть голова, шумит в ушах. 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14908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медицинской помощью 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является обильное промывание желудка,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активированного угля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солевых слабительных.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6"/>
            <a:ext cx="7698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отравления нитратами: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403648" y="1052736"/>
          <a:ext cx="734481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476672"/>
            <a:ext cx="8130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организм человека нитраты поступают: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9715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опасно отравление нитратами, растворимыми   в воде, т. к. это увеличивает скорость всасывания их            в кровь, поэтому содержание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нитрат-аниона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воде        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должно превышать 45 мг/л.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852936"/>
            <a:ext cx="9361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70%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2132856"/>
            <a:ext cx="9361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1844824"/>
            <a:ext cx="5040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6%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1" name="Picture 4" descr="http://im1-tub-ru.yandex.net/i?id=6ea5de54419e2177fe60f923c861688e-110-144&amp;n=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59393"/>
            <a:ext cx="1656184" cy="12085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1987</TotalTime>
  <Words>902</Words>
  <Application>Microsoft Office PowerPoint</Application>
  <PresentationFormat>Экран (4:3)</PresentationFormat>
  <Paragraphs>146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Нитраты и нитриты в овощах  и фруктах.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Содержание  нитритов и нитратов в овощах 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Нитраты в продуктах</dc:title>
  <dc:creator>Андрей</dc:creator>
  <cp:lastModifiedBy>Учитель химии</cp:lastModifiedBy>
  <cp:revision>241</cp:revision>
  <dcterms:created xsi:type="dcterms:W3CDTF">2014-10-12T17:36:51Z</dcterms:created>
  <dcterms:modified xsi:type="dcterms:W3CDTF">2020-08-19T08:00:23Z</dcterms:modified>
</cp:coreProperties>
</file>