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1.xml" ContentType="application/vnd.openxmlformats-officedocument.drawingml.chartshapes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53"/>
  </p:notesMasterIdLst>
  <p:sldIdLst>
    <p:sldId id="256" r:id="rId2"/>
    <p:sldId id="299" r:id="rId3"/>
    <p:sldId id="301" r:id="rId4"/>
    <p:sldId id="300" r:id="rId5"/>
    <p:sldId id="261" r:id="rId6"/>
    <p:sldId id="263" r:id="rId7"/>
    <p:sldId id="285" r:id="rId8"/>
    <p:sldId id="307" r:id="rId9"/>
    <p:sldId id="308" r:id="rId10"/>
    <p:sldId id="334" r:id="rId11"/>
    <p:sldId id="386" r:id="rId12"/>
    <p:sldId id="387" r:id="rId13"/>
    <p:sldId id="311" r:id="rId14"/>
    <p:sldId id="312" r:id="rId15"/>
    <p:sldId id="317" r:id="rId16"/>
    <p:sldId id="314" r:id="rId17"/>
    <p:sldId id="336" r:id="rId18"/>
    <p:sldId id="315" r:id="rId19"/>
    <p:sldId id="321" r:id="rId20"/>
    <p:sldId id="337" r:id="rId21"/>
    <p:sldId id="339" r:id="rId22"/>
    <p:sldId id="325" r:id="rId23"/>
    <p:sldId id="326" r:id="rId24"/>
    <p:sldId id="350" r:id="rId25"/>
    <p:sldId id="351" r:id="rId26"/>
    <p:sldId id="328" r:id="rId27"/>
    <p:sldId id="330" r:id="rId28"/>
    <p:sldId id="335" r:id="rId29"/>
    <p:sldId id="349" r:id="rId30"/>
    <p:sldId id="358" r:id="rId31"/>
    <p:sldId id="359" r:id="rId32"/>
    <p:sldId id="360" r:id="rId33"/>
    <p:sldId id="361" r:id="rId34"/>
    <p:sldId id="395" r:id="rId35"/>
    <p:sldId id="392" r:id="rId36"/>
    <p:sldId id="356" r:id="rId37"/>
    <p:sldId id="393" r:id="rId38"/>
    <p:sldId id="397" r:id="rId39"/>
    <p:sldId id="363" r:id="rId40"/>
    <p:sldId id="365" r:id="rId41"/>
    <p:sldId id="293" r:id="rId42"/>
    <p:sldId id="294" r:id="rId43"/>
    <p:sldId id="295" r:id="rId44"/>
    <p:sldId id="296" r:id="rId45"/>
    <p:sldId id="297" r:id="rId46"/>
    <p:sldId id="298" r:id="rId47"/>
    <p:sldId id="368" r:id="rId48"/>
    <p:sldId id="276" r:id="rId49"/>
    <p:sldId id="399" r:id="rId50"/>
    <p:sldId id="269" r:id="rId51"/>
    <p:sldId id="259" r:id="rId5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7F5BD5C-3776-490B-89C7-9AF10C8443FF}">
          <p14:sldIdLst>
            <p14:sldId id="256"/>
            <p14:sldId id="299"/>
            <p14:sldId id="301"/>
            <p14:sldId id="300"/>
            <p14:sldId id="261"/>
            <p14:sldId id="263"/>
            <p14:sldId id="285"/>
            <p14:sldId id="307"/>
            <p14:sldId id="308"/>
            <p14:sldId id="334"/>
            <p14:sldId id="386"/>
            <p14:sldId id="387"/>
            <p14:sldId id="311"/>
            <p14:sldId id="312"/>
            <p14:sldId id="317"/>
            <p14:sldId id="314"/>
            <p14:sldId id="336"/>
            <p14:sldId id="315"/>
            <p14:sldId id="321"/>
            <p14:sldId id="337"/>
            <p14:sldId id="339"/>
            <p14:sldId id="325"/>
            <p14:sldId id="326"/>
            <p14:sldId id="350"/>
            <p14:sldId id="351"/>
            <p14:sldId id="328"/>
            <p14:sldId id="330"/>
            <p14:sldId id="335"/>
            <p14:sldId id="349"/>
            <p14:sldId id="358"/>
            <p14:sldId id="359"/>
            <p14:sldId id="360"/>
            <p14:sldId id="361"/>
            <p14:sldId id="395"/>
            <p14:sldId id="392"/>
            <p14:sldId id="356"/>
            <p14:sldId id="393"/>
            <p14:sldId id="397"/>
            <p14:sldId id="363"/>
            <p14:sldId id="365"/>
            <p14:sldId id="293"/>
            <p14:sldId id="294"/>
            <p14:sldId id="295"/>
            <p14:sldId id="296"/>
            <p14:sldId id="297"/>
            <p14:sldId id="298"/>
            <p14:sldId id="368"/>
            <p14:sldId id="276"/>
            <p14:sldId id="399"/>
            <p14:sldId id="269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993300"/>
    <a:srgbClr val="F794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2" d="100"/>
          <a:sy n="82" d="100"/>
        </p:scale>
        <p:origin x="147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    детей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1 группа здоровья </c:v>
                </c:pt>
                <c:pt idx="1">
                  <c:v>2 группа здоровья</c:v>
                </c:pt>
                <c:pt idx="2">
                  <c:v>3 группа здоровья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</c:v>
                </c:pt>
                <c:pt idx="1">
                  <c:v>23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146-420C-98C7-E6E4A4D495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8673920"/>
        <c:axId val="28675456"/>
      </c:barChart>
      <c:catAx>
        <c:axId val="286739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8675456"/>
        <c:crosses val="autoZero"/>
        <c:auto val="1"/>
        <c:lblAlgn val="ctr"/>
        <c:lblOffset val="100"/>
        <c:noMultiLvlLbl val="0"/>
      </c:catAx>
      <c:valAx>
        <c:axId val="28675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867392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детей 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Норма 20-25 б</c:v>
                </c:pt>
                <c:pt idx="1">
                  <c:v>ниже нормы</c:v>
                </c:pt>
                <c:pt idx="2">
                  <c:v>выше нормы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</c:v>
                </c:pt>
                <c:pt idx="1">
                  <c:v>13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E4-4725-A0EA-E35B570D05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Результаты обследования 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Нарушение звукрпроизношения</c:v>
                </c:pt>
                <c:pt idx="1">
                  <c:v>Недоразвитие фонетико-фонематических процессов</c:v>
                </c:pt>
                <c:pt idx="2">
                  <c:v>Бедный словарный запас и грубое нарушение грамматического строя</c:v>
                </c:pt>
                <c:pt idx="3">
                  <c:v>Нарушение речи </c:v>
                </c:pt>
                <c:pt idx="4">
                  <c:v>Норма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AE-4E97-8FB6-E3A1C10D79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Возникнут ли трудности в обучении</c:v>
                </c:pt>
              </c:strCache>
            </c:strRef>
          </c:tx>
          <c:explosion val="8"/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</c:v>
                </c:pt>
                <c:pt idx="1">
                  <c:v>18</c:v>
                </c:pt>
                <c:pt idx="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18-48AC-933E-62E0BAD568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Максимально</c:v>
                </c:pt>
                <c:pt idx="1">
                  <c:v>Допустили ошибки</c:v>
                </c:pt>
                <c:pt idx="2">
                  <c:v>Не справились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15</c:v>
                </c:pt>
                <c:pt idx="2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4D-4B6D-8FF6-8EF6459C5E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4022912"/>
        <c:axId val="74024448"/>
      </c:barChart>
      <c:catAx>
        <c:axId val="740229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4024448"/>
        <c:crosses val="autoZero"/>
        <c:auto val="1"/>
        <c:lblAlgn val="ctr"/>
        <c:lblOffset val="100"/>
        <c:noMultiLvlLbl val="0"/>
      </c:catAx>
      <c:valAx>
        <c:axId val="740244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40229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ксимально</c:v>
                </c:pt>
                <c:pt idx="1">
                  <c:v>Допустили ошибки</c:v>
                </c:pt>
                <c:pt idx="2">
                  <c:v>не справились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14</c:v>
                </c:pt>
                <c:pt idx="1">
                  <c:v>2.5</c:v>
                </c:pt>
                <c:pt idx="2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F4-475F-BCE9-9353A136C9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4094848"/>
        <c:axId val="74100736"/>
      </c:barChart>
      <c:catAx>
        <c:axId val="74094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4100736"/>
        <c:crosses val="autoZero"/>
        <c:auto val="1"/>
        <c:lblAlgn val="ctr"/>
        <c:lblOffset val="100"/>
        <c:noMultiLvlLbl val="0"/>
      </c:catAx>
      <c:valAx>
        <c:axId val="741007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40948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</c:strCache>
            </c:strRef>
          </c:tx>
          <c:marker>
            <c:symbol val="none"/>
          </c:marker>
          <c:cat>
            <c:strRef>
              <c:f>Лист1!$A$2</c:f>
              <c:strCache>
                <c:ptCount val="1"/>
                <c:pt idx="0">
                  <c:v>Данные  мониторингов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1C1-40B1-BB89-23B0B956236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</c:strCache>
            </c:strRef>
          </c:tx>
          <c:marker>
            <c:symbol val="none"/>
          </c:marker>
          <c:cat>
            <c:strRef>
              <c:f>Лист1!$A$2</c:f>
              <c:strCache>
                <c:ptCount val="1"/>
                <c:pt idx="0">
                  <c:v>Данные  мониторингов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1C1-40B1-BB89-23B0B956236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</c:strCache>
            </c:strRef>
          </c:tx>
          <c:marker>
            <c:symbol val="none"/>
          </c:marker>
          <c:cat>
            <c:strRef>
              <c:f>Лист1!$A$2</c:f>
              <c:strCache>
                <c:ptCount val="1"/>
                <c:pt idx="0">
                  <c:v>Данные  мониторингов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1C1-40B1-BB89-23B0B95623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6769152"/>
        <c:axId val="82830848"/>
      </c:lineChart>
      <c:catAx>
        <c:axId val="767691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82830848"/>
        <c:crosses val="autoZero"/>
        <c:auto val="1"/>
        <c:lblAlgn val="ctr"/>
        <c:lblOffset val="100"/>
        <c:noMultiLvlLbl val="0"/>
      </c:catAx>
      <c:valAx>
        <c:axId val="828308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767691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8088869755212385E-2"/>
          <c:y val="6.0612132921554103E-2"/>
          <c:w val="0.94011637595822628"/>
          <c:h val="0.7873623992851142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сложение</c:v>
                </c:pt>
              </c:strCache>
            </c:strRef>
          </c:tx>
          <c:cat>
            <c:numRef>
              <c:f>Лист1!$A$2:$A$33</c:f>
              <c:numCache>
                <c:formatCode>General</c:formatCode>
                <c:ptCount val="3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</c:numCache>
            </c:numRef>
          </c:cat>
          <c:val>
            <c:numRef>
              <c:f>Лист1!$B$2:$B$33</c:f>
              <c:numCache>
                <c:formatCode>General</c:formatCode>
                <c:ptCount val="32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3</c:v>
                </c:pt>
                <c:pt idx="6">
                  <c:v>2</c:v>
                </c:pt>
                <c:pt idx="7">
                  <c:v>4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4</c:v>
                </c:pt>
                <c:pt idx="12">
                  <c:v>2</c:v>
                </c:pt>
                <c:pt idx="1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3B4-4570-AF44-59E5E23701A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вычитание</c:v>
                </c:pt>
              </c:strCache>
            </c:strRef>
          </c:tx>
          <c:cat>
            <c:numRef>
              <c:f>Лист1!$A$2:$A$33</c:f>
              <c:numCache>
                <c:formatCode>General</c:formatCode>
                <c:ptCount val="3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</c:numCache>
            </c:numRef>
          </c:cat>
          <c:val>
            <c:numRef>
              <c:f>Лист1!$C$2:$C$33</c:f>
              <c:numCache>
                <c:formatCode>General</c:formatCode>
                <c:ptCount val="32"/>
                <c:pt idx="0">
                  <c:v>5</c:v>
                </c:pt>
                <c:pt idx="1">
                  <c:v>3</c:v>
                </c:pt>
                <c:pt idx="2">
                  <c:v>4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3</c:v>
                </c:pt>
                <c:pt idx="9">
                  <c:v>4</c:v>
                </c:pt>
                <c:pt idx="10">
                  <c:v>5</c:v>
                </c:pt>
                <c:pt idx="11">
                  <c:v>3</c:v>
                </c:pt>
                <c:pt idx="12">
                  <c:v>2</c:v>
                </c:pt>
                <c:pt idx="13">
                  <c:v>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3B4-4570-AF44-59E5E23701A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numRef>
              <c:f>Лист1!$A$2:$A$33</c:f>
              <c:numCache>
                <c:formatCode>General</c:formatCode>
                <c:ptCount val="3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</c:numCache>
            </c:numRef>
          </c:cat>
          <c:val>
            <c:numRef>
              <c:f>Лист1!$D$2:$D$33</c:f>
              <c:numCache>
                <c:formatCode>General</c:formatCode>
                <c:ptCount val="3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3B4-4570-AF44-59E5E23701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3914240"/>
        <c:axId val="73915776"/>
      </c:lineChart>
      <c:catAx>
        <c:axId val="73914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3915776"/>
        <c:crosses val="autoZero"/>
        <c:auto val="1"/>
        <c:lblAlgn val="ctr"/>
        <c:lblOffset val="100"/>
        <c:noMultiLvlLbl val="0"/>
      </c:catAx>
      <c:valAx>
        <c:axId val="739157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391424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57225296726289676"/>
          <c:y val="0.10894576494213658"/>
          <c:w val="0.17789053531089141"/>
          <c:h val="0.3144375800931903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0.0183</cdr:x>
      <cdr:y>0.0535</cdr:y>
    </cdr:from>
    <cdr:to>
      <cdr:x>0.0183</cdr:x>
      <cdr:y>0.88824</cdr:y>
    </cdr:to>
    <cdr:cxnSp macro="">
      <cdr:nvCxnSpPr>
        <cdr:cNvPr id="3" name="Прямая со стрелкой 2">
          <a:extLst xmlns:a="http://schemas.openxmlformats.org/drawingml/2006/main">
            <a:ext uri="{FF2B5EF4-FFF2-40B4-BE49-F238E27FC236}">
              <a16:creationId xmlns:a16="http://schemas.microsoft.com/office/drawing/2014/main" id="{DAC30804-CF0F-4012-A71E-90A9CE430F79}"/>
            </a:ext>
          </a:extLst>
        </cdr:cNvPr>
        <cdr:cNvCxnSpPr/>
      </cdr:nvCxnSpPr>
      <cdr:spPr>
        <a:xfrm xmlns:a="http://schemas.openxmlformats.org/drawingml/2006/main" flipV="1">
          <a:off x="154360" y="244624"/>
          <a:ext cx="0" cy="381642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0.0183</cdr:x>
      <cdr:y>0.88824</cdr:y>
    </cdr:from>
    <cdr:to>
      <cdr:x>0.85488</cdr:x>
      <cdr:y>0.88824</cdr:y>
    </cdr:to>
    <cdr:cxnSp macro="">
      <cdr:nvCxnSpPr>
        <cdr:cNvPr id="5" name="Прямая со стрелкой 4">
          <a:extLst xmlns:a="http://schemas.openxmlformats.org/drawingml/2006/main">
            <a:ext uri="{FF2B5EF4-FFF2-40B4-BE49-F238E27FC236}">
              <a16:creationId xmlns:a16="http://schemas.microsoft.com/office/drawing/2014/main" id="{F39237A9-B5D3-41E6-9C55-BF7659990D4B}"/>
            </a:ext>
          </a:extLst>
        </cdr:cNvPr>
        <cdr:cNvCxnSpPr/>
      </cdr:nvCxnSpPr>
      <cdr:spPr>
        <a:xfrm xmlns:a="http://schemas.openxmlformats.org/drawingml/2006/main">
          <a:off x="154360" y="4061048"/>
          <a:ext cx="7056784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C4FF12-4D86-449B-AD24-559AA8AD194C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E517C5-C79F-458E-ACAE-7EBD3FE7D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755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517C5-C79F-458E-ACAE-7EBD3FE7D65D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133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90E75D7-F87C-4DFC-B9A0-A9FC2818F48F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0511C25-B789-49B5-950F-6DB55C170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E75D7-F87C-4DFC-B9A0-A9FC2818F48F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1C25-B789-49B5-950F-6DB55C170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E75D7-F87C-4DFC-B9A0-A9FC2818F48F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1C25-B789-49B5-950F-6DB55C170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0E75D7-F87C-4DFC-B9A0-A9FC2818F48F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0511C25-B789-49B5-950F-6DB55C170C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90E75D7-F87C-4DFC-B9A0-A9FC2818F48F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0511C25-B789-49B5-950F-6DB55C170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E75D7-F87C-4DFC-B9A0-A9FC2818F48F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1C25-B789-49B5-950F-6DB55C170C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E75D7-F87C-4DFC-B9A0-A9FC2818F48F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1C25-B789-49B5-950F-6DB55C170C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0E75D7-F87C-4DFC-B9A0-A9FC2818F48F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511C25-B789-49B5-950F-6DB55C170C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E75D7-F87C-4DFC-B9A0-A9FC2818F48F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1C25-B789-49B5-950F-6DB55C170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0E75D7-F87C-4DFC-B9A0-A9FC2818F48F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0511C25-B789-49B5-950F-6DB55C170C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0E75D7-F87C-4DFC-B9A0-A9FC2818F48F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511C25-B789-49B5-950F-6DB55C170C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0E75D7-F87C-4DFC-B9A0-A9FC2818F48F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0511C25-B789-49B5-950F-6DB55C170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hyperlink" Target="http://manannikovaev.ucoz.ru/09288fba1b0c837673e461e2378ddfa3.jpg" TargetMode="External"/><Relationship Id="rId3" Type="http://schemas.openxmlformats.org/officeDocument/2006/relationships/hyperlink" Target="http://data.lact.ru/f1/s/56/172/image/1377/521/medium_medium_Chastnyie_Shkolyi.jpg" TargetMode="External"/><Relationship Id="rId7" Type="http://schemas.openxmlformats.org/officeDocument/2006/relationships/hyperlink" Target="http://1.bp.blogspot.com/-EWBqS8WQ2pE/TZhWttnzrSI/AAAAAAAAAfU/AuHvXeU2gCs/s1600/pel.gif" TargetMode="External"/><Relationship Id="rId12" Type="http://schemas.openxmlformats.org/officeDocument/2006/relationships/hyperlink" Target="http://2.bp.blogspot.com/-XuOQEMLx1HA/UIKWspbvKyI/AAAAAAAAHXY/Gvz7-fb7sKY/s220/%D1%88%D0%BA%D0%BE%D0%BB%D0%B0.jpeg" TargetMode="External"/><Relationship Id="rId2" Type="http://schemas.openxmlformats.org/officeDocument/2006/relationships/hyperlink" Target="http://www.pressa.tv/uploads/posts/2013-02/1361809364_8-kopiya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eveducation.ucoz.ru/roditeliam/yak-zibrati-ditinu-do-shkoli500.jpg" TargetMode="External"/><Relationship Id="rId11" Type="http://schemas.openxmlformats.org/officeDocument/2006/relationships/hyperlink" Target="http://schoolinfo.at.ua/_pu/4/29285221.jpg" TargetMode="External"/><Relationship Id="rId5" Type="http://schemas.openxmlformats.org/officeDocument/2006/relationships/hyperlink" Target="http://tom-luchschool.edu.tomsk.ru/wp-content/uploads/2015/04/05477275.jpg" TargetMode="External"/><Relationship Id="rId10" Type="http://schemas.openxmlformats.org/officeDocument/2006/relationships/hyperlink" Target="http://2.bp.blogspot.com/-77MQPLOOb9w/Uur8-nZDodI/AAAAAAAAAWI/SGnnbaeSXgI/s1600/20.jpg" TargetMode="External"/><Relationship Id="rId4" Type="http://schemas.openxmlformats.org/officeDocument/2006/relationships/hyperlink" Target="http://womantrick.ru/wp-content/uploads/2010/12/pervoklassnik.jpg" TargetMode="External"/><Relationship Id="rId9" Type="http://schemas.openxmlformats.org/officeDocument/2006/relationships/hyperlink" Target="http://s019.radikal.ru/i619/1206/d9/25a5a9e62947.pn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" Type="http://schemas.openxmlformats.org/officeDocument/2006/relationships/image" Target="../media/image5.jpe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14.jpeg"/><Relationship Id="rId5" Type="http://schemas.openxmlformats.org/officeDocument/2006/relationships/image" Target="../media/image8.png"/><Relationship Id="rId15" Type="http://schemas.openxmlformats.org/officeDocument/2006/relationships/image" Target="../media/image18.jpe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427984" y="1052736"/>
            <a:ext cx="4608512" cy="5328592"/>
          </a:xfrm>
          <a:ln>
            <a:noFill/>
          </a:ln>
          <a:effectLst>
            <a:outerShdw blurRad="50800" dist="38100" dir="10800000" algn="r" rotWithShape="0">
              <a:srgbClr val="993300">
                <a:alpha val="40000"/>
              </a:srgbClr>
            </a:outerShdw>
          </a:effectLst>
        </p:spPr>
        <p:txBody>
          <a:bodyPr>
            <a:normAutofit fontScale="25000" lnSpcReduction="20000"/>
          </a:bodyPr>
          <a:lstStyle/>
          <a:p>
            <a:endParaRPr lang="ru-RU" sz="3600" b="1" dirty="0">
              <a:solidFill>
                <a:srgbClr val="993300"/>
              </a:solidFill>
            </a:endParaRPr>
          </a:p>
          <a:p>
            <a:endParaRPr lang="ru-RU" sz="3600" b="1" dirty="0">
              <a:solidFill>
                <a:srgbClr val="993300"/>
              </a:solidFill>
            </a:endParaRPr>
          </a:p>
          <a:p>
            <a:endParaRPr lang="ru-RU" sz="5100" b="1" dirty="0">
              <a:solidFill>
                <a:srgbClr val="993300"/>
              </a:solidFill>
            </a:endParaRPr>
          </a:p>
          <a:p>
            <a:endParaRPr lang="ru-RU" sz="6700" b="1" dirty="0">
              <a:solidFill>
                <a:srgbClr val="993300"/>
              </a:solidFill>
            </a:endParaRPr>
          </a:p>
          <a:p>
            <a:r>
              <a:rPr lang="ru-RU" sz="3600" b="1" dirty="0">
                <a:solidFill>
                  <a:srgbClr val="993300"/>
                </a:solidFill>
              </a:rPr>
              <a:t> </a:t>
            </a:r>
          </a:p>
          <a:p>
            <a:pPr algn="ctr"/>
            <a:r>
              <a:rPr lang="ru-RU" sz="13500" b="1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«Педагогическая диагностика в рамках ФГОС».</a:t>
            </a:r>
          </a:p>
          <a:p>
            <a:endParaRPr lang="ru-RU" sz="3400" b="1" dirty="0">
              <a:solidFill>
                <a:srgbClr val="993300"/>
              </a:solidFill>
            </a:endParaRPr>
          </a:p>
          <a:p>
            <a:endParaRPr lang="ru-RU" altLang="ru-RU" sz="1400" b="1" dirty="0">
              <a:solidFill>
                <a:srgbClr val="993300"/>
              </a:solidFill>
            </a:endParaRPr>
          </a:p>
          <a:p>
            <a:endParaRPr lang="ru-RU" altLang="ru-RU" sz="1400" b="1" dirty="0">
              <a:solidFill>
                <a:srgbClr val="993300"/>
              </a:solidFill>
            </a:endParaRPr>
          </a:p>
          <a:p>
            <a:endParaRPr lang="ru-RU" altLang="ru-RU" sz="1400" b="1" dirty="0">
              <a:solidFill>
                <a:srgbClr val="993300"/>
              </a:solidFill>
            </a:endParaRPr>
          </a:p>
          <a:p>
            <a:endParaRPr lang="ru-RU" altLang="ru-RU" sz="1400" b="1" dirty="0">
              <a:solidFill>
                <a:srgbClr val="993300"/>
              </a:solidFill>
            </a:endParaRPr>
          </a:p>
          <a:p>
            <a:endParaRPr lang="ru-RU" altLang="ru-RU" sz="1400" b="1" dirty="0">
              <a:solidFill>
                <a:srgbClr val="993300"/>
              </a:solidFill>
            </a:endParaRPr>
          </a:p>
          <a:p>
            <a:endParaRPr lang="ru-RU" altLang="ru-RU" sz="1400" b="1" dirty="0">
              <a:solidFill>
                <a:srgbClr val="993300"/>
              </a:solidFill>
            </a:endParaRPr>
          </a:p>
          <a:p>
            <a:endParaRPr lang="ru-RU" altLang="ru-RU" sz="1400" b="1" dirty="0">
              <a:solidFill>
                <a:srgbClr val="993300"/>
              </a:solidFill>
            </a:endParaRPr>
          </a:p>
          <a:p>
            <a:endParaRPr lang="ru-RU" altLang="ru-RU" sz="1400" b="1" dirty="0">
              <a:solidFill>
                <a:srgbClr val="993300"/>
              </a:solidFill>
            </a:endParaRPr>
          </a:p>
          <a:p>
            <a:endParaRPr lang="ru-RU" altLang="ru-RU" sz="1400" b="1" dirty="0">
              <a:solidFill>
                <a:srgbClr val="993300"/>
              </a:solidFill>
            </a:endParaRPr>
          </a:p>
          <a:p>
            <a:endParaRPr lang="ru-RU" altLang="ru-RU" sz="1400" b="1" dirty="0">
              <a:solidFill>
                <a:srgbClr val="993300"/>
              </a:solidFill>
            </a:endParaRPr>
          </a:p>
          <a:p>
            <a:pPr algn="just"/>
            <a:endParaRPr lang="ru-RU" altLang="ru-RU" sz="1400" b="1" dirty="0">
              <a:solidFill>
                <a:srgbClr val="993300"/>
              </a:solidFill>
            </a:endParaRPr>
          </a:p>
          <a:p>
            <a:pPr algn="ctr"/>
            <a:endParaRPr lang="ru-RU" altLang="ru-RU" sz="96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9600" b="1" dirty="0" err="1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Учитель:Балабас</a:t>
            </a:r>
            <a:r>
              <a:rPr lang="ru-RU" altLang="ru-RU" sz="9600" b="1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И.В.</a:t>
            </a:r>
          </a:p>
          <a:p>
            <a:pPr algn="ctr"/>
            <a:endParaRPr lang="ru-RU" altLang="ru-RU" sz="96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9600" b="1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Калининград</a:t>
            </a:r>
          </a:p>
          <a:p>
            <a:pPr algn="ctr"/>
            <a:r>
              <a:rPr lang="ru-RU" altLang="ru-RU" sz="9600" b="1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2018</a:t>
            </a:r>
            <a:endParaRPr lang="ru-RU" sz="96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272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826" y="1003496"/>
            <a:ext cx="2669828" cy="2605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5835" y="4365104"/>
            <a:ext cx="5338936" cy="11430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Три аспекта трудностей в обучении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877272"/>
            <a:ext cx="180022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704" y="5953471"/>
            <a:ext cx="18859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243" y="5991572"/>
            <a:ext cx="18573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96243" y="357165"/>
            <a:ext cx="5643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000066"/>
                </a:solidFill>
              </a:rPr>
              <a:t>Что нас интересует?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520" y="2663765"/>
            <a:ext cx="46720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Готовность</a:t>
            </a:r>
          </a:p>
        </p:txBody>
      </p:sp>
    </p:spTree>
    <p:extLst>
      <p:ext uri="{BB962C8B-B14F-4D97-AF65-F5344CB8AC3E}">
        <p14:creationId xmlns:p14="http://schemas.microsoft.com/office/powerpoint/2010/main" val="35011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Три взаимосвязанные части готовности детей к обучению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565727"/>
            <a:ext cx="4038600" cy="2764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/>
              <a:t>Физическая   готовность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79912" y="1624740"/>
            <a:ext cx="53438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/>
              <a:t>Интеллектуальная  готовность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19578" y="2932202"/>
            <a:ext cx="4464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/>
              <a:t>Личностная   готовность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899592" y="3212976"/>
            <a:ext cx="648072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51520" y="4941168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Оценивают  медики</a:t>
            </a:r>
          </a:p>
        </p:txBody>
      </p:sp>
      <p:sp>
        <p:nvSpPr>
          <p:cNvPr id="12" name="Стрелка вниз 11"/>
          <p:cNvSpPr/>
          <p:nvPr/>
        </p:nvSpPr>
        <p:spPr>
          <a:xfrm>
            <a:off x="6826198" y="4533220"/>
            <a:ext cx="648072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652120" y="5541332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Оценивает психолог</a:t>
            </a:r>
          </a:p>
        </p:txBody>
      </p:sp>
    </p:spTree>
    <p:extLst>
      <p:ext uri="{BB962C8B-B14F-4D97-AF65-F5344CB8AC3E}">
        <p14:creationId xmlns:p14="http://schemas.microsoft.com/office/powerpoint/2010/main" val="623956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460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Личностная готовность </a:t>
            </a:r>
          </a:p>
        </p:txBody>
      </p:sp>
      <p:sp>
        <p:nvSpPr>
          <p:cNvPr id="5" name="Объект 3"/>
          <p:cNvSpPr txBox="1">
            <a:spLocks/>
          </p:cNvSpPr>
          <p:nvPr/>
        </p:nvSpPr>
        <p:spPr>
          <a:xfrm>
            <a:off x="179512" y="764705"/>
            <a:ext cx="8496944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dirty="0"/>
              <a:t>оценивается по показателям, характеризующим ориентировку в окружающем , запас знаний, отношение к школе, самостоятельность ребенка, его активность и инициативу, степень развития потребности  в общении, умение установить контакт с детьми и со взрослыми.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F6F5BA6-B9EE-40CB-8EE4-15DADBA8FC43}"/>
              </a:ext>
            </a:extLst>
          </p:cNvPr>
          <p:cNvSpPr txBox="1">
            <a:spLocks/>
          </p:cNvSpPr>
          <p:nvPr/>
        </p:nvSpPr>
        <p:spPr>
          <a:xfrm>
            <a:off x="1523865" y="1844824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dirty="0">
                <a:solidFill>
                  <a:srgbClr val="FF0000"/>
                </a:solidFill>
              </a:rPr>
              <a:t>Интеллектуальная готовность</a:t>
            </a:r>
          </a:p>
        </p:txBody>
      </p:sp>
      <p:sp>
        <p:nvSpPr>
          <p:cNvPr id="7" name="Объект 3">
            <a:extLst>
              <a:ext uri="{FF2B5EF4-FFF2-40B4-BE49-F238E27FC236}">
                <a16:creationId xmlns:a16="http://schemas.microsoft.com/office/drawing/2014/main" id="{FB6978B1-CDB9-48EF-8E77-1EB277C6ABD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39552" y="3304554"/>
            <a:ext cx="8291264" cy="19770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Показатели : состояние сенсорного развития (фонематический  слух и зрительное восприятие), состояние  развития образных представлений и  мелких движений пальцев кисти  руки, состояние развития  психических  процессов (восприятие, внимание, наблюдательность, память, воображение),  умственное и речевое развитие.</a:t>
            </a:r>
          </a:p>
        </p:txBody>
      </p:sp>
    </p:spTree>
    <p:extLst>
      <p:ext uri="{BB962C8B-B14F-4D97-AF65-F5344CB8AC3E}">
        <p14:creationId xmlns:p14="http://schemas.microsoft.com/office/powerpoint/2010/main" val="440033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Что мы узнаем из заявления о приеме ребенка в школу?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772817"/>
            <a:ext cx="8964488" cy="273630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Пол ребенка;</a:t>
            </a:r>
          </a:p>
          <a:p>
            <a:pPr marL="0" indent="0">
              <a:buNone/>
            </a:pPr>
            <a:r>
              <a:rPr lang="ru-RU" dirty="0"/>
              <a:t> год рождения ребенка – зрелость мозговых оболочек;</a:t>
            </a:r>
          </a:p>
          <a:p>
            <a:pPr marL="0" indent="0">
              <a:buNone/>
            </a:pPr>
            <a:r>
              <a:rPr lang="ru-RU" dirty="0"/>
              <a:t>полная или неполная семья </a:t>
            </a:r>
          </a:p>
          <a:p>
            <a:endParaRPr lang="ru-RU" dirty="0"/>
          </a:p>
        </p:txBody>
      </p:sp>
      <p:sp>
        <p:nvSpPr>
          <p:cNvPr id="2" name="Стрелка вниз 1"/>
          <p:cNvSpPr/>
          <p:nvPr/>
        </p:nvSpPr>
        <p:spPr>
          <a:xfrm>
            <a:off x="3733893" y="4433122"/>
            <a:ext cx="1224136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1560" y="5301208"/>
            <a:ext cx="74888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Гендерный подход к обучению и воспитанию младших школьников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87578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810090"/>
            <a:ext cx="4071934" cy="3047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Справка с места жительства</a:t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3"/>
          <p:cNvSpPr txBox="1">
            <a:spLocks/>
          </p:cNvSpPr>
          <p:nvPr/>
        </p:nvSpPr>
        <p:spPr>
          <a:xfrm>
            <a:off x="0" y="1571612"/>
            <a:ext cx="8568952" cy="13681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Окружение,  которое влияет на формирование личности. </a:t>
            </a:r>
          </a:p>
        </p:txBody>
      </p:sp>
    </p:spTree>
    <p:extLst>
      <p:ext uri="{BB962C8B-B14F-4D97-AF65-F5344CB8AC3E}">
        <p14:creationId xmlns:p14="http://schemas.microsoft.com/office/powerpoint/2010/main" val="15500892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000066"/>
                </a:solidFill>
              </a:rPr>
              <a:t>Диагностические листы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571472" y="5286388"/>
            <a:ext cx="8219256" cy="13287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Записываем имя и фамилию ребенка, число, месяц, год рождения.</a:t>
            </a:r>
          </a:p>
        </p:txBody>
      </p:sp>
      <p:sp>
        <p:nvSpPr>
          <p:cNvPr id="70658" name="AutoShape 2" descr="https://thumbs.dreamstime.com/z/schoolchildren-430796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6605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757742" cy="1143000"/>
          </a:xfrm>
        </p:spPr>
        <p:txBody>
          <a:bodyPr/>
          <a:lstStyle/>
          <a:p>
            <a:r>
              <a:rPr lang="ru-RU" dirty="0">
                <a:solidFill>
                  <a:srgbClr val="000066"/>
                </a:solidFill>
              </a:rPr>
              <a:t>Образцы мед карт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251520" y="1600201"/>
            <a:ext cx="8435280" cy="7486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rgbClr val="000066"/>
                </a:solidFill>
              </a:rPr>
              <a:t>Группа здоровья</a:t>
            </a:r>
          </a:p>
        </p:txBody>
      </p:sp>
      <p:sp>
        <p:nvSpPr>
          <p:cNvPr id="30" name="Объект 3"/>
          <p:cNvSpPr>
            <a:spLocks noGrp="1"/>
          </p:cNvSpPr>
          <p:nvPr>
            <p:ph sz="quarter" idx="2"/>
          </p:nvPr>
        </p:nvSpPr>
        <p:spPr>
          <a:xfrm>
            <a:off x="500034" y="5143512"/>
            <a:ext cx="8147248" cy="1468760"/>
          </a:xfrm>
        </p:spPr>
        <p:txBody>
          <a:bodyPr>
            <a:normAutofit/>
          </a:bodyPr>
          <a:lstStyle/>
          <a:p>
            <a:r>
              <a:rPr lang="ru-RU" dirty="0"/>
              <a:t>Есть ли дети инвалиды?</a:t>
            </a:r>
          </a:p>
          <a:p>
            <a:r>
              <a:rPr lang="ru-RU" dirty="0"/>
              <a:t>Какие заболевания у наших учеников?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979712" y="2276872"/>
            <a:ext cx="122413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298022" y="2204481"/>
            <a:ext cx="0" cy="5086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279712" y="2132856"/>
            <a:ext cx="1178550" cy="3259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1928802"/>
            <a:ext cx="1981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1 группа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45237" y="2763459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993300"/>
                </a:solidFill>
              </a:rPr>
              <a:t>2 группа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57884" y="2528446"/>
            <a:ext cx="32141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3 группа 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>
            <a:off x="7822429" y="3250405"/>
            <a:ext cx="428628" cy="214314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429124" y="3357562"/>
            <a:ext cx="0" cy="400823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28596" y="2357430"/>
            <a:ext cx="0" cy="612068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0" y="3071810"/>
            <a:ext cx="2160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Ребенок здоров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821858" y="3757879"/>
            <a:ext cx="29523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Небольшие  отклонения в здоровье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28184" y="3527375"/>
            <a:ext cx="27064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Есть заболевание</a:t>
            </a: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980" y="0"/>
            <a:ext cx="2050846" cy="857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94842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0022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57818" y="1000108"/>
            <a:ext cx="36724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Ортопед – 16 человек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Логопед – 4 человека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Окулист – 5 человек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Невролог – 2 человека</a:t>
            </a:r>
          </a:p>
          <a:p>
            <a:r>
              <a:rPr lang="ru-RU" sz="2000" dirty="0">
                <a:solidFill>
                  <a:srgbClr val="002060"/>
                </a:solidFill>
              </a:rPr>
              <a:t>Хирург – 1 человек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Аллерголог – 2 человека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Лор – 2 человека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Кардиолог – 1 человек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785918" y="0"/>
            <a:ext cx="5664354" cy="11430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993300"/>
                </a:solidFill>
              </a:rPr>
              <a:t>Анализ листа здоровья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320175188"/>
              </p:ext>
            </p:extLst>
          </p:nvPr>
        </p:nvGraphicFramePr>
        <p:xfrm>
          <a:off x="0" y="264318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76352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Для чего нам это знать?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r>
              <a:rPr lang="ru-RU" sz="3200" dirty="0"/>
              <a:t>Положение в классе</a:t>
            </a:r>
          </a:p>
          <a:p>
            <a:r>
              <a:rPr lang="ru-RU" sz="3200" dirty="0"/>
              <a:t>Питание </a:t>
            </a:r>
          </a:p>
          <a:p>
            <a:r>
              <a:rPr lang="ru-RU" sz="3200" dirty="0"/>
              <a:t>Осуществление индивидуального подхода</a:t>
            </a:r>
          </a:p>
          <a:p>
            <a:r>
              <a:rPr lang="ru-RU" sz="3200" dirty="0"/>
              <a:t>Занятия с психологом</a:t>
            </a:r>
          </a:p>
          <a:p>
            <a:r>
              <a:rPr lang="ru-RU" sz="3200" dirty="0"/>
              <a:t>Занятия с логопедом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-49160"/>
            <a:ext cx="180022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36621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37444973"/>
              </p:ext>
            </p:extLst>
          </p:nvPr>
        </p:nvGraphicFramePr>
        <p:xfrm>
          <a:off x="0" y="1196752"/>
          <a:ext cx="9144000" cy="3449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2413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Медицинские</a:t>
                      </a:r>
                      <a:r>
                        <a:rPr lang="ru-RU" sz="2800" baseline="0" dirty="0"/>
                        <a:t> показатели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Психологические</a:t>
                      </a:r>
                      <a:r>
                        <a:rPr lang="ru-RU" sz="2800" baseline="0" dirty="0"/>
                        <a:t> показатели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80022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2990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Цели: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/>
              <a:t>Познакомиться  с определением «педагогическая диагностика».</a:t>
            </a:r>
          </a:p>
          <a:p>
            <a:r>
              <a:rPr lang="ru-RU" sz="2800" dirty="0"/>
              <a:t>Понять что включает в себя диагностика.</a:t>
            </a:r>
          </a:p>
          <a:p>
            <a:r>
              <a:rPr lang="ru-RU" sz="2800" dirty="0"/>
              <a:t>Рассмотреть виды диагностики.</a:t>
            </a:r>
          </a:p>
          <a:p>
            <a:r>
              <a:rPr lang="ru-RU" sz="2800" dirty="0"/>
              <a:t>Изучить как проводится педагогическая диагностика.</a:t>
            </a:r>
          </a:p>
          <a:p>
            <a:r>
              <a:rPr lang="ru-RU" sz="2800" dirty="0"/>
              <a:t>Разобрать что включается в диагностику.</a:t>
            </a:r>
          </a:p>
          <a:p>
            <a:r>
              <a:rPr lang="ru-RU" sz="2800" dirty="0"/>
              <a:t>Исследовать анализ  педагогической диагностики.</a:t>
            </a:r>
          </a:p>
        </p:txBody>
      </p:sp>
    </p:spTree>
    <p:extLst>
      <p:ext uri="{BB962C8B-B14F-4D97-AF65-F5344CB8AC3E}">
        <p14:creationId xmlns:p14="http://schemas.microsoft.com/office/powerpoint/2010/main" val="3256972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22"/>
            <a:ext cx="8233147" cy="6594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180022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5576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426170"/>
          </a:xfrm>
        </p:spPr>
        <p:txBody>
          <a:bodyPr>
            <a:normAutofit/>
          </a:bodyPr>
          <a:lstStyle/>
          <a:p>
            <a:r>
              <a:rPr lang="ru-RU" b="1" dirty="0"/>
              <a:t>Вывод по  1 а классу 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12771966"/>
              </p:ext>
            </p:extLst>
          </p:nvPr>
        </p:nvGraphicFramePr>
        <p:xfrm>
          <a:off x="457200" y="1600200"/>
          <a:ext cx="5770984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0022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12114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Вывод 1 а </a:t>
            </a:r>
            <a:r>
              <a:rPr lang="ru-RU" b="1" dirty="0" err="1"/>
              <a:t>кл</a:t>
            </a:r>
            <a:r>
              <a:rPr lang="ru-RU" b="1" dirty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ru-RU" b="1" dirty="0"/>
              <a:t> </a:t>
            </a:r>
            <a:r>
              <a:rPr lang="ru-RU" dirty="0"/>
              <a:t>Показатели обучаемости (интеллектуальной продуктивности ) у большинства учащихся соответствуют возрастной норме</a:t>
            </a:r>
            <a:r>
              <a:rPr lang="ru-RU" b="1" dirty="0"/>
              <a:t>. </a:t>
            </a:r>
            <a:r>
              <a:rPr lang="ru-RU" dirty="0"/>
              <a:t>От 20 до 25баллов– это средняя норма класса. </a:t>
            </a:r>
          </a:p>
          <a:p>
            <a:r>
              <a:rPr lang="ru-RU" dirty="0"/>
              <a:t>У учащихся  Б.(8б), К. (9б), показатели ИП ниже среднего.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393" y="50773"/>
            <a:ext cx="180022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6784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Анализ данных психолога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6868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/>
              <a:t>Записываем в таблицу ….баллов из …. (средняя по классу)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0"/>
            <a:ext cx="180022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03495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61799359"/>
              </p:ext>
            </p:extLst>
          </p:nvPr>
        </p:nvGraphicFramePr>
        <p:xfrm>
          <a:off x="0" y="1196752"/>
          <a:ext cx="9144000" cy="3449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2413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Медицинские</a:t>
                      </a:r>
                      <a:r>
                        <a:rPr lang="ru-RU" sz="2800" baseline="0" dirty="0"/>
                        <a:t> показатели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Психологические</a:t>
                      </a:r>
                      <a:r>
                        <a:rPr lang="ru-RU" sz="2800" baseline="0" dirty="0"/>
                        <a:t> показатели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Логопед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80022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67471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Обследование  логопеда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748618253"/>
              </p:ext>
            </p:extLst>
          </p:nvPr>
        </p:nvGraphicFramePr>
        <p:xfrm>
          <a:off x="0" y="1397000"/>
          <a:ext cx="9144000" cy="5272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999" y="-73214"/>
            <a:ext cx="180022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92697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58623817"/>
              </p:ext>
            </p:extLst>
          </p:nvPr>
        </p:nvGraphicFramePr>
        <p:xfrm>
          <a:off x="0" y="1196752"/>
          <a:ext cx="9144000" cy="3449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2413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Медицинские</a:t>
                      </a:r>
                      <a:r>
                        <a:rPr lang="ru-RU" sz="2800" baseline="0" dirty="0"/>
                        <a:t> показатели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Психологические</a:t>
                      </a:r>
                      <a:r>
                        <a:rPr lang="ru-RU" sz="2800" baseline="0" dirty="0"/>
                        <a:t> показатели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Логопед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Родители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88640"/>
            <a:ext cx="18859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13654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Родители – наши союзники, помощники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179512" y="1600201"/>
            <a:ext cx="8507288" cy="1612776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/>
              <a:t>Какие вопросы прописываем в анкете?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7248" y="3314799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Готов ли ребенок к школе?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0" y="3255367"/>
            <a:ext cx="41044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Будут ли у него трудности в обучении?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4067944" y="4725144"/>
            <a:ext cx="936104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55576" y="5877272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Насколько реально родители оценивают  возможности своего ребенка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841" y="64841"/>
            <a:ext cx="18859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47308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993300"/>
                </a:solidFill>
              </a:rPr>
              <a:t>Анализ анкет для родителей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859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Диаграмма 6"/>
          <p:cNvGraphicFramePr/>
          <p:nvPr/>
        </p:nvGraphicFramePr>
        <p:xfrm>
          <a:off x="0" y="192880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548475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02781216"/>
              </p:ext>
            </p:extLst>
          </p:nvPr>
        </p:nvGraphicFramePr>
        <p:xfrm>
          <a:off x="0" y="1196752"/>
          <a:ext cx="9144000" cy="3449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2413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Медицинские</a:t>
                      </a:r>
                      <a:r>
                        <a:rPr lang="ru-RU" sz="2800" baseline="0" dirty="0"/>
                        <a:t> показатели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Психологические</a:t>
                      </a:r>
                      <a:r>
                        <a:rPr lang="ru-RU" sz="2800" baseline="0" dirty="0"/>
                        <a:t> показатели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Логопед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Родители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Педагогические</a:t>
                      </a:r>
                      <a:r>
                        <a:rPr lang="ru-RU" sz="2800" baseline="0" dirty="0"/>
                        <a:t> показатели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919" y="81366"/>
            <a:ext cx="18573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3642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Я ВАМ сегодня расскажу, как провожу педагогическую диагностику?</a:t>
            </a:r>
          </a:p>
        </p:txBody>
      </p:sp>
      <p:pic>
        <p:nvPicPr>
          <p:cNvPr id="4" name="Picture 2" descr="D:\Мои документы\Рабочий стол\09288fba1b0c837673e461e2378ddfa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564904"/>
            <a:ext cx="2567778" cy="218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7015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919" y="81366"/>
            <a:ext cx="18573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2844" y="4714884"/>
            <a:ext cx="882221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ОБРАЗЕЦ И ПРАВИЛО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Методика направлена на выявление уровня организации действий, умения руководствоваться системой условий задачи, преодолевая влияние посторонних факторов. 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857356" y="500042"/>
          <a:ext cx="5286412" cy="4071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884387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7504" y="21851"/>
            <a:ext cx="703626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ПЕРВАЯ БУКВА</a:t>
            </a:r>
          </a:p>
          <a:p>
            <a:pPr algn="ctr"/>
            <a:r>
              <a:rPr lang="ru-RU" sz="2800" dirty="0"/>
              <a:t>Методика направлена на выявление умения выделять согласный звук в начале слова (без учета его твердости/мягкости). При этом ребенок должен удерживать поставленную задачу: ориентироваться на начальный </a:t>
            </a:r>
            <a:r>
              <a:rPr lang="ru-RU" sz="2800" b="1" dirty="0"/>
              <a:t>звук </a:t>
            </a:r>
            <a:r>
              <a:rPr lang="ru-RU" sz="2800" dirty="0"/>
              <a:t>слова, а не на значение слова. 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573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4031823755"/>
              </p:ext>
            </p:extLst>
          </p:nvPr>
        </p:nvGraphicFramePr>
        <p:xfrm>
          <a:off x="-22394" y="3212976"/>
          <a:ext cx="8972810" cy="3432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40780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0"/>
            <a:ext cx="18573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2417" y="0"/>
            <a:ext cx="8229600" cy="2736304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2700" b="1" dirty="0"/>
            </a:br>
            <a:r>
              <a:rPr lang="ru-RU" sz="27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ГРАФИЧЕСКИЙ ДИКТАНТ</a:t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 методика, предложенная Д.Б. </a:t>
            </a:r>
            <a:r>
              <a:rPr lang="ru-RU" sz="2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Элькониным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направлена на выявление умения внимательно слушать и точно выполнять указания взрослого, правильно воспроизводить на листе бумаги заданное направление линии, самостоятельно действовать по указанию взрослого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2643182"/>
            <a:ext cx="6616356" cy="4071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82620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0066"/>
                </a:solidFill>
              </a:rPr>
              <a:t>Собрали информацию по каждому ребенку   вместе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3754760" cy="1756792"/>
          </a:xfrm>
        </p:spPr>
        <p:txBody>
          <a:bodyPr>
            <a:normAutofit/>
          </a:bodyPr>
          <a:lstStyle/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Для чего?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7937" y="4221088"/>
            <a:ext cx="40324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Анализируем данные</a:t>
            </a:r>
          </a:p>
          <a:p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3563888" y="1844824"/>
            <a:ext cx="1512168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292080" y="1556792"/>
            <a:ext cx="30243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Наглядна видна картина по каждому ученику</a:t>
            </a:r>
          </a:p>
        </p:txBody>
      </p:sp>
      <p:sp>
        <p:nvSpPr>
          <p:cNvPr id="9" name="Стрелка вправо 8"/>
          <p:cNvSpPr/>
          <p:nvPr/>
        </p:nvSpPr>
        <p:spPr>
          <a:xfrm rot="2131873">
            <a:off x="3978616" y="5034317"/>
            <a:ext cx="1545791" cy="717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751512" y="5026728"/>
            <a:ext cx="4392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Определяем группу риска</a:t>
            </a:r>
          </a:p>
        </p:txBody>
      </p:sp>
    </p:spTree>
    <p:extLst>
      <p:ext uri="{BB962C8B-B14F-4D97-AF65-F5344CB8AC3E}">
        <p14:creationId xmlns:p14="http://schemas.microsoft.com/office/powerpoint/2010/main" val="34083458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0066"/>
                </a:solidFill>
              </a:rPr>
              <a:t>Обозначаю детей </a:t>
            </a:r>
            <a:br>
              <a:rPr lang="ru-RU" dirty="0">
                <a:solidFill>
                  <a:srgbClr val="000066"/>
                </a:solidFill>
              </a:rPr>
            </a:br>
            <a:r>
              <a:rPr lang="ru-RU" dirty="0">
                <a:solidFill>
                  <a:srgbClr val="000066"/>
                </a:solidFill>
              </a:rPr>
              <a:t>цветовыми полосками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916832"/>
            <a:ext cx="309634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25992" y="3681028"/>
            <a:ext cx="309634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716016" y="1916832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Группа риска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68416" y="3788547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Одаренные дети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68416" y="3430741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758258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Чертим график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77081023"/>
              </p:ext>
            </p:extLst>
          </p:nvPr>
        </p:nvGraphicFramePr>
        <p:xfrm>
          <a:off x="457200" y="1600200"/>
          <a:ext cx="843528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560194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3717032"/>
            <a:ext cx="74168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Это точки отсчета, с которой мы начинаем свою работу</a:t>
            </a:r>
          </a:p>
        </p:txBody>
      </p:sp>
      <p:sp>
        <p:nvSpPr>
          <p:cNvPr id="5" name="Овал 4"/>
          <p:cNvSpPr/>
          <p:nvPr/>
        </p:nvSpPr>
        <p:spPr>
          <a:xfrm>
            <a:off x="3811861" y="260648"/>
            <a:ext cx="1512168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195736" y="1196752"/>
            <a:ext cx="1584176" cy="1944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324029" y="1196752"/>
            <a:ext cx="1624235" cy="1944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1520" y="2780928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Психолог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92280" y="2780928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Педагог</a:t>
            </a:r>
          </a:p>
        </p:txBody>
      </p:sp>
    </p:spTree>
    <p:extLst>
      <p:ext uri="{BB962C8B-B14F-4D97-AF65-F5344CB8AC3E}">
        <p14:creationId xmlns:p14="http://schemas.microsoft.com/office/powerpoint/2010/main" val="36914609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484784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  делать если точка отсчета психолога и педагога не совпадают? 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3563888" y="2924944"/>
            <a:ext cx="1440160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123728" y="4581128"/>
            <a:ext cx="43204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Накапливаем информацию, наблюдаем</a:t>
            </a:r>
          </a:p>
        </p:txBody>
      </p:sp>
    </p:spTree>
    <p:extLst>
      <p:ext uri="{BB962C8B-B14F-4D97-AF65-F5344CB8AC3E}">
        <p14:creationId xmlns:p14="http://schemas.microsoft.com/office/powerpoint/2010/main" val="23627468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sz="quarter" idx="2"/>
          </p:nvPr>
        </p:nvSpPr>
        <p:spPr>
          <a:xfrm>
            <a:off x="539552" y="1124744"/>
            <a:ext cx="8208912" cy="5047456"/>
          </a:xfrm>
        </p:spPr>
        <p:txBody>
          <a:bodyPr>
            <a:normAutofit fontScale="92500" lnSpcReduction="10000"/>
          </a:bodyPr>
          <a:lstStyle/>
          <a:p>
            <a:pPr algn="ctr">
              <a:buFont typeface="Wingdings" panose="05000000000000000000" pitchFamily="2" charset="2"/>
              <a:buChar char="v"/>
            </a:pPr>
            <a:endParaRPr lang="ru-RU" sz="2400" b="1" i="1" dirty="0">
              <a:solidFill>
                <a:srgbClr val="993300"/>
              </a:solidFill>
            </a:endParaRP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3400" b="1" i="1" u="sng" dirty="0">
                <a:solidFill>
                  <a:srgbClr val="993300"/>
                </a:solidFill>
              </a:rPr>
              <a:t>Задача психолого-педагогического сопровождения </a:t>
            </a:r>
            <a:r>
              <a:rPr lang="ru-RU" sz="3400" b="1" i="1" dirty="0">
                <a:solidFill>
                  <a:srgbClr val="993300"/>
                </a:solidFill>
              </a:rPr>
              <a:t>– вооружить педагогов методами и приемами, которые позволяют выявить трудности в обучении и причины, лежащие в их основе.</a:t>
            </a:r>
          </a:p>
          <a:p>
            <a:pPr marL="0" indent="0" algn="ctr">
              <a:buNone/>
            </a:pPr>
            <a:endParaRPr lang="ru-RU" sz="3400" b="1" i="1" dirty="0">
              <a:solidFill>
                <a:srgbClr val="993300"/>
              </a:solidFill>
            </a:endParaRP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3400" b="1" i="1" u="sng" dirty="0">
                <a:solidFill>
                  <a:srgbClr val="993300"/>
                </a:solidFill>
              </a:rPr>
              <a:t>Педагогическое диагностирование </a:t>
            </a:r>
            <a:r>
              <a:rPr lang="ru-RU" sz="3400" b="1" i="1" dirty="0">
                <a:solidFill>
                  <a:srgbClr val="993300"/>
                </a:solidFill>
              </a:rPr>
              <a:t>– основа создания индивидуальных коррекционных программ.</a:t>
            </a:r>
          </a:p>
        </p:txBody>
      </p:sp>
    </p:spTree>
    <p:extLst>
      <p:ext uri="{BB962C8B-B14F-4D97-AF65-F5344CB8AC3E}">
        <p14:creationId xmlns:p14="http://schemas.microsoft.com/office/powerpoint/2010/main" val="39546047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352" y="0"/>
            <a:ext cx="8579296" cy="652934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Корректирующая программа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620688"/>
            <a:ext cx="3386315" cy="1540768"/>
          </a:xfrm>
        </p:spPr>
        <p:txBody>
          <a:bodyPr/>
          <a:lstStyle/>
          <a:p>
            <a:pPr>
              <a:buNone/>
            </a:pPr>
            <a:r>
              <a:rPr lang="ru-RU" dirty="0"/>
              <a:t>ШКОЛА ВОЛШЕБНИКОВ</a:t>
            </a:r>
          </a:p>
          <a:p>
            <a:pPr>
              <a:buNone/>
            </a:pPr>
            <a:r>
              <a:rPr lang="ru-RU" dirty="0"/>
              <a:t>Четверг 11.50 – 12.20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221970" y="548680"/>
            <a:ext cx="3674118" cy="1756792"/>
          </a:xfrm>
        </p:spPr>
        <p:txBody>
          <a:bodyPr/>
          <a:lstStyle/>
          <a:p>
            <a:pPr>
              <a:buNone/>
            </a:pPr>
            <a:r>
              <a:rPr lang="ru-RU" dirty="0"/>
              <a:t>ЗАНЯТИЯ С ЛОГОПЕДОМ</a:t>
            </a:r>
          </a:p>
          <a:p>
            <a:pPr>
              <a:buNone/>
            </a:pPr>
            <a:r>
              <a:rPr lang="ru-RU" dirty="0"/>
              <a:t>Пятница 11.50 – 12.20</a:t>
            </a:r>
          </a:p>
        </p:txBody>
      </p:sp>
      <p:pic>
        <p:nvPicPr>
          <p:cNvPr id="5" name="Рисунок 6" descr="BACKPACK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8220" y="1052736"/>
            <a:ext cx="1380231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70826" y="2852936"/>
            <a:ext cx="8572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Работа с одаренными детьми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00892" y="4019937"/>
            <a:ext cx="37147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err="1"/>
              <a:t>УЧИ.ру</a:t>
            </a:r>
            <a:endParaRPr lang="ru-RU" sz="6600" dirty="0"/>
          </a:p>
        </p:txBody>
      </p:sp>
      <p:sp>
        <p:nvSpPr>
          <p:cNvPr id="8" name="TextBox 7"/>
          <p:cNvSpPr txBox="1"/>
          <p:nvPr/>
        </p:nvSpPr>
        <p:spPr>
          <a:xfrm>
            <a:off x="187931" y="3881438"/>
            <a:ext cx="46805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Участие в олимпиадах и научно-практических конференциях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13816"/>
            <a:ext cx="8843386" cy="1544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4027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836" y="-1"/>
            <a:ext cx="9188836" cy="6962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485778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Для этого нам потребуется ответить 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 на вопросы: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13636" y="5687658"/>
            <a:ext cx="4235946" cy="117034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это такое?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56235" y="4891382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itchFamily="18" charset="0"/>
                <a:ea typeface="Segoe UI" pitchFamily="34" charset="0"/>
                <a:cs typeface="Times New Roman" pitchFamily="18" charset="0"/>
              </a:rPr>
              <a:t>Для чего это нужно?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65306" y="3777580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Как проводится?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32857" y="2674815"/>
            <a:ext cx="4284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проводит?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11960" y="1782108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что отвечаю я?</a:t>
            </a:r>
          </a:p>
        </p:txBody>
      </p:sp>
      <p:pic>
        <p:nvPicPr>
          <p:cNvPr id="8" name="Picture 2" descr="D:\Мои документы\Рабочий стол\школа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075" y="5090562"/>
            <a:ext cx="1399865" cy="1592004"/>
          </a:xfrm>
          <a:prstGeom prst="rect">
            <a:avLst/>
          </a:prstGeom>
          <a:noFill/>
          <a:ln w="50800">
            <a:solidFill>
              <a:srgbClr val="9933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9822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УЧИ. РУ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732240" y="5013176"/>
            <a:ext cx="1195608" cy="115902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5646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Промежуточная диагностика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579296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Позволяет увидеть, каково продвижение каждого ученика и что нужно изменить в его обучении в следующие полгода, чтобы достичь планируемых результатов</a:t>
            </a:r>
          </a:p>
        </p:txBody>
      </p:sp>
    </p:spTree>
    <p:extLst>
      <p:ext uri="{BB962C8B-B14F-4D97-AF65-F5344CB8AC3E}">
        <p14:creationId xmlns:p14="http://schemas.microsoft.com/office/powerpoint/2010/main" val="16821820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Диагностика в конце года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r>
              <a:rPr lang="ru-RU" dirty="0"/>
              <a:t>Дает возможность подвести итог работы, увидеть, каковы успехи  каждого ученика в усвоении необходимых знаний и умений, какое влияние  оказывает школьное обучение  на формирование учебной деятельности и на интеллектуальное развитие ученика.</a:t>
            </a:r>
          </a:p>
        </p:txBody>
      </p:sp>
    </p:spTree>
    <p:extLst>
      <p:ext uri="{BB962C8B-B14F-4D97-AF65-F5344CB8AC3E}">
        <p14:creationId xmlns:p14="http://schemas.microsoft.com/office/powerpoint/2010/main" val="288860709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Стартовая диагностика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В первом классе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/>
              <a:t>Во всех остальных срез – сигнал для учителя – насколько качественно усвоен материал</a:t>
            </a:r>
          </a:p>
        </p:txBody>
      </p:sp>
    </p:spTree>
    <p:extLst>
      <p:ext uri="{BB962C8B-B14F-4D97-AF65-F5344CB8AC3E}">
        <p14:creationId xmlns:p14="http://schemas.microsoft.com/office/powerpoint/2010/main" val="305759040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Анализ диагностического обследования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Данные заносятся в таблицу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/>
              <a:t>Анализируем  данные таблицу</a:t>
            </a:r>
          </a:p>
          <a:p>
            <a:r>
              <a:rPr lang="ru-RU" dirty="0"/>
              <a:t>Если успешность 60% мы работали качественно</a:t>
            </a:r>
          </a:p>
          <a:p>
            <a:r>
              <a:rPr lang="ru-RU" dirty="0"/>
              <a:t>Ниже 60 % наша недоработка</a:t>
            </a:r>
          </a:p>
        </p:txBody>
      </p:sp>
    </p:spTree>
    <p:extLst>
      <p:ext uri="{BB962C8B-B14F-4D97-AF65-F5344CB8AC3E}">
        <p14:creationId xmlns:p14="http://schemas.microsoft.com/office/powerpoint/2010/main" val="31411584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Далее данные таблицы разбирает по заданиям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Какой материал недоработан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/>
              <a:t>Как я буду это дорабатывать?</a:t>
            </a:r>
          </a:p>
        </p:txBody>
      </p:sp>
    </p:spTree>
    <p:extLst>
      <p:ext uri="{BB962C8B-B14F-4D97-AF65-F5344CB8AC3E}">
        <p14:creationId xmlns:p14="http://schemas.microsoft.com/office/powerpoint/2010/main" val="88945758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Данные таблицы разбираю по ученикам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Относительно всех учащихся: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/>
              <a:t>Какой материал по каждому </a:t>
            </a:r>
            <a:r>
              <a:rPr lang="ru-RU"/>
              <a:t>ребенку недоработан</a:t>
            </a:r>
          </a:p>
        </p:txBody>
      </p:sp>
    </p:spTree>
    <p:extLst>
      <p:ext uri="{BB962C8B-B14F-4D97-AF65-F5344CB8AC3E}">
        <p14:creationId xmlns:p14="http://schemas.microsoft.com/office/powerpoint/2010/main" val="288401696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 txBox="1">
            <a:spLocks noGrp="1"/>
          </p:cNvSpPr>
          <p:nvPr>
            <p:ph type="title"/>
          </p:nvPr>
        </p:nvSpPr>
        <p:spPr>
          <a:xfrm>
            <a:off x="3995936" y="152232"/>
            <a:ext cx="46908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993300"/>
                </a:solidFill>
              </a:rPr>
              <a:t>Выявление проблемы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90430"/>
            <a:ext cx="4392488" cy="3677139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788024" y="5661248"/>
            <a:ext cx="40324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993300"/>
                </a:solidFill>
              </a:rPr>
              <a:t>Качество усвоения темы</a:t>
            </a:r>
          </a:p>
        </p:txBody>
      </p:sp>
    </p:spTree>
    <p:extLst>
      <p:ext uri="{BB962C8B-B14F-4D97-AF65-F5344CB8AC3E}">
        <p14:creationId xmlns:p14="http://schemas.microsoft.com/office/powerpoint/2010/main" val="275950234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993300"/>
                </a:solidFill>
              </a:rPr>
              <a:t>Внутренний мониторинг(тематический)</a:t>
            </a: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810815595"/>
              </p:ext>
            </p:extLst>
          </p:nvPr>
        </p:nvGraphicFramePr>
        <p:xfrm>
          <a:off x="179512" y="1196752"/>
          <a:ext cx="8640960" cy="3258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7544" y="4340423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/>
              <a:t>Отчет для родителей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4968" y="5206946"/>
            <a:ext cx="69482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Необходимо для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индивидуальных бесед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родителями, чтобы показать необходимость работы с детьми.</a:t>
            </a:r>
          </a:p>
        </p:txBody>
      </p:sp>
    </p:spTree>
    <p:extLst>
      <p:ext uri="{BB962C8B-B14F-4D97-AF65-F5344CB8AC3E}">
        <p14:creationId xmlns:p14="http://schemas.microsoft.com/office/powerpoint/2010/main" val="36708085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605" y="143405"/>
            <a:ext cx="4571416" cy="70609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5 класс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482" y="831336"/>
            <a:ext cx="6048672" cy="590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5810634"/>
            <a:ext cx="28680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класс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79" y="1141866"/>
            <a:ext cx="28680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класс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-1" y="3871320"/>
            <a:ext cx="28680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класс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79" y="2306489"/>
            <a:ext cx="28680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 </a:t>
            </a:r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класс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21153" y="4966158"/>
            <a:ext cx="2431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Итоговый</a:t>
            </a:r>
          </a:p>
        </p:txBody>
      </p:sp>
      <p:sp>
        <p:nvSpPr>
          <p:cNvPr id="10" name="Выгнутая вниз стрелка 9"/>
          <p:cNvSpPr/>
          <p:nvPr/>
        </p:nvSpPr>
        <p:spPr>
          <a:xfrm rot="14615450">
            <a:off x="6067431" y="4440126"/>
            <a:ext cx="1296144" cy="4320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8621" y="4009819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Входной</a:t>
            </a:r>
          </a:p>
        </p:txBody>
      </p:sp>
    </p:spTree>
    <p:extLst>
      <p:ext uri="{BB962C8B-B14F-4D97-AF65-F5344CB8AC3E}">
        <p14:creationId xmlns:p14="http://schemas.microsoft.com/office/powerpoint/2010/main" val="2897651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490"/>
            <a:ext cx="7848872" cy="2376264"/>
          </a:xfrm>
        </p:spPr>
        <p:txBody>
          <a:bodyPr>
            <a:normAutofit/>
          </a:bodyPr>
          <a:lstStyle/>
          <a:p>
            <a:pPr algn="ctr"/>
            <a:r>
              <a:rPr lang="ru-RU" sz="2400" b="1" i="1" u="sng" dirty="0">
                <a:solidFill>
                  <a:srgbClr val="993300"/>
                </a:solidFill>
              </a:rPr>
              <a:t>Педагогическая диагностика</a:t>
            </a:r>
            <a:r>
              <a:rPr lang="ru-RU" sz="2400" b="1" i="1" dirty="0">
                <a:solidFill>
                  <a:srgbClr val="993300"/>
                </a:solidFill>
              </a:rPr>
              <a:t> – совокупность приемов контроля и оценки, направленных на решение задач оптимизации учебного процесса, дифференциации учащихся, а также совершенствования учебных программ и методов педагогического воздействия.</a:t>
            </a:r>
            <a:endParaRPr lang="ru-RU" sz="2400" b="1" i="1" u="sng" dirty="0">
              <a:solidFill>
                <a:srgbClr val="993300"/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BC0D78F-6D3E-4F53-A9BE-8796EF2764CF}"/>
              </a:ext>
            </a:extLst>
          </p:cNvPr>
          <p:cNvSpPr txBox="1">
            <a:spLocks/>
          </p:cNvSpPr>
          <p:nvPr/>
        </p:nvSpPr>
        <p:spPr>
          <a:xfrm>
            <a:off x="1338131" y="2382754"/>
            <a:ext cx="6840760" cy="1608516"/>
          </a:xfrm>
          <a:prstGeom prst="rect">
            <a:avLst/>
          </a:prstGeom>
        </p:spPr>
        <p:txBody>
          <a:bodyPr vert="horz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100" b="1" i="1" dirty="0">
                <a:solidFill>
                  <a:srgbClr val="FF0000"/>
                </a:solidFill>
              </a:rPr>
              <a:t>Педагогическая диагностика позволяет:</a:t>
            </a:r>
            <a:br>
              <a:rPr lang="ru-RU" sz="3200" b="1" i="1" dirty="0">
                <a:solidFill>
                  <a:srgbClr val="993300"/>
                </a:solidFill>
              </a:rPr>
            </a:br>
            <a:br>
              <a:rPr lang="ru-RU" sz="3200" b="1" i="1" dirty="0">
                <a:solidFill>
                  <a:srgbClr val="993300"/>
                </a:solidFill>
              </a:rPr>
            </a:br>
            <a:endParaRPr lang="ru-RU" sz="3200" b="1" i="1" dirty="0">
              <a:solidFill>
                <a:srgbClr val="993300"/>
              </a:solidFill>
            </a:endParaRPr>
          </a:p>
        </p:txBody>
      </p:sp>
      <p:sp>
        <p:nvSpPr>
          <p:cNvPr id="8" name="Трапеция 4">
            <a:extLst>
              <a:ext uri="{FF2B5EF4-FFF2-40B4-BE49-F238E27FC236}">
                <a16:creationId xmlns:a16="http://schemas.microsoft.com/office/drawing/2014/main" id="{55B7ED52-5F1A-4372-8B16-70990EB18B36}"/>
              </a:ext>
            </a:extLst>
          </p:cNvPr>
          <p:cNvSpPr txBox="1"/>
          <p:nvPr/>
        </p:nvSpPr>
        <p:spPr>
          <a:xfrm>
            <a:off x="164907" y="2956942"/>
            <a:ext cx="2763754" cy="15481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400" tIns="25400" rIns="25400" bIns="254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000" b="1" kern="1200" dirty="0">
                <a:solidFill>
                  <a:srgbClr val="993300"/>
                </a:solidFill>
              </a:rPr>
              <a:t>Выявить характер трудностей ученика, установить их причины.</a:t>
            </a:r>
          </a:p>
        </p:txBody>
      </p:sp>
      <p:sp>
        <p:nvSpPr>
          <p:cNvPr id="11" name="Трапеция 4">
            <a:extLst>
              <a:ext uri="{FF2B5EF4-FFF2-40B4-BE49-F238E27FC236}">
                <a16:creationId xmlns:a16="http://schemas.microsoft.com/office/drawing/2014/main" id="{209959E5-D6BA-46E1-A358-0583EAEBA001}"/>
              </a:ext>
            </a:extLst>
          </p:cNvPr>
          <p:cNvSpPr txBox="1"/>
          <p:nvPr/>
        </p:nvSpPr>
        <p:spPr>
          <a:xfrm>
            <a:off x="2622460" y="3984932"/>
            <a:ext cx="3592881" cy="15481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400" tIns="25400" rIns="25400" bIns="254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000" b="1" kern="1200" dirty="0">
                <a:solidFill>
                  <a:srgbClr val="993300"/>
                </a:solidFill>
              </a:rPr>
              <a:t>Установить уровень овладения учебной деятельностью.</a:t>
            </a:r>
          </a:p>
        </p:txBody>
      </p:sp>
      <p:sp>
        <p:nvSpPr>
          <p:cNvPr id="14" name="Трапеция 4">
            <a:extLst>
              <a:ext uri="{FF2B5EF4-FFF2-40B4-BE49-F238E27FC236}">
                <a16:creationId xmlns:a16="http://schemas.microsoft.com/office/drawing/2014/main" id="{3A31E400-ECBD-4747-A65C-3AE76CD78AED}"/>
              </a:ext>
            </a:extLst>
          </p:cNvPr>
          <p:cNvSpPr txBox="1"/>
          <p:nvPr/>
        </p:nvSpPr>
        <p:spPr>
          <a:xfrm>
            <a:off x="3022112" y="5157192"/>
            <a:ext cx="5389321" cy="15481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400" tIns="25400" rIns="25400" bIns="254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000" b="1" kern="1200" dirty="0">
                <a:solidFill>
                  <a:srgbClr val="993300"/>
                </a:solidFill>
              </a:rPr>
              <a:t>Оценить изменения, происшедшие в развитии учащегося.</a:t>
            </a:r>
          </a:p>
        </p:txBody>
      </p:sp>
    </p:spTree>
    <p:extLst>
      <p:ext uri="{BB962C8B-B14F-4D97-AF65-F5344CB8AC3E}">
        <p14:creationId xmlns:p14="http://schemas.microsoft.com/office/powerpoint/2010/main" val="33413670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3816424"/>
          </a:xfrm>
        </p:spPr>
        <p:txBody>
          <a:bodyPr>
            <a:noAutofit/>
          </a:bodyPr>
          <a:lstStyle/>
          <a:p>
            <a:r>
              <a:rPr lang="ru-RU" sz="4000" b="1" i="1" dirty="0">
                <a:solidFill>
                  <a:srgbClr val="993300"/>
                </a:solidFill>
              </a:rPr>
              <a:t>«Если мы хотим обучать и воспитывать ребенка всесторонне, нужно всесторонне его изучить».</a:t>
            </a:r>
            <a:br>
              <a:rPr lang="ru-RU" sz="4000" b="1" i="1" dirty="0">
                <a:solidFill>
                  <a:srgbClr val="993300"/>
                </a:solidFill>
              </a:rPr>
            </a:br>
            <a:r>
              <a:rPr lang="ru-RU" sz="4000" b="1" i="1" dirty="0">
                <a:solidFill>
                  <a:srgbClr val="993300"/>
                </a:solidFill>
              </a:rPr>
              <a:t>К.Д. Ушинский</a:t>
            </a:r>
            <a:br>
              <a:rPr lang="ru-RU" sz="4000" b="1" i="1" dirty="0">
                <a:solidFill>
                  <a:srgbClr val="993300"/>
                </a:solidFill>
              </a:rPr>
            </a:br>
            <a:endParaRPr lang="ru-RU" sz="4000" b="1" i="1" dirty="0">
              <a:solidFill>
                <a:srgbClr val="9933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1424989">
            <a:off x="345908" y="3161150"/>
            <a:ext cx="8694976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none" spc="0" dirty="0">
              <a:ln w="1905"/>
              <a:solidFill>
                <a:srgbClr val="99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4400" b="1" cap="none" spc="0" dirty="0">
              <a:ln w="1905"/>
              <a:solidFill>
                <a:srgbClr val="99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4400" b="1" dirty="0">
              <a:ln w="1905"/>
              <a:solidFill>
                <a:srgbClr val="99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4400" b="1" cap="none" spc="0" dirty="0">
              <a:ln w="1905"/>
              <a:solidFill>
                <a:srgbClr val="99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400" b="1" cap="none" spc="0" dirty="0">
                <a:ln w="1905"/>
                <a:solidFill>
                  <a:srgbClr val="99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 за 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81490973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100" b="1" dirty="0">
                <a:solidFill>
                  <a:srgbClr val="993300"/>
                </a:solidFill>
              </a:rPr>
              <a:t>Источники:</a:t>
            </a:r>
            <a:endParaRPr lang="ru-RU" sz="11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000" b="1" dirty="0">
                <a:solidFill>
                  <a:srgbClr val="993300"/>
                </a:solidFill>
                <a:hlinkClick r:id="rId2"/>
              </a:rPr>
              <a:t>http://www.pressa.tv/uploads/posts/2013-02/1361809364_8-ko</a:t>
            </a:r>
            <a:r>
              <a:rPr lang="ru-RU" sz="1000" b="1" dirty="0">
                <a:solidFill>
                  <a:srgbClr val="993300"/>
                </a:solidFill>
                <a:hlinkClick r:id="rId2"/>
              </a:rPr>
              <a:t> </a:t>
            </a:r>
            <a:r>
              <a:rPr lang="en-US" sz="1000" b="1" dirty="0">
                <a:solidFill>
                  <a:srgbClr val="993300"/>
                </a:solidFill>
                <a:hlinkClick r:id="rId2"/>
              </a:rPr>
              <a:t>piya.jpg</a:t>
            </a:r>
            <a:r>
              <a:rPr lang="ru-RU" sz="1000" b="1" dirty="0">
                <a:solidFill>
                  <a:srgbClr val="993300"/>
                </a:solidFill>
              </a:rPr>
              <a:t>   </a:t>
            </a:r>
          </a:p>
          <a:p>
            <a:pPr marL="0" indent="0">
              <a:buNone/>
            </a:pPr>
            <a:r>
              <a:rPr lang="en-US" sz="1000" dirty="0">
                <a:hlinkClick r:id="rId3"/>
              </a:rPr>
              <a:t>http://data.lact.ru/f1/s/56/172/image/1377/521/medium_medium_Chastnyie_Shkolyi.jpg</a:t>
            </a:r>
            <a:r>
              <a:rPr lang="ru-RU" sz="1000" dirty="0"/>
              <a:t> </a:t>
            </a:r>
          </a:p>
          <a:p>
            <a:pPr marL="0" indent="0">
              <a:buNone/>
            </a:pPr>
            <a:r>
              <a:rPr lang="en-US" sz="1000" dirty="0">
                <a:hlinkClick r:id="rId4"/>
              </a:rPr>
              <a:t>http://womantrick.ru/wp-content/uploads/2010/12/pervoklassnik.jpg</a:t>
            </a:r>
            <a:r>
              <a:rPr lang="ru-RU" sz="1000" dirty="0"/>
              <a:t> </a:t>
            </a:r>
          </a:p>
          <a:p>
            <a:pPr marL="0" indent="0">
              <a:buNone/>
            </a:pPr>
            <a:r>
              <a:rPr lang="en-US" sz="1000" dirty="0">
                <a:hlinkClick r:id="rId5"/>
              </a:rPr>
              <a:t>http://tom-luchschool.edu.tomsk.ru/wp-content/uploads/2015/04/05477275.jpg</a:t>
            </a:r>
            <a:r>
              <a:rPr lang="ru-RU" sz="1000" dirty="0"/>
              <a:t>  </a:t>
            </a:r>
          </a:p>
          <a:p>
            <a:pPr marL="0" indent="0">
              <a:buNone/>
            </a:pPr>
            <a:r>
              <a:rPr lang="en-US" sz="1000" dirty="0">
                <a:hlinkClick r:id="rId6"/>
              </a:rPr>
              <a:t>http://neveducation.ucoz.ru/roditeliam/yak-zibrati-ditinu-do-shkoli500.jpg</a:t>
            </a:r>
            <a:r>
              <a:rPr lang="ru-RU" sz="1000" dirty="0"/>
              <a:t> </a:t>
            </a:r>
          </a:p>
          <a:p>
            <a:pPr marL="0" indent="0">
              <a:buNone/>
            </a:pPr>
            <a:r>
              <a:rPr lang="ru-RU" sz="1000" dirty="0"/>
              <a:t> </a:t>
            </a:r>
            <a:r>
              <a:rPr lang="en-US" sz="1000" dirty="0">
                <a:hlinkClick r:id="rId7"/>
              </a:rPr>
              <a:t>http://1.bp.blogspot.com/-EWBqS8WQ2pE/TZhWttnzrSI/AAAAAAAAAfU/AuHvXeU2gCs/s1600/pel.gif</a:t>
            </a:r>
            <a:r>
              <a:rPr lang="ru-RU" sz="1000" dirty="0"/>
              <a:t> </a:t>
            </a:r>
          </a:p>
          <a:p>
            <a:pPr marL="0" indent="0">
              <a:buNone/>
            </a:pPr>
            <a:r>
              <a:rPr lang="ru-RU" sz="1000" dirty="0"/>
              <a:t> </a:t>
            </a:r>
            <a:r>
              <a:rPr lang="en-US" sz="1000" dirty="0">
                <a:hlinkClick r:id="rId8"/>
              </a:rPr>
              <a:t>http://manannikovaev.ucoz.ru/09288fba1b0c837673e461e2378ddfa3.jpg</a:t>
            </a:r>
            <a:r>
              <a:rPr lang="ru-RU" sz="1000" dirty="0"/>
              <a:t>     </a:t>
            </a:r>
          </a:p>
          <a:p>
            <a:pPr marL="0" indent="0">
              <a:buNone/>
            </a:pPr>
            <a:r>
              <a:rPr lang="en-US" sz="1000" dirty="0">
                <a:hlinkClick r:id="rId9"/>
              </a:rPr>
              <a:t>http://s019.radikal.ru/i619/1206/d9/25a5a9e62947.png</a:t>
            </a:r>
            <a:r>
              <a:rPr lang="ru-RU" sz="1000" dirty="0"/>
              <a:t> </a:t>
            </a:r>
          </a:p>
          <a:p>
            <a:pPr marL="0" indent="0">
              <a:buNone/>
            </a:pPr>
            <a:r>
              <a:rPr lang="en-US" sz="1000" dirty="0">
                <a:hlinkClick r:id="rId10"/>
              </a:rPr>
              <a:t>http://2.bp.blogspot.com/-77MQPLOOb9w/Uur8-nZDodI/AAAAAAAAAWI/SGnnbaeSXgI/s1600/20.jpg</a:t>
            </a:r>
            <a:r>
              <a:rPr lang="ru-RU" sz="1000" dirty="0"/>
              <a:t> </a:t>
            </a:r>
          </a:p>
          <a:p>
            <a:pPr marL="0" indent="0">
              <a:buNone/>
            </a:pPr>
            <a:r>
              <a:rPr lang="en-US" sz="1000" dirty="0">
                <a:hlinkClick r:id="rId11"/>
              </a:rPr>
              <a:t>http://schoolinfo.at.ua/_pu/4/29285221.jpg</a:t>
            </a:r>
            <a:r>
              <a:rPr lang="ru-RU" sz="1000" dirty="0"/>
              <a:t>  </a:t>
            </a:r>
          </a:p>
          <a:p>
            <a:pPr marL="0" indent="0">
              <a:buNone/>
            </a:pPr>
            <a:r>
              <a:rPr lang="en-US" sz="1000" dirty="0">
                <a:hlinkClick r:id="rId12"/>
              </a:rPr>
              <a:t>http://2.bp.blogspot.com/-XuOQEMLx1HA/UIKWspbvKyI/AAAAAAAAHXY/Gvz7-fb7sKY/s220/%25D1%2588%25D0%25BA%25D0%25BE%25D0%25BB%25D0%25B0.jpeg</a:t>
            </a:r>
            <a:r>
              <a:rPr lang="ru-RU" sz="1000" dirty="0"/>
              <a:t>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000" b="1" dirty="0">
                <a:solidFill>
                  <a:srgbClr val="993300"/>
                </a:solidFill>
              </a:rPr>
              <a:t>Выготский Л.С. «Педагогическая психология», М., 1991 год.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000" b="1" dirty="0">
                <a:solidFill>
                  <a:srgbClr val="993300"/>
                </a:solidFill>
              </a:rPr>
              <a:t> Рубинштейн С.Я. «Психология умственно отсталого школьника», М., 1986 год.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000" b="1" dirty="0">
                <a:solidFill>
                  <a:srgbClr val="993300"/>
                </a:solidFill>
              </a:rPr>
              <a:t> </a:t>
            </a:r>
            <a:r>
              <a:rPr lang="ru-RU" altLang="ru-RU" sz="1000" b="1" dirty="0" err="1">
                <a:solidFill>
                  <a:srgbClr val="993300"/>
                </a:solidFill>
              </a:rPr>
              <a:t>Ингенкамп</a:t>
            </a:r>
            <a:r>
              <a:rPr lang="ru-RU" altLang="ru-RU" sz="1000" b="1" dirty="0">
                <a:solidFill>
                  <a:srgbClr val="993300"/>
                </a:solidFill>
              </a:rPr>
              <a:t> К. «Педагогическая диагностика», М., 1991 год.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000" b="1" dirty="0" err="1">
                <a:solidFill>
                  <a:srgbClr val="993300"/>
                </a:solidFill>
              </a:rPr>
              <a:t>Гутник</a:t>
            </a:r>
            <a:r>
              <a:rPr lang="ru-RU" altLang="ru-RU" sz="1000" b="1" dirty="0">
                <a:solidFill>
                  <a:srgbClr val="993300"/>
                </a:solidFill>
              </a:rPr>
              <a:t> И. Ю. «Педагогическая диагностика образованности школьников», СПб, 2000 год.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000" b="1" dirty="0">
                <a:solidFill>
                  <a:srgbClr val="993300"/>
                </a:solidFill>
              </a:rPr>
              <a:t>Агафонова И. Н. «Экспресс диагностика готовности к школе», СПб, 1997 год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000" b="1" dirty="0">
                <a:solidFill>
                  <a:srgbClr val="993300"/>
                </a:solidFill>
              </a:rPr>
              <a:t>Богданова Т. Г., Корнилова Т. В. «Диагностика познавательной сферы ребенка», М., 1994 год.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000" b="1" dirty="0" err="1">
                <a:solidFill>
                  <a:srgbClr val="993300"/>
                </a:solidFill>
              </a:rPr>
              <a:t>Венгер</a:t>
            </a:r>
            <a:r>
              <a:rPr lang="ru-RU" altLang="ru-RU" sz="1000" b="1" dirty="0">
                <a:solidFill>
                  <a:srgbClr val="993300"/>
                </a:solidFill>
              </a:rPr>
              <a:t> Л. А., </a:t>
            </a:r>
            <a:r>
              <a:rPr lang="ru-RU" altLang="ru-RU" sz="1000" b="1" dirty="0" err="1">
                <a:solidFill>
                  <a:srgbClr val="993300"/>
                </a:solidFill>
              </a:rPr>
              <a:t>Цукерман</a:t>
            </a:r>
            <a:r>
              <a:rPr lang="ru-RU" altLang="ru-RU" sz="1000" b="1" dirty="0">
                <a:solidFill>
                  <a:srgbClr val="993300"/>
                </a:solidFill>
              </a:rPr>
              <a:t> Н. К. «Схема индивидуального обследования детей младшего школьного возраста», Томск, 1993 год.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000" b="1" dirty="0">
                <a:solidFill>
                  <a:srgbClr val="993300"/>
                </a:solidFill>
              </a:rPr>
              <a:t>Психолого-педагогическая диагностика» под. Редакцией И. Ю. Левченко, С. Д. </a:t>
            </a:r>
            <a:r>
              <a:rPr lang="ru-RU" altLang="ru-RU" sz="1000" b="1" dirty="0" err="1">
                <a:solidFill>
                  <a:srgbClr val="993300"/>
                </a:solidFill>
              </a:rPr>
              <a:t>Забрамной</a:t>
            </a:r>
            <a:r>
              <a:rPr lang="ru-RU" altLang="ru-RU" sz="1000" b="1" dirty="0">
                <a:solidFill>
                  <a:srgbClr val="993300"/>
                </a:solidFill>
              </a:rPr>
              <a:t>. Учебное пособие, М.,2003год.</a:t>
            </a:r>
            <a:br>
              <a:rPr lang="ru-RU" altLang="ru-RU" sz="1000" b="1" dirty="0">
                <a:solidFill>
                  <a:srgbClr val="993300"/>
                </a:solidFill>
              </a:rPr>
            </a:br>
            <a:r>
              <a:rPr lang="ru-RU" altLang="ru-RU" sz="1000" b="1" dirty="0">
                <a:solidFill>
                  <a:srgbClr val="993300"/>
                </a:solidFill>
              </a:rPr>
              <a:t>Шмелев А. Г. «Основы психодиагностики», Ростов, «Феникс», 1996 год.</a:t>
            </a:r>
            <a:br>
              <a:rPr lang="ru-RU" altLang="ru-RU" sz="1000" b="1" dirty="0">
                <a:solidFill>
                  <a:srgbClr val="993300"/>
                </a:solidFill>
              </a:rPr>
            </a:br>
            <a:r>
              <a:rPr lang="ru-RU" altLang="ru-RU" sz="1000" b="1" dirty="0">
                <a:solidFill>
                  <a:srgbClr val="993300"/>
                </a:solidFill>
              </a:rPr>
              <a:t>Рубинштейн С. Л. «Основы общей психологии», СПб, «Питер», 2009 год.</a:t>
            </a:r>
            <a:br>
              <a:rPr lang="ru-RU" altLang="ru-RU" sz="1000" b="1" dirty="0">
                <a:solidFill>
                  <a:srgbClr val="993300"/>
                </a:solidFill>
              </a:rPr>
            </a:br>
            <a:r>
              <a:rPr lang="ru-RU" altLang="ru-RU" sz="1000" b="1" dirty="0" err="1">
                <a:solidFill>
                  <a:srgbClr val="993300"/>
                </a:solidFill>
              </a:rPr>
              <a:t>Анастази</a:t>
            </a:r>
            <a:r>
              <a:rPr lang="ru-RU" altLang="ru-RU" sz="1000" b="1" dirty="0">
                <a:solidFill>
                  <a:srgbClr val="993300"/>
                </a:solidFill>
              </a:rPr>
              <a:t> А. «Психологическое тестирование», СПб, «Питер», 2010 год.</a:t>
            </a:r>
            <a:br>
              <a:rPr lang="ru-RU" altLang="ru-RU" sz="1000" b="1" dirty="0">
                <a:solidFill>
                  <a:srgbClr val="993300"/>
                </a:solidFill>
              </a:rPr>
            </a:br>
            <a:r>
              <a:rPr lang="ru-RU" altLang="ru-RU" sz="1000" b="1" dirty="0" err="1">
                <a:solidFill>
                  <a:srgbClr val="993300"/>
                </a:solidFill>
              </a:rPr>
              <a:t>Забрамная</a:t>
            </a:r>
            <a:r>
              <a:rPr lang="ru-RU" altLang="ru-RU" sz="1000" b="1" dirty="0">
                <a:solidFill>
                  <a:srgbClr val="993300"/>
                </a:solidFill>
              </a:rPr>
              <a:t> С. Д. «Психолого-педагогическая диагностика умственного развития детей», М., 1995 год.</a:t>
            </a:r>
            <a:br>
              <a:rPr lang="ru-RU" altLang="ru-RU" sz="1000" b="1" dirty="0">
                <a:solidFill>
                  <a:srgbClr val="993300"/>
                </a:solidFill>
              </a:rPr>
            </a:br>
            <a:endParaRPr lang="ru-RU" sz="1000" dirty="0">
              <a:solidFill>
                <a:srgbClr val="993300"/>
              </a:solidFill>
            </a:endParaRPr>
          </a:p>
          <a:p>
            <a:pPr marL="0" indent="0">
              <a:buNone/>
            </a:pPr>
            <a:endParaRPr lang="ru-RU" sz="1000" dirty="0"/>
          </a:p>
          <a:p>
            <a:pPr marL="0" indent="0">
              <a:buNone/>
            </a:pPr>
            <a:endParaRPr lang="ru-RU" sz="1000" dirty="0"/>
          </a:p>
          <a:p>
            <a:pPr marL="0" indent="0">
              <a:buNone/>
            </a:pP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197429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4000" b="1" i="1" dirty="0">
                <a:solidFill>
                  <a:srgbClr val="993300"/>
                </a:solidFill>
              </a:rPr>
              <a:t>Данные педагогической диагностики -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63688" y="1772816"/>
            <a:ext cx="5148064" cy="30963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rgbClr val="993300"/>
                </a:solidFill>
              </a:rPr>
              <a:t>основа реализации 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993300"/>
                </a:solidFill>
              </a:rPr>
              <a:t>индивидуально -  дифференцированного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993300"/>
                </a:solidFill>
              </a:rPr>
              <a:t> подхода в обучении.</a:t>
            </a:r>
          </a:p>
        </p:txBody>
      </p:sp>
    </p:spTree>
    <p:extLst>
      <p:ext uri="{BB962C8B-B14F-4D97-AF65-F5344CB8AC3E}">
        <p14:creationId xmlns:p14="http://schemas.microsoft.com/office/powerpoint/2010/main" val="3894014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5" name="Picture 7" descr="http://krasnodar.gorodskoitelegraf.ru/uploads/posts/2015-08/1441013994_3687722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66683" y="5248642"/>
            <a:ext cx="2412465" cy="1604814"/>
          </a:xfrm>
          <a:prstGeom prst="rect">
            <a:avLst/>
          </a:prstGeom>
          <a:noFill/>
        </p:spPr>
      </p:pic>
      <p:pic>
        <p:nvPicPr>
          <p:cNvPr id="73754" name="Picture 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4918" y="5261173"/>
            <a:ext cx="2671765" cy="1658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753" name="Picture 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36955" y="-24476"/>
            <a:ext cx="1859944" cy="2122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752" name="Picture 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93905" y="-24476"/>
            <a:ext cx="154305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247" y="1971414"/>
            <a:ext cx="2810902" cy="3351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905" y="2093503"/>
            <a:ext cx="2321342" cy="315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7" name="Picture 9" descr="http://psyh-olog.ru/wp-content/uploads/2014/01/%D0%9A%D0%B0%D0%BA-%D0%B7%D0%B0%D1%81%D1%82%D0%B0%D0%B2%D0%B8%D1%82%D1%8C-%D1%80%D0%B5%D0%B1%D0%B5%D0%BD%D0%BA%D0%B0-%D1%83%D1%87%D0%B8%D1%82%D1%8C%D1%81%D1%8F.jpe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44940" y="4175813"/>
            <a:ext cx="1841532" cy="122101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6592" y="2637556"/>
            <a:ext cx="4947108" cy="2611086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приходят</a:t>
            </a:r>
            <a:b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нам разные </a:t>
            </a:r>
          </a:p>
        </p:txBody>
      </p:sp>
      <p:pic>
        <p:nvPicPr>
          <p:cNvPr id="73743" name="Picture 15" descr="http://omartasatt.ru/_ph/40/61321700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25775" y="2819539"/>
            <a:ext cx="1919680" cy="1319344"/>
          </a:xfrm>
          <a:prstGeom prst="rect">
            <a:avLst/>
          </a:prstGeom>
          <a:noFill/>
        </p:spPr>
      </p:pic>
      <p:pic>
        <p:nvPicPr>
          <p:cNvPr id="73751" name="Picture 2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10"/>
          <a:stretch>
            <a:fillRect/>
          </a:stretch>
        </p:blipFill>
        <p:spPr bwMode="auto">
          <a:xfrm>
            <a:off x="7002471" y="5324686"/>
            <a:ext cx="2141529" cy="153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730" name="Picture 2" descr="http://westschool.ru/wp-content/uploads/2015/03/pervoklassnik-400x30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1893905" cy="1634719"/>
          </a:xfrm>
          <a:prstGeom prst="rect">
            <a:avLst/>
          </a:prstGeom>
          <a:noFill/>
        </p:spPr>
      </p:pic>
      <p:pic>
        <p:nvPicPr>
          <p:cNvPr id="73732" name="Picture 4" descr="http://deti-happy.ru/wp-content/uploads/2015/10/%D0%BA%D1%80%D1%83%D0%B6%D0%BA%D0%B8-%D0%B4%D0%BB%D1%8F-%D0%BF%D0%B5%D1%80%D0%B2%D0%BE%D0%BA%D0%BB%D0%B0%D1%81%D1%81%D0%BD%D0%B8%D0%BA%D0%BE%D0%B2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-25775" y="1586872"/>
            <a:ext cx="1919680" cy="1340154"/>
          </a:xfrm>
          <a:prstGeom prst="rect">
            <a:avLst/>
          </a:prstGeom>
          <a:noFill/>
        </p:spPr>
      </p:pic>
      <p:pic>
        <p:nvPicPr>
          <p:cNvPr id="73733" name="Picture 5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5322868"/>
            <a:ext cx="1796592" cy="1535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739" name="Picture 11" descr="https://go3.imgsmail.ru/imgpreview?key=6fc7fc187f85f3f7&amp;mb=imgdb_preview_798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951085" y="0"/>
            <a:ext cx="2192915" cy="1821066"/>
          </a:xfrm>
          <a:prstGeom prst="rect">
            <a:avLst/>
          </a:prstGeom>
          <a:noFill/>
        </p:spPr>
      </p:pic>
      <p:pic>
        <p:nvPicPr>
          <p:cNvPr id="73741" name="Picture 13" descr="https://go4.imgsmail.ru/imgpreview?key=30f57189322687c4&amp;mb=imgdb_preview_954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002540" y="3428999"/>
            <a:ext cx="2141459" cy="1819643"/>
          </a:xfrm>
          <a:prstGeom prst="rect">
            <a:avLst/>
          </a:prstGeom>
          <a:noFill/>
        </p:spPr>
      </p:pic>
      <p:sp>
        <p:nvSpPr>
          <p:cNvPr id="73745" name="AutoShape 17" descr="http://babadu.ru/academy/assets/easyimage/5/5d09abc15f84c2dd1a58578fa4bba37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3747" name="AutoShape 19" descr="http://babadu.ru/academy/assets/easyimage/5/5d09abc15f84c2dd1a58578fa4bba37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3749" name="AutoShape 21" descr="http://babadu.ru/academy/assets/easyimage/5/5d09abc15f84c2dd1a58578fa4bba37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3750" name="Picture 2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002540" y="1821066"/>
            <a:ext cx="2095500" cy="1607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AutoShape 2" descr="https://www.proaist.ru/upload/iblock/a6d/a6d85027013a68385cc30158f1279d4c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6898" y="-24476"/>
            <a:ext cx="1831281" cy="1995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4023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/>
              <a:t> Основные положения нового закона об образовании</a:t>
            </a:r>
            <a:endParaRPr lang="ru-RU" dirty="0"/>
          </a:p>
        </p:txBody>
      </p:sp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0" y="1357313"/>
            <a:ext cx="91440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 dirty="0">
                <a:latin typeface="Calibri" pitchFamily="34" charset="0"/>
              </a:rPr>
              <a:t>4.  Учитываются индивидуальные потребности учащихся</a:t>
            </a:r>
          </a:p>
          <a:p>
            <a:pPr algn="just" eaLnBrk="1" hangingPunct="1"/>
            <a:r>
              <a:rPr lang="ru-RU" sz="2000" dirty="0">
                <a:latin typeface="Calibri" pitchFamily="34" charset="0"/>
              </a:rPr>
              <a:t>Закон отдает приоритет инклюзивному образованию, которое предполагает обучение детей с ограниченными возможностями не в специализированном, а в обычном учебном заведении. При этом они по-прежнему могут получить образование и в специальных учреждениях. В документе уделено внимание получению образования одаренными детьми. </a:t>
            </a:r>
            <a:r>
              <a:rPr lang="ru-RU" sz="2000" b="1" dirty="0">
                <a:latin typeface="Calibri" pitchFamily="34" charset="0"/>
              </a:rPr>
              <a:t>Таким образом, закон ориентирован на разные образовательные потребности и устанавливает индивидуальный подход к обучению каждого ребенка.</a:t>
            </a:r>
            <a:r>
              <a:rPr lang="ru-RU" sz="2000" dirty="0">
                <a:latin typeface="Calibri" pitchFamily="34" charset="0"/>
              </a:rPr>
              <a:t> В частности, законодатель закрепляет право учащегося на индивидуальный учебный график и на выбор предметов по курсу.</a:t>
            </a:r>
          </a:p>
          <a:p>
            <a:pPr eaLnBrk="1" hangingPunct="1"/>
            <a:r>
              <a:rPr lang="ru-RU" sz="2000" dirty="0">
                <a:latin typeface="Calibri" pitchFamily="34" charset="0"/>
              </a:rPr>
              <a:t> </a:t>
            </a:r>
            <a:br>
              <a:rPr lang="ru-RU" sz="2000" dirty="0">
                <a:latin typeface="Calibri" pitchFamily="34" charset="0"/>
              </a:rPr>
            </a:br>
            <a:br>
              <a:rPr lang="ru-RU" sz="2000" dirty="0">
                <a:latin typeface="Calibri" pitchFamily="34" charset="0"/>
              </a:rPr>
            </a:br>
            <a:endParaRPr lang="ru-RU" sz="2000" dirty="0">
              <a:latin typeface="Calibri" pitchFamily="34" charset="0"/>
            </a:endParaRPr>
          </a:p>
          <a:p>
            <a:pPr eaLnBrk="1" hangingPunct="1"/>
            <a:endParaRPr lang="ru-RU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376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692696"/>
            <a:ext cx="74888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       На первый план выходит  развитие ребенка, его  </a:t>
            </a:r>
            <a:r>
              <a:rPr lang="ru-RU" sz="2800" dirty="0">
                <a:solidFill>
                  <a:srgbClr val="FF0000"/>
                </a:solidFill>
              </a:rPr>
              <a:t>продвижение по дороге познания  относительно себя  прежнего.  </a:t>
            </a:r>
            <a:r>
              <a:rPr lang="ru-RU" sz="2800" dirty="0"/>
              <a:t>Но возникает вопрос : как отследить развитие каждого ученика, его  интеллектуальное продвижение на разных этапах обучения в школе?  Ведь от этих знаний  во многом  зависит построение  личностно-ориентированного учебного процесса. Одним  из таких инструментом для учителя является педагогическая диагностика.</a:t>
            </a:r>
          </a:p>
        </p:txBody>
      </p:sp>
    </p:spTree>
    <p:extLst>
      <p:ext uri="{BB962C8B-B14F-4D97-AF65-F5344CB8AC3E}">
        <p14:creationId xmlns:p14="http://schemas.microsoft.com/office/powerpoint/2010/main" val="30010675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1491</TotalTime>
  <Words>1576</Words>
  <Application>Microsoft Office PowerPoint</Application>
  <PresentationFormat>Экран (4:3)</PresentationFormat>
  <Paragraphs>227</Paragraphs>
  <Slides>51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8" baseType="lpstr">
      <vt:lpstr>Arial</vt:lpstr>
      <vt:lpstr>Calibri</vt:lpstr>
      <vt:lpstr>Century Schoolbook</vt:lpstr>
      <vt:lpstr>Times New Roman</vt:lpstr>
      <vt:lpstr>Wingdings</vt:lpstr>
      <vt:lpstr>Wingdings 2</vt:lpstr>
      <vt:lpstr>Эркер</vt:lpstr>
      <vt:lpstr>Презентация PowerPoint</vt:lpstr>
      <vt:lpstr>Цели:</vt:lpstr>
      <vt:lpstr>Я ВАМ сегодня расскажу, как провожу педагогическую диагностику?</vt:lpstr>
      <vt:lpstr>Для этого нам потребуется ответить   на вопросы:</vt:lpstr>
      <vt:lpstr>Педагогическая диагностика – совокупность приемов контроля и оценки, направленных на решение задач оптимизации учебного процесса, дифференциации учащихся, а также совершенствования учебных программ и методов педагогического воздействия.</vt:lpstr>
      <vt:lpstr>Данные педагогической диагностики - </vt:lpstr>
      <vt:lpstr>Дети приходят  к нам разные </vt:lpstr>
      <vt:lpstr> Основные положения нового закона об образовании</vt:lpstr>
      <vt:lpstr>Презентация PowerPoint</vt:lpstr>
      <vt:lpstr>Три аспекта трудностей в обучении</vt:lpstr>
      <vt:lpstr>Три взаимосвязанные части готовности детей к обучению</vt:lpstr>
      <vt:lpstr>Личностная готовность </vt:lpstr>
      <vt:lpstr>Что мы узнаем из заявления о приеме ребенка в школу?</vt:lpstr>
      <vt:lpstr>Справка с места жительства </vt:lpstr>
      <vt:lpstr>Диагностические листы </vt:lpstr>
      <vt:lpstr>Образцы мед карт</vt:lpstr>
      <vt:lpstr>Анализ листа здоровья</vt:lpstr>
      <vt:lpstr>Для чего нам это знать?</vt:lpstr>
      <vt:lpstr>Презентация PowerPoint</vt:lpstr>
      <vt:lpstr>Презентация PowerPoint</vt:lpstr>
      <vt:lpstr>Вывод по  1 а классу  </vt:lpstr>
      <vt:lpstr>Вывод 1 а кл.</vt:lpstr>
      <vt:lpstr>Анализ данных психолога</vt:lpstr>
      <vt:lpstr>Презентация PowerPoint</vt:lpstr>
      <vt:lpstr>Обследование  логопеда</vt:lpstr>
      <vt:lpstr>Презентация PowerPoint</vt:lpstr>
      <vt:lpstr>Родители – наши союзники, помощники</vt:lpstr>
      <vt:lpstr>Анализ анкет для родителей</vt:lpstr>
      <vt:lpstr>Презентация PowerPoint</vt:lpstr>
      <vt:lpstr>Презентация PowerPoint</vt:lpstr>
      <vt:lpstr>Презентация PowerPoint</vt:lpstr>
      <vt:lpstr>  ГРАФИЧЕСКИЙ ДИКТАНТ Эта методика, предложенная Д.Б. Элькониным, направлена на выявление умения внимательно слушать и точно выполнять указания взрослого, правильно воспроизводить на листе бумаги заданное направление линии, самостоятельно действовать по указанию взрослого. </vt:lpstr>
      <vt:lpstr>Собрали информацию по каждому ребенку   вместе</vt:lpstr>
      <vt:lpstr>Обозначаю детей  цветовыми полосками</vt:lpstr>
      <vt:lpstr>Чертим график</vt:lpstr>
      <vt:lpstr>Презентация PowerPoint</vt:lpstr>
      <vt:lpstr>Что   делать если точка отсчета психолога и педагога не совпадают? </vt:lpstr>
      <vt:lpstr>Презентация PowerPoint</vt:lpstr>
      <vt:lpstr>Корректирующая программа</vt:lpstr>
      <vt:lpstr>УЧИ. РУ</vt:lpstr>
      <vt:lpstr>Промежуточная диагностика</vt:lpstr>
      <vt:lpstr>Диагностика в конце года</vt:lpstr>
      <vt:lpstr>Стартовая диагностика</vt:lpstr>
      <vt:lpstr>Анализ диагностического обследования </vt:lpstr>
      <vt:lpstr>Далее данные таблицы разбирает по заданиям</vt:lpstr>
      <vt:lpstr>Данные таблицы разбираю по ученикам</vt:lpstr>
      <vt:lpstr>Выявление проблемы</vt:lpstr>
      <vt:lpstr>Внутренний мониторинг(тематический)</vt:lpstr>
      <vt:lpstr>5 класс</vt:lpstr>
      <vt:lpstr>«Если мы хотим обучать и воспитывать ребенка всесторонне, нужно всесторонне его изучить». К.Д. Ушинский </vt:lpstr>
      <vt:lpstr>Источники: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галла</dc:creator>
  <cp:lastModifiedBy>Ирина Балабас</cp:lastModifiedBy>
  <cp:revision>129</cp:revision>
  <dcterms:created xsi:type="dcterms:W3CDTF">2016-01-22T13:38:33Z</dcterms:created>
  <dcterms:modified xsi:type="dcterms:W3CDTF">2020-08-19T17:15:26Z</dcterms:modified>
</cp:coreProperties>
</file>