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7" r:id="rId8"/>
    <p:sldId id="268" r:id="rId9"/>
    <p:sldId id="262" r:id="rId10"/>
    <p:sldId id="263" r:id="rId11"/>
    <p:sldId id="264" r:id="rId12"/>
    <p:sldId id="265" r:id="rId13"/>
    <p:sldId id="266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348E6-55CE-428A-9C36-93AD0A42AEB0}" type="datetimeFigureOut">
              <a:rPr lang="ru-RU" smtClean="0"/>
              <a:t>26.02.2019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41729-3F02-45C6-8E6F-2A9112B0B8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85549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348E6-55CE-428A-9C36-93AD0A42AEB0}" type="datetimeFigureOut">
              <a:rPr lang="ru-RU" smtClean="0"/>
              <a:t>26.02.2019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41729-3F02-45C6-8E6F-2A9112B0B8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5200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348E6-55CE-428A-9C36-93AD0A42AEB0}" type="datetimeFigureOut">
              <a:rPr lang="ru-RU" smtClean="0"/>
              <a:t>26.02.2019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41729-3F02-45C6-8E6F-2A9112B0B8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37719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348E6-55CE-428A-9C36-93AD0A42AEB0}" type="datetimeFigureOut">
              <a:rPr lang="ru-RU" smtClean="0"/>
              <a:t>26.02.2019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41729-3F02-45C6-8E6F-2A9112B0B8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97190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348E6-55CE-428A-9C36-93AD0A42AEB0}" type="datetimeFigureOut">
              <a:rPr lang="ru-RU" smtClean="0"/>
              <a:t>26.02.2019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41729-3F02-45C6-8E6F-2A9112B0B8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08649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348E6-55CE-428A-9C36-93AD0A42AEB0}" type="datetimeFigureOut">
              <a:rPr lang="ru-RU" smtClean="0"/>
              <a:t>26.02.2019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41729-3F02-45C6-8E6F-2A9112B0B8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80570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348E6-55CE-428A-9C36-93AD0A42AEB0}" type="datetimeFigureOut">
              <a:rPr lang="ru-RU" smtClean="0"/>
              <a:t>26.02.2019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41729-3F02-45C6-8E6F-2A9112B0B8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46976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348E6-55CE-428A-9C36-93AD0A42AEB0}" type="datetimeFigureOut">
              <a:rPr lang="ru-RU" smtClean="0"/>
              <a:t>26.02.2019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41729-3F02-45C6-8E6F-2A9112B0B8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74738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348E6-55CE-428A-9C36-93AD0A42AEB0}" type="datetimeFigureOut">
              <a:rPr lang="ru-RU" smtClean="0"/>
              <a:t>26.02.2019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41729-3F02-45C6-8E6F-2A9112B0B8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80645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348E6-55CE-428A-9C36-93AD0A42AEB0}" type="datetimeFigureOut">
              <a:rPr lang="ru-RU" smtClean="0"/>
              <a:t>26.02.2019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41729-3F02-45C6-8E6F-2A9112B0B8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82493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348E6-55CE-428A-9C36-93AD0A42AEB0}" type="datetimeFigureOut">
              <a:rPr lang="ru-RU" smtClean="0"/>
              <a:t>26.02.2019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41729-3F02-45C6-8E6F-2A9112B0B8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80858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0">
          <a:fgClr>
            <a:srgbClr val="7030A0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1348E6-55CE-428A-9C36-93AD0A42AEB0}" type="datetimeFigureOut">
              <a:rPr lang="ru-RU" smtClean="0"/>
              <a:t>26.02.2019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C41729-3F02-45C6-8E6F-2A9112B0B8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45256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g"/><Relationship Id="rId13" Type="http://schemas.openxmlformats.org/officeDocument/2006/relationships/image" Target="../media/image25.gif"/><Relationship Id="rId3" Type="http://schemas.openxmlformats.org/officeDocument/2006/relationships/image" Target="../media/image15.jpg"/><Relationship Id="rId7" Type="http://schemas.openxmlformats.org/officeDocument/2006/relationships/image" Target="../media/image19.jpg"/><Relationship Id="rId12" Type="http://schemas.openxmlformats.org/officeDocument/2006/relationships/image" Target="../media/image24.jpg"/><Relationship Id="rId17" Type="http://schemas.openxmlformats.org/officeDocument/2006/relationships/image" Target="../media/image29.jpg"/><Relationship Id="rId2" Type="http://schemas.openxmlformats.org/officeDocument/2006/relationships/image" Target="../media/image14.jpeg"/><Relationship Id="rId16" Type="http://schemas.openxmlformats.org/officeDocument/2006/relationships/image" Target="../media/image28.jp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8.jpg"/><Relationship Id="rId11" Type="http://schemas.openxmlformats.org/officeDocument/2006/relationships/image" Target="../media/image23.jpg"/><Relationship Id="rId5" Type="http://schemas.openxmlformats.org/officeDocument/2006/relationships/image" Target="../media/image17.jpeg"/><Relationship Id="rId15" Type="http://schemas.openxmlformats.org/officeDocument/2006/relationships/image" Target="../media/image27.jpg"/><Relationship Id="rId10" Type="http://schemas.openxmlformats.org/officeDocument/2006/relationships/image" Target="../media/image22.jpg"/><Relationship Id="rId4" Type="http://schemas.openxmlformats.org/officeDocument/2006/relationships/image" Target="../media/image16.jpg"/><Relationship Id="rId9" Type="http://schemas.openxmlformats.org/officeDocument/2006/relationships/image" Target="../media/image21.jpeg"/><Relationship Id="rId14" Type="http://schemas.openxmlformats.org/officeDocument/2006/relationships/image" Target="../media/image26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gi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26473" y="221674"/>
            <a:ext cx="11097491" cy="928253"/>
          </a:xfrm>
        </p:spPr>
        <p:txBody>
          <a:bodyPr>
            <a:normAutofit/>
          </a:bodyPr>
          <a:lstStyle/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бюджетное общеобразовательное учреждение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Термальненская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средняя школа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3999" y="1524001"/>
            <a:ext cx="10349345" cy="5043054"/>
          </a:xfrm>
        </p:spPr>
        <p:txBody>
          <a:bodyPr>
            <a:normAutofit fontScale="32500" lnSpcReduction="20000"/>
          </a:bodyPr>
          <a:lstStyle/>
          <a:p>
            <a:endParaRPr lang="ru-RU" sz="49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Школьная научно-практическая конференция</a:t>
            </a:r>
          </a:p>
          <a:p>
            <a:r>
              <a:rPr lang="ru-RU" sz="4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«Путь в науку»</a:t>
            </a:r>
            <a:endParaRPr lang="ru-RU" sz="4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49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Название проекта</a:t>
            </a:r>
            <a:endParaRPr lang="ru-RU" sz="4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«Популярные </a:t>
            </a:r>
            <a:r>
              <a:rPr lang="ru-RU" sz="4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имена в нашей </a:t>
            </a:r>
            <a:r>
              <a:rPr lang="ru-RU" sz="4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школе»</a:t>
            </a:r>
          </a:p>
          <a:p>
            <a:endParaRPr lang="ru-RU" sz="49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49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4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Выполнили учащиеся 4 класса</a:t>
            </a:r>
          </a:p>
          <a:p>
            <a:pPr algn="r"/>
            <a:r>
              <a:rPr lang="ru-RU" sz="4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Кострова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Анна, Гафарова Вероника</a:t>
            </a:r>
          </a:p>
          <a:p>
            <a:pPr algn="r"/>
            <a:r>
              <a:rPr lang="ru-RU" sz="4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Бернер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Сергей, </a:t>
            </a:r>
            <a:r>
              <a:rPr lang="ru-RU" sz="4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Чепурной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Кирилл</a:t>
            </a:r>
          </a:p>
          <a:p>
            <a:pPr algn="r"/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Руководитель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Глинская Елена Юрьевна, </a:t>
            </a:r>
          </a:p>
          <a:p>
            <a:pPr algn="r"/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учитель начальных клас</a:t>
            </a:r>
            <a:r>
              <a:rPr lang="ru-RU" sz="4000" dirty="0"/>
              <a:t>сов </a:t>
            </a:r>
          </a:p>
        </p:txBody>
      </p:sp>
    </p:spTree>
    <p:extLst>
      <p:ext uri="{BB962C8B-B14F-4D97-AF65-F5344CB8AC3E}">
        <p14:creationId xmlns:p14="http://schemas.microsoft.com/office/powerpoint/2010/main" val="1088414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Соотношение происхождения имён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Объект 4"/>
          <p:cNvPicPr>
            <a:picLocks noGrp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114" y="1567543"/>
            <a:ext cx="5605181" cy="4180113"/>
          </a:xfrm>
          <a:prstGeom prst="rect">
            <a:avLst/>
          </a:prstGeom>
          <a:noFill/>
        </p:spPr>
      </p:pic>
      <p:pic>
        <p:nvPicPr>
          <p:cNvPr id="6" name="Объект 5"/>
          <p:cNvPicPr>
            <a:picLocks noGrp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0705" y="2623478"/>
            <a:ext cx="5590666" cy="411115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568026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6399" y="365125"/>
            <a:ext cx="11524343" cy="1325563"/>
          </a:xfrm>
        </p:spPr>
        <p:txBody>
          <a:bodyPr/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Популярные имена среди мальчиков</a:t>
            </a:r>
            <a:b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(разница 20 лет)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Объект 4"/>
          <p:cNvPicPr>
            <a:picLocks noGrp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771" y="1828800"/>
            <a:ext cx="5445523" cy="4151086"/>
          </a:xfrm>
          <a:prstGeom prst="rect">
            <a:avLst/>
          </a:prstGeom>
          <a:noFill/>
        </p:spPr>
      </p:pic>
      <p:pic>
        <p:nvPicPr>
          <p:cNvPr id="6" name="Объект 5"/>
          <p:cNvPicPr>
            <a:picLocks noGrp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0704" y="1828800"/>
            <a:ext cx="5314895" cy="415108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100242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Популярные имена среди девочек</a:t>
            </a:r>
            <a:b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(разница 20 лет)</a:t>
            </a:r>
            <a:endParaRPr lang="ru-RU" dirty="0"/>
          </a:p>
        </p:txBody>
      </p:sp>
      <p:pic>
        <p:nvPicPr>
          <p:cNvPr id="5" name="Объект 4"/>
          <p:cNvPicPr>
            <a:picLocks noGrp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328" y="2097641"/>
            <a:ext cx="5458690" cy="4220032"/>
          </a:xfrm>
          <a:prstGeom prst="rect">
            <a:avLst/>
          </a:prstGeom>
          <a:noFill/>
        </p:spPr>
      </p:pic>
      <p:pic>
        <p:nvPicPr>
          <p:cNvPr id="6" name="Объект 5"/>
          <p:cNvPicPr>
            <a:picLocks noGrp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2269" y="2097642"/>
            <a:ext cx="5374931" cy="422003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181560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975429" cy="1673679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3428" y="4010878"/>
            <a:ext cx="2344058" cy="2847121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37486" y="4945482"/>
            <a:ext cx="2554514" cy="191251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9034" y="6464"/>
            <a:ext cx="1952965" cy="195296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690688"/>
            <a:ext cx="2975430" cy="266884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359531"/>
            <a:ext cx="2975428" cy="2498469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5427" y="1696938"/>
            <a:ext cx="3104470" cy="2227943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2862" y="6464"/>
            <a:ext cx="2206172" cy="2206172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37485" y="2681470"/>
            <a:ext cx="2554514" cy="2264012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4372" y="0"/>
            <a:ext cx="2028490" cy="2028490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5428" y="6464"/>
            <a:ext cx="3028943" cy="1701233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37485" y="1959429"/>
            <a:ext cx="2554514" cy="1009778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9186" y="4523654"/>
            <a:ext cx="1789289" cy="2392434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9897" y="1964709"/>
            <a:ext cx="3557587" cy="2558945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2892" y="3209757"/>
            <a:ext cx="3291794" cy="1664294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9767" y="4865598"/>
            <a:ext cx="2729419" cy="1963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9837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199" y="365125"/>
            <a:ext cx="10976429" cy="3466646"/>
          </a:xfrm>
        </p:spPr>
        <p:txBody>
          <a:bodyPr>
            <a:normAutofit/>
          </a:bodyPr>
          <a:lstStyle/>
          <a:p>
            <a:r>
              <a:rPr lang="ru-RU" b="1" dirty="0"/>
              <a:t>Цель </a:t>
            </a:r>
            <a:r>
              <a:rPr lang="ru-RU" dirty="0"/>
              <a:t>нашей научно-исследовательской работы – выявление самых популярных имён учащихся нашей школы, анализ изменения популярности имён.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382" y="3474130"/>
            <a:ext cx="3638550" cy="202882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0536" y="4256314"/>
            <a:ext cx="2705100" cy="18288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1452" y="3474129"/>
            <a:ext cx="3813175" cy="2028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2220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66057" y="365125"/>
            <a:ext cx="11088914" cy="6492875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З</a:t>
            </a:r>
            <a:r>
              <a:rPr lang="ru-RU" b="1" dirty="0" smtClean="0"/>
              <a:t>адачи</a:t>
            </a:r>
            <a:r>
              <a:rPr lang="ru-RU" dirty="0"/>
              <a:t>:</a:t>
            </a:r>
            <a:br>
              <a:rPr lang="ru-RU" dirty="0"/>
            </a:br>
            <a:r>
              <a:rPr lang="ru-RU" dirty="0"/>
              <a:t>1</a:t>
            </a:r>
            <a:r>
              <a:rPr lang="ru-RU" dirty="0" smtClean="0"/>
              <a:t>. Изучение </a:t>
            </a:r>
            <a:r>
              <a:rPr lang="ru-RU" dirty="0"/>
              <a:t>и анализ литературных источников;</a:t>
            </a:r>
            <a:r>
              <a:rPr lang="ru-RU" dirty="0" smtClean="0">
                <a:effectLst/>
              </a:rPr>
              <a:t/>
            </a:r>
            <a:br>
              <a:rPr lang="ru-RU" dirty="0" smtClean="0">
                <a:effectLst/>
              </a:rPr>
            </a:br>
            <a:r>
              <a:rPr lang="ru-RU" dirty="0" smtClean="0">
                <a:effectLst/>
              </a:rPr>
              <a:t>2. </a:t>
            </a:r>
            <a:r>
              <a:rPr lang="ru-RU" dirty="0" smtClean="0"/>
              <a:t>Сбор </a:t>
            </a:r>
            <a:r>
              <a:rPr lang="ru-RU" dirty="0"/>
              <a:t>информации об именах учащихся всей школы;</a:t>
            </a:r>
            <a:r>
              <a:rPr lang="ru-RU" dirty="0" smtClean="0">
                <a:effectLst/>
              </a:rPr>
              <a:t/>
            </a:r>
            <a:br>
              <a:rPr lang="ru-RU" dirty="0" smtClean="0">
                <a:effectLst/>
              </a:rPr>
            </a:br>
            <a:r>
              <a:rPr lang="ru-RU" dirty="0" smtClean="0">
                <a:effectLst/>
              </a:rPr>
              <a:t>3. </a:t>
            </a:r>
            <a:r>
              <a:rPr lang="ru-RU" dirty="0" smtClean="0"/>
              <a:t>Выявление </a:t>
            </a:r>
            <a:r>
              <a:rPr lang="ru-RU" dirty="0"/>
              <a:t>популярных имён мальчиков и девочек;</a:t>
            </a:r>
            <a:r>
              <a:rPr lang="ru-RU" dirty="0" smtClean="0">
                <a:effectLst/>
              </a:rPr>
              <a:t/>
            </a:r>
            <a:br>
              <a:rPr lang="ru-RU" dirty="0" smtClean="0">
                <a:effectLst/>
              </a:rPr>
            </a:br>
            <a:r>
              <a:rPr lang="ru-RU" dirty="0" smtClean="0">
                <a:effectLst/>
              </a:rPr>
              <a:t>4. </a:t>
            </a:r>
            <a:r>
              <a:rPr lang="ru-RU" dirty="0" smtClean="0"/>
              <a:t>Исследование </a:t>
            </a:r>
            <a:r>
              <a:rPr lang="ru-RU" dirty="0"/>
              <a:t>значения самых популярных имен.</a:t>
            </a:r>
            <a:r>
              <a:rPr lang="ru-RU" dirty="0" smtClean="0">
                <a:effectLst/>
              </a:rPr>
              <a:t/>
            </a:r>
            <a:br>
              <a:rPr lang="ru-RU" dirty="0" smtClean="0">
                <a:effectLst/>
              </a:rPr>
            </a:br>
            <a:r>
              <a:rPr lang="ru-RU" dirty="0" smtClean="0">
                <a:effectLst/>
              </a:rPr>
              <a:t>5. </a:t>
            </a:r>
            <a:r>
              <a:rPr lang="ru-RU" dirty="0" smtClean="0"/>
              <a:t>Сравнение </a:t>
            </a:r>
            <a:r>
              <a:rPr lang="ru-RU" dirty="0"/>
              <a:t>с именами, популярными 20 лет назад.</a:t>
            </a:r>
            <a:r>
              <a:rPr lang="ru-RU" dirty="0" smtClean="0">
                <a:effectLst/>
              </a:rPr>
              <a:t/>
            </a:r>
            <a:br>
              <a:rPr lang="ru-RU" dirty="0" smtClean="0">
                <a:effectLst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23928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296932"/>
          </a:xfrm>
        </p:spPr>
        <p:txBody>
          <a:bodyPr>
            <a:normAutofit/>
          </a:bodyPr>
          <a:lstStyle/>
          <a:p>
            <a:r>
              <a:rPr lang="ru-RU" b="1" dirty="0"/>
              <a:t>Объект исследования</a:t>
            </a:r>
            <a:r>
              <a:rPr lang="ru-RU" dirty="0"/>
              <a:t>: имя в широком смысле слова. </a:t>
            </a:r>
            <a:br>
              <a:rPr lang="ru-RU" dirty="0"/>
            </a:br>
            <a:r>
              <a:rPr lang="ru-RU" b="1" dirty="0"/>
              <a:t>Предмет</a:t>
            </a:r>
            <a:r>
              <a:rPr lang="ru-RU" dirty="0"/>
              <a:t> исследования: имена мальчиков и девочек нашей школы</a:t>
            </a:r>
            <a:br>
              <a:rPr lang="ru-RU" dirty="0"/>
            </a:br>
            <a:r>
              <a:rPr lang="ru-RU" b="1" dirty="0"/>
              <a:t>Методы исследования: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- </a:t>
            </a:r>
            <a:r>
              <a:rPr lang="ru-RU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теоретический метод</a:t>
            </a:r>
            <a:r>
              <a:rPr lang="ru-RU" dirty="0"/>
              <a:t>: изучение научной литературы и материалов сети </a:t>
            </a:r>
            <a:r>
              <a:rPr lang="en-US" dirty="0"/>
              <a:t>Internet</a:t>
            </a:r>
            <a:r>
              <a:rPr lang="ru-RU" dirty="0"/>
              <a:t>; </a:t>
            </a:r>
            <a:br>
              <a:rPr lang="ru-RU" dirty="0"/>
            </a:br>
            <a:r>
              <a:rPr lang="ru-RU" dirty="0"/>
              <a:t>- </a:t>
            </a:r>
            <a:r>
              <a:rPr lang="ru-RU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практический метод</a:t>
            </a:r>
            <a:r>
              <a:rPr lang="ru-RU" dirty="0"/>
              <a:t>: сбор информации, анализ, сравнение.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75266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3437618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Гипотеза.</a:t>
            </a:r>
            <a:r>
              <a:rPr lang="ru-RU" dirty="0"/>
              <a:t> Предположим, что мода на имена существует, на это влияет изменение ценностей в поколениях. Имя, выбранное для человека, отчасти влияет и на его характер.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79929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2174875"/>
          </a:xfrm>
        </p:spPr>
        <p:txBody>
          <a:bodyPr>
            <a:normAutofit/>
          </a:bodyPr>
          <a:lstStyle/>
          <a:p>
            <a:r>
              <a:rPr lang="ru-RU" b="1" dirty="0" smtClean="0"/>
              <a:t>Ономастика</a:t>
            </a:r>
            <a:r>
              <a:rPr lang="ru-RU" dirty="0" smtClean="0"/>
              <a:t> – наука, которая занимается  изучением </a:t>
            </a:r>
            <a:r>
              <a:rPr lang="ru-RU" dirty="0"/>
              <a:t>значения и происхождения собственных имен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2571" y="2322286"/>
            <a:ext cx="7112000" cy="441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2991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45719" y="-45720"/>
            <a:ext cx="45719" cy="45719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0436" y="1496291"/>
            <a:ext cx="10133364" cy="4925942"/>
          </a:xfrm>
        </p:spPr>
      </p:pic>
    </p:spTree>
    <p:extLst>
      <p:ext uri="{BB962C8B-B14F-4D97-AF65-F5344CB8AC3E}">
        <p14:creationId xmlns:p14="http://schemas.microsoft.com/office/powerpoint/2010/main" val="8387305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309" y="900545"/>
            <a:ext cx="10716491" cy="5276418"/>
          </a:xfrm>
        </p:spPr>
      </p:pic>
    </p:spTree>
    <p:extLst>
      <p:ext uri="{BB962C8B-B14F-4D97-AF65-F5344CB8AC3E}">
        <p14:creationId xmlns:p14="http://schemas.microsoft.com/office/powerpoint/2010/main" val="19211784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Происхождение имен в 4 классе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Объект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8743" y="2002971"/>
            <a:ext cx="7692571" cy="435428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591509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134</TotalTime>
  <Words>125</Words>
  <Application>Microsoft Office PowerPoint</Application>
  <PresentationFormat>Широкоэкранный</PresentationFormat>
  <Paragraphs>27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Arial</vt:lpstr>
      <vt:lpstr>Calibri</vt:lpstr>
      <vt:lpstr>Calibri Light</vt:lpstr>
      <vt:lpstr>Times New Roman</vt:lpstr>
      <vt:lpstr>Тема Office</vt:lpstr>
      <vt:lpstr>Муниципальное бюджетное общеобразовательное учреждение  Термальненская средняя школа </vt:lpstr>
      <vt:lpstr>Цель нашей научно-исследовательской работы – выявление самых популярных имён учащихся нашей школы, анализ изменения популярности имён. </vt:lpstr>
      <vt:lpstr>Задачи: 1. Изучение и анализ литературных источников; 2. Сбор информации об именах учащихся всей школы; 3. Выявление популярных имён мальчиков и девочек; 4. Исследование значения самых популярных имен. 5. Сравнение с именами, популярными 20 лет назад. </vt:lpstr>
      <vt:lpstr>Объект исследования: имя в широком смысле слова.  Предмет исследования: имена мальчиков и девочек нашей школы Методы исследования: - теоретический метод: изучение научной литературы и материалов сети Internet;  - практический метод: сбор информации, анализ, сравнение. </vt:lpstr>
      <vt:lpstr>Гипотеза. Предположим, что мода на имена существует, на это влияет изменение ценностей в поколениях. Имя, выбранное для человека, отчасти влияет и на его характер. </vt:lpstr>
      <vt:lpstr>Ономастика – наука, которая занимается  изучением значения и происхождения собственных имен</vt:lpstr>
      <vt:lpstr>  </vt:lpstr>
      <vt:lpstr>Презентация PowerPoint</vt:lpstr>
      <vt:lpstr>Происхождение имен в 4 классе</vt:lpstr>
      <vt:lpstr>Соотношение происхождения имён</vt:lpstr>
      <vt:lpstr>Популярные имена среди мальчиков (разница 20 лет)</vt:lpstr>
      <vt:lpstr>Популярные имена среди девочек (разница 20 лет)</vt:lpstr>
      <vt:lpstr>Презентация PowerPoint</vt:lpstr>
    </vt:vector>
  </TitlesOfParts>
  <Company>HP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HP</dc:creator>
  <cp:lastModifiedBy>HP</cp:lastModifiedBy>
  <cp:revision>19</cp:revision>
  <dcterms:created xsi:type="dcterms:W3CDTF">2019-02-25T07:18:17Z</dcterms:created>
  <dcterms:modified xsi:type="dcterms:W3CDTF">2019-02-26T01:08:15Z</dcterms:modified>
</cp:coreProperties>
</file>