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69" r:id="rId7"/>
    <p:sldId id="270" r:id="rId8"/>
    <p:sldId id="272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60" r:id="rId18"/>
    <p:sldId id="280" r:id="rId19"/>
    <p:sldId id="281" r:id="rId20"/>
    <p:sldId id="282" r:id="rId21"/>
    <p:sldId id="266" r:id="rId22"/>
    <p:sldId id="262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0" autoAdjust="0"/>
    <p:restoredTop sz="94701" autoAdjust="0"/>
  </p:normalViewPr>
  <p:slideViewPr>
    <p:cSldViewPr snapToGrid="0" showGuides="1">
      <p:cViewPr varScale="1">
        <p:scale>
          <a:sx n="79" d="100"/>
          <a:sy n="79" d="100"/>
        </p:scale>
        <p:origin x="-102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1477884333262382"/>
                  <c:y val="-5.8559796904609183E-2"/>
                </c:manualLayout>
              </c:layout>
              <c:showPercent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хотят иметь дело с ингостранцами</c:v>
                </c:pt>
                <c:pt idx="1">
                  <c:v>Активные участники межкультурной коммуникации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9484470877939921"/>
          <c:y val="0.20975104447388029"/>
          <c:w val="0.39815321660329728"/>
          <c:h val="0.4792655151267593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19.08.2020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 rtlCol="0" anchor="ctr">
            <a:normAutofit/>
          </a:bodyPr>
          <a:lstStyle/>
          <a:p>
            <a:pPr rtl="0"/>
            <a:r>
              <a:rPr lang="ru-RU" dirty="0" err="1" smtClean="0"/>
              <a:t>Посткроссинг</a:t>
            </a:r>
            <a:r>
              <a:rPr lang="ru-RU" dirty="0" smtClean="0"/>
              <a:t> как средство межкультурной коммуникации в молодежной среде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397472" y="5373512"/>
            <a:ext cx="1258947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u="sng" dirty="0" smtClean="0">
                <a:solidFill>
                  <a:schemeClr val="bg1"/>
                </a:solidFill>
              </a:rPr>
              <a:t>Подготовили</a:t>
            </a:r>
            <a:r>
              <a:rPr lang="ru-RU" b="1" dirty="0" smtClean="0">
                <a:solidFill>
                  <a:schemeClr val="bg1"/>
                </a:solidFill>
              </a:rPr>
              <a:t>: Игнатов Ян, </a:t>
            </a:r>
            <a:r>
              <a:rPr lang="ru-RU" b="1" dirty="0" err="1" smtClean="0">
                <a:solidFill>
                  <a:schemeClr val="bg1"/>
                </a:solidFill>
              </a:rPr>
              <a:t>Щепочкина</a:t>
            </a:r>
            <a:r>
              <a:rPr lang="ru-RU" b="1" dirty="0" smtClean="0">
                <a:solidFill>
                  <a:schemeClr val="bg1"/>
                </a:solidFill>
              </a:rPr>
              <a:t> Виктория, </a:t>
            </a:r>
            <a:r>
              <a:rPr lang="ru-RU" b="1" dirty="0" err="1" smtClean="0">
                <a:solidFill>
                  <a:schemeClr val="bg1"/>
                </a:solidFill>
              </a:rPr>
              <a:t>Балобан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Элинаучащиеся</a:t>
            </a:r>
            <a:r>
              <a:rPr lang="ru-RU" b="1" dirty="0" smtClean="0">
                <a:solidFill>
                  <a:schemeClr val="bg1"/>
                </a:solidFill>
              </a:rPr>
              <a:t> 7б класса МБОУ «КСОШ №4»</a:t>
            </a:r>
          </a:p>
          <a:p>
            <a:pPr lvl="1">
              <a:lnSpc>
                <a:spcPct val="150000"/>
              </a:lnSpc>
            </a:pPr>
            <a:r>
              <a:rPr lang="ru-RU" b="1" u="sng" dirty="0" smtClean="0">
                <a:solidFill>
                  <a:schemeClr val="bg1"/>
                </a:solidFill>
              </a:rPr>
              <a:t>Руководитель проекта</a:t>
            </a:r>
            <a:r>
              <a:rPr lang="ru-RU" b="1" smtClean="0">
                <a:solidFill>
                  <a:schemeClr val="bg1"/>
                </a:solidFill>
              </a:rPr>
              <a:t>: </a:t>
            </a:r>
            <a:r>
              <a:rPr lang="ru-RU" b="1" smtClean="0">
                <a:solidFill>
                  <a:schemeClr val="bg1"/>
                </a:solidFill>
              </a:rPr>
              <a:t>Васильева О.В</a:t>
            </a:r>
            <a:r>
              <a:rPr lang="ru-RU" b="1" dirty="0" smtClean="0">
                <a:solidFill>
                  <a:schemeClr val="bg1"/>
                </a:solidFill>
              </a:rPr>
              <a:t>., учитель английского языка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Отзывы учащихся 9а класса: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5253" y="1459735"/>
            <a:ext cx="11832116" cy="53982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</a:t>
            </a:r>
            <a:r>
              <a:rPr lang="ru-RU" sz="2400" dirty="0" err="1" smtClean="0"/>
              <a:t>Посткроссинг</a:t>
            </a:r>
            <a:r>
              <a:rPr lang="ru-RU" sz="2400" dirty="0" smtClean="0"/>
              <a:t> – очень крутая штука. Ты общаешься с людьми с помощью открыток, ты практикуешь свои знания по английскому языку. Мне нравится этот способ общения с иностранцами, однако также удобно и через интернет»</a:t>
            </a:r>
          </a:p>
          <a:p>
            <a:r>
              <a:rPr lang="ru-RU" sz="2400" dirty="0" smtClean="0"/>
              <a:t>«Такого определения, как </a:t>
            </a:r>
            <a:r>
              <a:rPr lang="ru-RU" sz="2400" dirty="0" err="1" smtClean="0"/>
              <a:t>посткроссинг</a:t>
            </a:r>
            <a:r>
              <a:rPr lang="ru-RU" sz="2400" dirty="0" smtClean="0"/>
              <a:t>, я не знаю, но суть заключается в том, чтобы общаться с людьми по всему земному шару.  Я считаю, это круто. Есть возможность узнать о культуре других наций, характере разных людей. Лично я бы предпочел общаться именно таким способом с иностранцами. На мой взгляд, это и в правду фантастическая идея»</a:t>
            </a:r>
          </a:p>
          <a:p>
            <a:r>
              <a:rPr lang="ru-RU" sz="2400" dirty="0" smtClean="0"/>
              <a:t>«</a:t>
            </a:r>
            <a:r>
              <a:rPr lang="ru-RU" sz="2400" dirty="0" err="1" smtClean="0"/>
              <a:t>Посткроссинг</a:t>
            </a:r>
            <a:r>
              <a:rPr lang="ru-RU" sz="2400" dirty="0" smtClean="0"/>
              <a:t> – это хорошая возможность общения с другими людьми, можно узнать, что они любят делать, их традиции. Я уже отправила две открытки и теперь жду открытку из другой страны».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Анализ открыток выявил следующее: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04899" y="1600200"/>
            <a:ext cx="9823833" cy="457199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При оформлении письма отправители часто добавляют красочные рисунки или наклейки, марки очень часто отражают характерные особенности страны отправителя. 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Очень часто встречаются открытки с изображениями национальных животных или достопримечательностей 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90% отправителей добавляют в свое письмо несколько слов на родном языке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Стилистическое оформление, структура письма и этикет соблюдены. </a:t>
            </a:r>
          </a:p>
          <a:p>
            <a:pPr>
              <a:lnSpc>
                <a:spcPct val="150000"/>
              </a:lnSpc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l="3071" r="2636"/>
          <a:stretch>
            <a:fillRect/>
          </a:stretch>
        </p:blipFill>
        <p:spPr bwMode="auto">
          <a:xfrm>
            <a:off x="0" y="209320"/>
            <a:ext cx="5751095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 r="5358"/>
          <a:stretch>
            <a:fillRect/>
          </a:stretch>
        </p:blipFill>
        <p:spPr bwMode="auto">
          <a:xfrm>
            <a:off x="6159249" y="297456"/>
            <a:ext cx="6032751" cy="378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4801" y="4345962"/>
            <a:ext cx="6012497" cy="268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8608" y="782053"/>
            <a:ext cx="6250334" cy="422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6857" y="782053"/>
            <a:ext cx="6105143" cy="425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000" dirty="0" smtClean="0"/>
              <a:t>Работа с сайтом </a:t>
            </a:r>
            <a:r>
              <a:rPr lang="en-US" sz="4000" dirty="0" smtClean="0"/>
              <a:t>Postcrossing.com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04900" y="1600200"/>
            <a:ext cx="9173837" cy="1054865"/>
          </a:xfrm>
        </p:spPr>
        <p:txBody>
          <a:bodyPr/>
          <a:lstStyle/>
          <a:p>
            <a:r>
              <a:rPr lang="ru-RU" b="1" dirty="0" smtClean="0"/>
              <a:t>1. Регистрация группового </a:t>
            </a:r>
            <a:r>
              <a:rPr lang="ru-RU" b="1" dirty="0" err="1" smtClean="0"/>
              <a:t>аккаунта</a:t>
            </a:r>
            <a:r>
              <a:rPr lang="ru-RU" b="1" dirty="0" smtClean="0"/>
              <a:t>: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669" y="2124516"/>
            <a:ext cx="10377890" cy="355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2450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Работа с сайтом </a:t>
            </a:r>
            <a:r>
              <a:rPr lang="en-US" sz="4000" dirty="0" smtClean="0"/>
              <a:t>Postcrossing.com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1512" y="1412913"/>
            <a:ext cx="9982200" cy="4572000"/>
          </a:xfrm>
        </p:spPr>
        <p:txBody>
          <a:bodyPr/>
          <a:lstStyle/>
          <a:p>
            <a:r>
              <a:rPr lang="ru-RU" b="1" dirty="0" smtClean="0"/>
              <a:t>2. Выбор получателей: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3. Изучение анкет получателей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704" y="1740711"/>
            <a:ext cx="8687729" cy="132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97982"/>
            <a:ext cx="6130932" cy="197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1500" y="3467570"/>
            <a:ext cx="5903045" cy="485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Работа с сайтом </a:t>
            </a:r>
            <a:r>
              <a:rPr lang="en-US" sz="4400" dirty="0" smtClean="0"/>
              <a:t>Postcrossing.com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0833" y="1368845"/>
            <a:ext cx="9982200" cy="4572000"/>
          </a:xfrm>
        </p:spPr>
        <p:txBody>
          <a:bodyPr/>
          <a:lstStyle/>
          <a:p>
            <a:r>
              <a:rPr lang="ru-RU" b="1" dirty="0" smtClean="0"/>
              <a:t>4. Оформление открыток</a:t>
            </a:r>
            <a:endParaRPr lang="ru-RU" b="1" dirty="0"/>
          </a:p>
        </p:txBody>
      </p:sp>
      <p:pic>
        <p:nvPicPr>
          <p:cNvPr id="6146" name="Picture 2" descr="https://pp.userapi.com/c830409/v830409776/9cbfd/pvcd1sZ53b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6158" y="1891448"/>
            <a:ext cx="4223391" cy="5631188"/>
          </a:xfrm>
          <a:prstGeom prst="rect">
            <a:avLst/>
          </a:prstGeom>
          <a:noFill/>
        </p:spPr>
      </p:pic>
      <p:pic>
        <p:nvPicPr>
          <p:cNvPr id="6148" name="Picture 4" descr="https://pp.userapi.com/c621509/v621509776/725e8/RheIXZrV_Z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2810" y="1697043"/>
            <a:ext cx="6161169" cy="46208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pp.userapi.com/c621701/v621701776/77357/DH9bicTHZv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766845" y="-533806"/>
            <a:ext cx="7938443" cy="5953833"/>
          </a:xfrm>
          <a:prstGeom prst="rect">
            <a:avLst/>
          </a:prstGeom>
          <a:noFill/>
        </p:spPr>
      </p:pic>
      <p:pic>
        <p:nvPicPr>
          <p:cNvPr id="5124" name="Picture 4" descr="https://pp.userapi.com/c840336/v840336776/5ea50/EabeikHMlH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91494" y="995360"/>
            <a:ext cx="7493235" cy="56199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877" y="252662"/>
            <a:ext cx="10512705" cy="844299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1" dirty="0" smtClean="0"/>
              <a:t>На данный момент до места назначения дошла лишь одна открытка. Мы получили положительный отзыв:</a:t>
            </a:r>
            <a:endParaRPr lang="ru-RU" b="1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98303" y="1266939"/>
            <a:ext cx="6015209" cy="5431315"/>
          </a:xfrm>
        </p:spPr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429" y="1644334"/>
            <a:ext cx="9276012" cy="426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354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400" b="1" dirty="0" smtClean="0"/>
              <a:t>Выводы:</a:t>
            </a:r>
            <a:endParaRPr lang="ru-RU" sz="4400" b="1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612705"/>
            <a:ext cx="11854149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Мы убедились, что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посткроссинг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является эффективным средством межкультурной коммуникации, основным преимуществом, которого является: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языковое развитие обучающихся, так как официальный язык общения между культурами английский;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благодаря этому проекту у детей формируется целостная картина мира и сознание того факта, что мы всё таки живём в одном реальном, а не виртуальном мире;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посткроссинг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позволяет нам познакомиться с другой культурой, и мы начинаем осознавать значимость собственной, тем самым воспитывая в себе чувство патриотизма и любви к малой Родине;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нашем случае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посткроссинг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выходит за рамки простого хобби, и с успехом используется в образовательных целях, для того чтобы, воспитать подрастающее поколение в духе миролюбия и толерантности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400" dirty="0" smtClean="0"/>
              <a:t>Актуальность исследования:</a:t>
            </a:r>
            <a:endParaRPr lang="ru-RU" sz="44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>
              <a:lnSpc>
                <a:spcPct val="150000"/>
              </a:lnSpc>
            </a:pPr>
            <a:r>
              <a:rPr lang="ru-RU" sz="2400" dirty="0" smtClean="0"/>
              <a:t>Способность к участию в межкультурной коммуникации чрезвычайно важна и актуальна. 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На сегодняшний день существует не так много путей осуществления общения с представителями других стран, а </a:t>
            </a:r>
            <a:r>
              <a:rPr lang="ru-RU" sz="2400" dirty="0" err="1" smtClean="0"/>
              <a:t>посткроссинг</a:t>
            </a:r>
            <a:r>
              <a:rPr lang="ru-RU" sz="2400" dirty="0" smtClean="0"/>
              <a:t> является одним из наиболее доступных и подходящих способов для современной молодежи. 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800" dirty="0" smtClean="0"/>
              <a:t>Цель исследования:</a:t>
            </a:r>
            <a:endParaRPr lang="ru-RU" sz="48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ru-RU" sz="3200" dirty="0" smtClean="0"/>
              <a:t>выявить основные преимущества </a:t>
            </a:r>
            <a:r>
              <a:rPr lang="ru-RU" sz="3200" dirty="0" err="1" smtClean="0"/>
              <a:t>посткроссинга</a:t>
            </a:r>
            <a:r>
              <a:rPr lang="ru-RU" sz="3200" dirty="0" smtClean="0"/>
              <a:t> как средства межкультурной коммуникации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400" dirty="0" smtClean="0"/>
              <a:t>Задачи исследования:</a:t>
            </a:r>
            <a:endParaRPr lang="ru-RU" sz="44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ru-RU" sz="2400" dirty="0" smtClean="0"/>
              <a:t>Изучить литературу по данной теме;</a:t>
            </a:r>
          </a:p>
          <a:p>
            <a:pPr lvl="0"/>
            <a:r>
              <a:rPr lang="ru-RU" sz="2400" dirty="0" smtClean="0"/>
              <a:t>Познакомиться с этикетом общения через открытки и с правилами написания открыток;</a:t>
            </a:r>
          </a:p>
          <a:p>
            <a:pPr lvl="0"/>
            <a:r>
              <a:rPr lang="ru-RU" sz="2400" dirty="0" smtClean="0"/>
              <a:t>Провести опрос среди учащихся 9а класса с целью выявление их отношения к представителям иных культур, а также с целью определения наиболее предпочтительных способов общения с иностранцами;</a:t>
            </a:r>
          </a:p>
          <a:p>
            <a:pPr lvl="0"/>
            <a:r>
              <a:rPr lang="ru-RU" sz="2400" dirty="0" smtClean="0"/>
              <a:t>Проанализировать 15 открыток с целью выявления особенностей общения представителей разных культур;</a:t>
            </a:r>
          </a:p>
          <a:p>
            <a:pPr lvl="0"/>
            <a:r>
              <a:rPr lang="ru-RU" sz="2400" dirty="0" smtClean="0"/>
              <a:t>Познакомиться с сайтом </a:t>
            </a:r>
            <a:r>
              <a:rPr lang="en-US" sz="2400" b="1" dirty="0" err="1" smtClean="0"/>
              <a:t>postcrossing</a:t>
            </a:r>
            <a:r>
              <a:rPr lang="ru-RU" sz="2400" b="1" dirty="0" smtClean="0"/>
              <a:t>.</a:t>
            </a:r>
            <a:r>
              <a:rPr lang="en-US" sz="2400" b="1" dirty="0" smtClean="0"/>
              <a:t>com</a:t>
            </a:r>
            <a:endParaRPr lang="ru-RU" sz="2400" b="1" dirty="0" smtClean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Гипотеза исследования: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2800" dirty="0" smtClean="0"/>
              <a:t>Мы предполагаем, что хобби </a:t>
            </a:r>
            <a:r>
              <a:rPr lang="ru-RU" sz="2800" dirty="0" err="1" smtClean="0"/>
              <a:t>посткроссинг</a:t>
            </a:r>
            <a:r>
              <a:rPr lang="ru-RU" sz="2800" dirty="0" smtClean="0"/>
              <a:t> вызовет у ребят большой интерес и изменит их отношение к представителям других культур, в этом случае сложится межкультурное общение среди молодёжи.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Объект и предмет исследования: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2800" b="1" dirty="0" smtClean="0"/>
              <a:t>Объектом исследования </a:t>
            </a:r>
            <a:r>
              <a:rPr lang="ru-RU" sz="2800" dirty="0" smtClean="0"/>
              <a:t>является межкультурная коммуникация.</a:t>
            </a:r>
            <a:r>
              <a:rPr lang="ru-RU" sz="2800" b="1" dirty="0" smtClean="0"/>
              <a:t> </a:t>
            </a:r>
            <a:endParaRPr lang="ru-RU" sz="2800" dirty="0" smtClean="0"/>
          </a:p>
          <a:p>
            <a:pPr lvl="0">
              <a:lnSpc>
                <a:spcPct val="150000"/>
              </a:lnSpc>
            </a:pPr>
            <a:r>
              <a:rPr lang="ru-RU" sz="2800" b="1" dirty="0" smtClean="0"/>
              <a:t>Предметом исследования </a:t>
            </a:r>
            <a:r>
              <a:rPr lang="ru-RU" sz="2800" dirty="0" smtClean="0"/>
              <a:t>является процесс формирования межкультурной коммуникации посредством </a:t>
            </a:r>
            <a:r>
              <a:rPr lang="ru-RU" sz="2800" dirty="0" err="1" smtClean="0"/>
              <a:t>посткроссинга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Основные положения: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04899" y="1600200"/>
            <a:ext cx="9823833" cy="457199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/>
              <a:t>Коммуникация </a:t>
            </a:r>
            <a:r>
              <a:rPr lang="ru-RU" b="1" i="1" dirty="0" smtClean="0"/>
              <a:t>(</a:t>
            </a:r>
            <a:r>
              <a:rPr lang="ru-RU" b="1" i="1" dirty="0" err="1" smtClean="0"/>
              <a:t>отлат.commuriicatio</a:t>
            </a:r>
            <a:r>
              <a:rPr lang="ru-RU" b="1" i="1" dirty="0" smtClean="0"/>
              <a:t> — сообщение, передача)</a:t>
            </a:r>
            <a:r>
              <a:rPr lang="ru-RU" b="1" dirty="0" smtClean="0"/>
              <a:t>, </a:t>
            </a:r>
            <a:r>
              <a:rPr lang="ru-RU" dirty="0" smtClean="0"/>
              <a:t>общение, обмен мыслями, сведениями, идеями и </a:t>
            </a:r>
            <a:r>
              <a:rPr lang="ru-RU" i="1" dirty="0" smtClean="0"/>
              <a:t>т.</a:t>
            </a:r>
            <a:r>
              <a:rPr lang="ru-RU" dirty="0" smtClean="0"/>
              <a:t> д.; передача того или иного содержания от одного сознания </a:t>
            </a:r>
            <a:r>
              <a:rPr lang="ru-RU" i="1" dirty="0" smtClean="0"/>
              <a:t>(коллективного или индивидуального)</a:t>
            </a:r>
            <a:r>
              <a:rPr lang="ru-RU" dirty="0" smtClean="0"/>
              <a:t> к другому посредством знаков, зафиксированных на материальных носителях.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Межкультурная коммуникация </a:t>
            </a:r>
            <a:r>
              <a:rPr lang="ru-RU" dirty="0" smtClean="0"/>
              <a:t>— есть совокупность разнообразных форм отношений и общения между индивидами и группами, принадлежащими к разным культурам 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868" y="0"/>
            <a:ext cx="9980682" cy="109696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Международный проект «</a:t>
            </a:r>
            <a:r>
              <a:rPr lang="ru-RU" sz="4400" dirty="0" err="1" smtClean="0"/>
              <a:t>Посткроссинг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04899" y="1600200"/>
            <a:ext cx="9823833" cy="457199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err="1" smtClean="0"/>
              <a:t>Посткроссинг</a:t>
            </a:r>
            <a:r>
              <a:rPr lang="ru-RU" b="1" dirty="0" smtClean="0"/>
              <a:t> (англ. </a:t>
            </a:r>
            <a:r>
              <a:rPr lang="ru-RU" b="1" dirty="0" err="1" smtClean="0"/>
              <a:t>Postcrossing</a:t>
            </a:r>
            <a:r>
              <a:rPr lang="ru-RU" b="1" dirty="0" smtClean="0"/>
              <a:t>: </a:t>
            </a:r>
            <a:r>
              <a:rPr lang="ru-RU" b="1" dirty="0" err="1" smtClean="0"/>
              <a:t>post</a:t>
            </a:r>
            <a:r>
              <a:rPr lang="ru-RU" b="1" dirty="0" smtClean="0"/>
              <a:t> – почта; </a:t>
            </a:r>
            <a:r>
              <a:rPr lang="ru-RU" b="1" dirty="0" err="1" smtClean="0"/>
              <a:t>cross</a:t>
            </a:r>
            <a:r>
              <a:rPr lang="ru-RU" b="1" dirty="0" smtClean="0"/>
              <a:t> – пересекать) </a:t>
            </a:r>
            <a:r>
              <a:rPr lang="ru-RU" dirty="0" smtClean="0"/>
              <a:t>– это относительно новое популярное хобби среди молодёжи, охватившее весь мир, которое представляет возможность обмениваться настоящими (бумажными, а не электронными) почтовыми открытками с людьми из любых уголков земного шара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Опрос учащихся 9а класса:</a:t>
            </a:r>
            <a:endParaRPr lang="ru-RU" sz="4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0" y="894522"/>
          <a:ext cx="10882489" cy="5645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0</TotalTime>
  <Words>570</Words>
  <Application>Microsoft Office PowerPoint</Application>
  <PresentationFormat>Произвольный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tf03431380</vt:lpstr>
      <vt:lpstr>Посткроссинг как средство межкультурной коммуникации в молодежной среде </vt:lpstr>
      <vt:lpstr>Актуальность исследования:</vt:lpstr>
      <vt:lpstr>Цель исследования:</vt:lpstr>
      <vt:lpstr>Задачи исследования:</vt:lpstr>
      <vt:lpstr>Гипотеза исследования:</vt:lpstr>
      <vt:lpstr>Объект и предмет исследования:</vt:lpstr>
      <vt:lpstr>Основные положения:</vt:lpstr>
      <vt:lpstr>Международный проект «Посткроссинг»</vt:lpstr>
      <vt:lpstr>Опрос учащихся 9а класса:</vt:lpstr>
      <vt:lpstr>Отзывы учащихся 9а класса:</vt:lpstr>
      <vt:lpstr>Анализ открыток выявил следующее:</vt:lpstr>
      <vt:lpstr>Слайд 12</vt:lpstr>
      <vt:lpstr>Слайд 13</vt:lpstr>
      <vt:lpstr>Работа с сайтом Postcrossing.com</vt:lpstr>
      <vt:lpstr>Работа с сайтом Postcrossing.com</vt:lpstr>
      <vt:lpstr>Работа с сайтом Postcrossing.com</vt:lpstr>
      <vt:lpstr>Слайд 17</vt:lpstr>
      <vt:lpstr>На данный момент до места назначения дошла лишь одна открытка. Мы получили положительный отзыв: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2018-03-01T19:56:24Z</dcterms:created>
  <dcterms:modified xsi:type="dcterms:W3CDTF">2020-08-19T09:26:43Z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