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F462-994D-4BCE-81D3-AAC94AFAF93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6EFF-F2C1-437A-B26C-19A5EF60C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F462-994D-4BCE-81D3-AAC94AFAF93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6EFF-F2C1-437A-B26C-19A5EF60C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F462-994D-4BCE-81D3-AAC94AFAF93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6EFF-F2C1-437A-B26C-19A5EF60C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F462-994D-4BCE-81D3-AAC94AFAF93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6EFF-F2C1-437A-B26C-19A5EF60C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F462-994D-4BCE-81D3-AAC94AFAF93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6EFF-F2C1-437A-B26C-19A5EF60C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F462-994D-4BCE-81D3-AAC94AFAF93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6EFF-F2C1-437A-B26C-19A5EF60C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F462-994D-4BCE-81D3-AAC94AFAF93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6EFF-F2C1-437A-B26C-19A5EF60C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F462-994D-4BCE-81D3-AAC94AFAF93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6EFF-F2C1-437A-B26C-19A5EF60C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F462-994D-4BCE-81D3-AAC94AFAF93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6EFF-F2C1-437A-B26C-19A5EF60C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F462-994D-4BCE-81D3-AAC94AFAF93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6EFF-F2C1-437A-B26C-19A5EF60C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F462-994D-4BCE-81D3-AAC94AFAF93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6EFF-F2C1-437A-B26C-19A5EF60C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AF462-994D-4BCE-81D3-AAC94AFAF93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D6EFF-F2C1-437A-B26C-19A5EF60CB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305800" cy="22145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>Логические блоки</a:t>
            </a:r>
            <a:br>
              <a:rPr lang="ru-RU" sz="8800" dirty="0" smtClean="0"/>
            </a:br>
            <a:r>
              <a:rPr lang="ru-RU" sz="8800" dirty="0" smtClean="0"/>
              <a:t> </a:t>
            </a:r>
            <a:r>
              <a:rPr lang="ru-RU" sz="8800" dirty="0" err="1" smtClean="0"/>
              <a:t>Дьенеша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Documents and Settings\Домашний компьютер\Мои документы\Рисунок 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3779912" y="2852936"/>
            <a:ext cx="187220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Блоки </a:t>
            </a:r>
            <a:r>
              <a:rPr lang="ru-RU" dirty="0" err="1" smtClean="0"/>
              <a:t>Дьенеша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971600" y="980728"/>
            <a:ext cx="2016224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Ознакомление с формой, размером и цветом предметов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6228184" y="980728"/>
            <a:ext cx="2016224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творческих способностей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6804248" y="4293096"/>
            <a:ext cx="216024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Усвоение элементарных навыков алгоритмической культуры мышления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707904" y="4293096"/>
            <a:ext cx="2016224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познавательных процессов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323528" y="4293096"/>
            <a:ext cx="2016224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мыслительных умений</a:t>
            </a:r>
            <a:endParaRPr lang="ru-RU" dirty="0"/>
          </a:p>
        </p:txBody>
      </p:sp>
      <p:cxnSp>
        <p:nvCxnSpPr>
          <p:cNvPr id="35" name="Прямая соединительная линия 34"/>
          <p:cNvCxnSpPr>
            <a:stCxn id="26" idx="0"/>
            <a:endCxn id="27" idx="3"/>
          </p:cNvCxnSpPr>
          <p:nvPr/>
        </p:nvCxnSpPr>
        <p:spPr>
          <a:xfrm flipH="1" flipV="1">
            <a:off x="2987824" y="1808820"/>
            <a:ext cx="1728192" cy="1044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26" idx="0"/>
            <a:endCxn id="28" idx="1"/>
          </p:cNvCxnSpPr>
          <p:nvPr/>
        </p:nvCxnSpPr>
        <p:spPr>
          <a:xfrm flipV="1">
            <a:off x="4716016" y="1808820"/>
            <a:ext cx="1512168" cy="1044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26" idx="2"/>
            <a:endCxn id="33" idx="0"/>
          </p:cNvCxnSpPr>
          <p:nvPr/>
        </p:nvCxnSpPr>
        <p:spPr>
          <a:xfrm flipH="1">
            <a:off x="1331640" y="3717032"/>
            <a:ext cx="3384376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26" idx="2"/>
            <a:endCxn id="32" idx="0"/>
          </p:cNvCxnSpPr>
          <p:nvPr/>
        </p:nvCxnSpPr>
        <p:spPr>
          <a:xfrm>
            <a:off x="4716016" y="371703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26" idx="2"/>
            <a:endCxn id="31" idx="0"/>
          </p:cNvCxnSpPr>
          <p:nvPr/>
        </p:nvCxnSpPr>
        <p:spPr>
          <a:xfrm>
            <a:off x="4716016" y="3717032"/>
            <a:ext cx="3168352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6872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Младшая возрастная группа </a:t>
            </a:r>
            <a:br>
              <a:rPr lang="ru-RU" sz="4000" dirty="0" smtClean="0"/>
            </a:br>
            <a:r>
              <a:rPr lang="ru-RU" sz="4000" dirty="0" smtClean="0"/>
              <a:t>(3-4 года)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988840"/>
            <a:ext cx="561662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Ознакомление детей с геометрическими фигурами, формой, цветом и размером предметов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284984"/>
            <a:ext cx="1512168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Простое манипулирование блоками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51920" y="3356992"/>
            <a:ext cx="1512168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dirty="0" smtClean="0"/>
              <a:t>«Цепочка»</a:t>
            </a:r>
            <a:endParaRPr lang="ru-RU" sz="21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588224" y="3284984"/>
            <a:ext cx="1512168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dirty="0" smtClean="0"/>
              <a:t>«Магазин»</a:t>
            </a:r>
            <a:endParaRPr lang="ru-RU" sz="21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95736" y="4797152"/>
            <a:ext cx="2232248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«Найди такую же фигуру как эта по одному, двум, трём свойствам»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76056" y="4797152"/>
            <a:ext cx="2232248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dirty="0" smtClean="0"/>
              <a:t>«Найди  не такую  фигуру как эта по одному, двум, трём свойствам»</a:t>
            </a:r>
            <a:endParaRPr lang="ru-RU" sz="2100" dirty="0"/>
          </a:p>
        </p:txBody>
      </p:sp>
      <p:cxnSp>
        <p:nvCxnSpPr>
          <p:cNvPr id="13" name="Прямая соединительная линия 12"/>
          <p:cNvCxnSpPr>
            <a:stCxn id="4" idx="2"/>
            <a:endCxn id="8" idx="0"/>
          </p:cNvCxnSpPr>
          <p:nvPr/>
        </p:nvCxnSpPr>
        <p:spPr>
          <a:xfrm>
            <a:off x="4572000" y="2996952"/>
            <a:ext cx="3600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4" idx="2"/>
            <a:endCxn id="5" idx="0"/>
          </p:cNvCxnSpPr>
          <p:nvPr/>
        </p:nvCxnSpPr>
        <p:spPr>
          <a:xfrm flipH="1">
            <a:off x="1799692" y="2996952"/>
            <a:ext cx="2772308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4" idx="2"/>
            <a:endCxn id="9" idx="0"/>
          </p:cNvCxnSpPr>
          <p:nvPr/>
        </p:nvCxnSpPr>
        <p:spPr>
          <a:xfrm>
            <a:off x="4572000" y="2996952"/>
            <a:ext cx="2772308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203848" y="3140968"/>
            <a:ext cx="0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11" idx="0"/>
          </p:cNvCxnSpPr>
          <p:nvPr/>
        </p:nvCxnSpPr>
        <p:spPr>
          <a:xfrm>
            <a:off x="6084168" y="3140968"/>
            <a:ext cx="108012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Домашний компьютер\Рабочий стол\IMG_21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9714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Средняя возрастная группа</a:t>
            </a:r>
            <a:br>
              <a:rPr lang="ru-RU" sz="3600" dirty="0" smtClean="0"/>
            </a:br>
            <a:r>
              <a:rPr lang="ru-RU" sz="3600" dirty="0" smtClean="0"/>
              <a:t>(4-5 лет)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84784"/>
            <a:ext cx="3168352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мыслительных умений:</a:t>
            </a:r>
          </a:p>
          <a:p>
            <a:pPr algn="ctr"/>
            <a:r>
              <a:rPr lang="ru-RU" dirty="0"/>
              <a:t>с</a:t>
            </a:r>
            <a:r>
              <a:rPr lang="ru-RU" dirty="0" smtClean="0"/>
              <a:t>равнивать, анализировать, классифицировать, обобщать, абстрагировать, кодировать и декодировать информацию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1484784"/>
            <a:ext cx="2952328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Развитие познавательных процессов, восприятия, памяти, внимания, воображения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96336" y="3717032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«Строи-</a:t>
            </a:r>
          </a:p>
          <a:p>
            <a:pPr algn="ctr"/>
            <a:r>
              <a:rPr lang="ru-RU" dirty="0" err="1" smtClean="0"/>
              <a:t>тельство</a:t>
            </a:r>
            <a:r>
              <a:rPr lang="ru-RU" dirty="0" smtClean="0"/>
              <a:t> города»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68344" y="5085184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Худож</a:t>
            </a:r>
            <a:r>
              <a:rPr lang="ru-RU" dirty="0" smtClean="0"/>
              <a:t>-</a:t>
            </a:r>
          </a:p>
          <a:p>
            <a:pPr algn="ctr"/>
            <a:r>
              <a:rPr lang="ru-RU" dirty="0" err="1" smtClean="0"/>
              <a:t>ники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64088" y="5085184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«Рыбалка»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84168" y="3717032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«День рождения»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644008" y="3717032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«Садов-</a:t>
            </a:r>
          </a:p>
          <a:p>
            <a:pPr algn="ctr"/>
            <a:r>
              <a:rPr lang="ru-RU" dirty="0" err="1" smtClean="0"/>
              <a:t>ники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3717032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«Волшебный ключик»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55776" y="5085184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«Составь паспорт блока»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5085184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«Кошки-мышки»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619672" y="3717032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«На полянке»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131840" y="3717032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«Угощение для медвежат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7164288" y="1556792"/>
            <a:ext cx="1800200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Развитие творческих способностей</a:t>
            </a:r>
            <a:endParaRPr lang="ru-RU" sz="2000" dirty="0"/>
          </a:p>
        </p:txBody>
      </p:sp>
      <p:cxnSp>
        <p:nvCxnSpPr>
          <p:cNvPr id="40" name="Прямая соединительная линия 39"/>
          <p:cNvCxnSpPr>
            <a:stCxn id="4" idx="2"/>
          </p:cNvCxnSpPr>
          <p:nvPr/>
        </p:nvCxnSpPr>
        <p:spPr>
          <a:xfrm flipH="1">
            <a:off x="683568" y="3356992"/>
            <a:ext cx="1368152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4" idx="2"/>
            <a:endCxn id="16" idx="0"/>
          </p:cNvCxnSpPr>
          <p:nvPr/>
        </p:nvCxnSpPr>
        <p:spPr>
          <a:xfrm>
            <a:off x="2051720" y="3356992"/>
            <a:ext cx="18002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4" idx="2"/>
            <a:endCxn id="17" idx="0"/>
          </p:cNvCxnSpPr>
          <p:nvPr/>
        </p:nvCxnSpPr>
        <p:spPr>
          <a:xfrm>
            <a:off x="2051720" y="3356992"/>
            <a:ext cx="169218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endCxn id="15" idx="0"/>
          </p:cNvCxnSpPr>
          <p:nvPr/>
        </p:nvCxnSpPr>
        <p:spPr>
          <a:xfrm flipH="1">
            <a:off x="1439652" y="3501008"/>
            <a:ext cx="36004" cy="1584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2915816" y="3501008"/>
            <a:ext cx="252028" cy="1584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5" idx="2"/>
            <a:endCxn id="12" idx="0"/>
          </p:cNvCxnSpPr>
          <p:nvPr/>
        </p:nvCxnSpPr>
        <p:spPr>
          <a:xfrm flipH="1">
            <a:off x="5256076" y="3356992"/>
            <a:ext cx="288032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5" idx="2"/>
            <a:endCxn id="11" idx="0"/>
          </p:cNvCxnSpPr>
          <p:nvPr/>
        </p:nvCxnSpPr>
        <p:spPr>
          <a:xfrm>
            <a:off x="5544108" y="3356992"/>
            <a:ext cx="11521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endCxn id="10" idx="0"/>
          </p:cNvCxnSpPr>
          <p:nvPr/>
        </p:nvCxnSpPr>
        <p:spPr>
          <a:xfrm flipH="1">
            <a:off x="5976156" y="3501008"/>
            <a:ext cx="36004" cy="1584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38" idx="2"/>
            <a:endCxn id="6" idx="0"/>
          </p:cNvCxnSpPr>
          <p:nvPr/>
        </p:nvCxnSpPr>
        <p:spPr>
          <a:xfrm>
            <a:off x="8064388" y="3284984"/>
            <a:ext cx="144016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>
            <a:stCxn id="6" idx="2"/>
            <a:endCxn id="7" idx="0"/>
          </p:cNvCxnSpPr>
          <p:nvPr/>
        </p:nvCxnSpPr>
        <p:spPr>
          <a:xfrm>
            <a:off x="8208404" y="4725144"/>
            <a:ext cx="7200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4" idx="3"/>
            <a:endCxn id="5" idx="1"/>
          </p:cNvCxnSpPr>
          <p:nvPr/>
        </p:nvCxnSpPr>
        <p:spPr>
          <a:xfrm>
            <a:off x="3635896" y="242088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>
            <a:stCxn id="5" idx="3"/>
            <a:endCxn id="38" idx="1"/>
          </p:cNvCxnSpPr>
          <p:nvPr/>
        </p:nvCxnSpPr>
        <p:spPr>
          <a:xfrm>
            <a:off x="7020272" y="242088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Documents and Settings\Домашний компьютер\Мои документы\Рисунок 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Старшая возрастная группа </a:t>
            </a:r>
            <a:br>
              <a:rPr lang="ru-RU" sz="3600" dirty="0" smtClean="0"/>
            </a:br>
            <a:r>
              <a:rPr lang="ru-RU" sz="3600" dirty="0" smtClean="0"/>
              <a:t>(5-6 лет)</a:t>
            </a:r>
            <a:endParaRPr lang="ru-RU" sz="36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85192" y="2295520"/>
            <a:ext cx="8229600" cy="438912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1844824"/>
            <a:ext cx="3168352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мыслительных умений:</a:t>
            </a:r>
          </a:p>
          <a:p>
            <a:pPr algn="ctr"/>
            <a:r>
              <a:rPr lang="ru-RU" dirty="0"/>
              <a:t>с</a:t>
            </a:r>
            <a:r>
              <a:rPr lang="ru-RU" dirty="0" smtClean="0"/>
              <a:t>равнивать, анализировать, классифицировать, обобщать, абстрагировать, кодировать и декодировать информацию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95936" y="1844824"/>
            <a:ext cx="2952328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Развитие познавательных процессов, восприятия, памяти, внимания, воображения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524328" y="4077072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Сочине</a:t>
            </a:r>
            <a:endParaRPr lang="ru-RU" dirty="0" smtClean="0"/>
          </a:p>
          <a:p>
            <a:pPr algn="ctr"/>
            <a:r>
              <a:rPr lang="ru-RU" dirty="0" err="1" smtClean="0"/>
              <a:t>ние</a:t>
            </a:r>
            <a:r>
              <a:rPr lang="ru-RU" dirty="0" smtClean="0"/>
              <a:t> сказки»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596336" y="5445224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«Космос»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292080" y="5445224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«Весёлый зоопарк»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012160" y="4077072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«Украсим ёлку бусами»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4077072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«Логический поезд»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4077072"/>
            <a:ext cx="1226227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«Помоги Незнайке»</a:t>
            </a:r>
            <a:endParaRPr lang="ru-RU" sz="1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483768" y="5445224"/>
            <a:ext cx="136815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«Игра с обручами»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55576" y="5445224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«Кошки-мышки»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547664" y="4077072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</a:t>
            </a:r>
            <a:r>
              <a:rPr lang="ru-RU" dirty="0"/>
              <a:t>К</a:t>
            </a:r>
            <a:r>
              <a:rPr lang="ru-RU" dirty="0" smtClean="0"/>
              <a:t>то хозяин»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059832" y="4077072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«На свою веточку»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092280" y="1916832"/>
            <a:ext cx="1800200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Развитие творческих способностей</a:t>
            </a:r>
            <a:endParaRPr lang="ru-RU" sz="2000" dirty="0"/>
          </a:p>
        </p:txBody>
      </p:sp>
      <p:cxnSp>
        <p:nvCxnSpPr>
          <p:cNvPr id="23" name="Прямая соединительная линия 22"/>
          <p:cNvCxnSpPr>
            <a:stCxn id="10" idx="2"/>
          </p:cNvCxnSpPr>
          <p:nvPr/>
        </p:nvCxnSpPr>
        <p:spPr>
          <a:xfrm flipH="1">
            <a:off x="611560" y="3717032"/>
            <a:ext cx="1368152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10" idx="2"/>
            <a:endCxn id="20" idx="0"/>
          </p:cNvCxnSpPr>
          <p:nvPr/>
        </p:nvCxnSpPr>
        <p:spPr>
          <a:xfrm>
            <a:off x="1979712" y="3717032"/>
            <a:ext cx="18002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0" idx="2"/>
            <a:endCxn id="21" idx="0"/>
          </p:cNvCxnSpPr>
          <p:nvPr/>
        </p:nvCxnSpPr>
        <p:spPr>
          <a:xfrm>
            <a:off x="1979712" y="3717032"/>
            <a:ext cx="169218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endCxn id="19" idx="0"/>
          </p:cNvCxnSpPr>
          <p:nvPr/>
        </p:nvCxnSpPr>
        <p:spPr>
          <a:xfrm flipH="1">
            <a:off x="1367644" y="3861048"/>
            <a:ext cx="36004" cy="1584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843808" y="3861048"/>
            <a:ext cx="252028" cy="1584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11" idx="2"/>
            <a:endCxn id="16" idx="0"/>
          </p:cNvCxnSpPr>
          <p:nvPr/>
        </p:nvCxnSpPr>
        <p:spPr>
          <a:xfrm flipH="1">
            <a:off x="5184068" y="3717032"/>
            <a:ext cx="288032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1" idx="2"/>
            <a:endCxn id="15" idx="0"/>
          </p:cNvCxnSpPr>
          <p:nvPr/>
        </p:nvCxnSpPr>
        <p:spPr>
          <a:xfrm>
            <a:off x="5472100" y="3717032"/>
            <a:ext cx="115212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5904148" y="3861048"/>
            <a:ext cx="36004" cy="1584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22" idx="2"/>
            <a:endCxn id="12" idx="0"/>
          </p:cNvCxnSpPr>
          <p:nvPr/>
        </p:nvCxnSpPr>
        <p:spPr>
          <a:xfrm>
            <a:off x="7992380" y="3645024"/>
            <a:ext cx="144016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12" idx="2"/>
            <a:endCxn id="13" idx="0"/>
          </p:cNvCxnSpPr>
          <p:nvPr/>
        </p:nvCxnSpPr>
        <p:spPr>
          <a:xfrm>
            <a:off x="8136396" y="5085184"/>
            <a:ext cx="7200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10" idx="3"/>
            <a:endCxn id="11" idx="1"/>
          </p:cNvCxnSpPr>
          <p:nvPr/>
        </p:nvCxnSpPr>
        <p:spPr>
          <a:xfrm>
            <a:off x="3563888" y="278092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11" idx="3"/>
            <a:endCxn id="22" idx="1"/>
          </p:cNvCxnSpPr>
          <p:nvPr/>
        </p:nvCxnSpPr>
        <p:spPr>
          <a:xfrm>
            <a:off x="6948264" y="2780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Documents and Settings\Домашний компьютер\Рабочий стол\фото ст. группа\IMG_2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908720"/>
            <a:ext cx="3168352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мыслительных умений:</a:t>
            </a:r>
          </a:p>
          <a:p>
            <a:pPr algn="ctr"/>
            <a:r>
              <a:rPr lang="ru-RU" dirty="0"/>
              <a:t>с</a:t>
            </a:r>
            <a:r>
              <a:rPr lang="ru-RU" dirty="0" smtClean="0"/>
              <a:t>равнивать, анализировать, классифицировать, обобщать, абстрагировать, кодировать и декодировать информацию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908720"/>
            <a:ext cx="2952328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Развитие познавательных процессов, восприятия, памяти, внимания, воображения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24328" y="3140968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«Мозаика цифр»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96336" y="4509120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«Код в сундуке»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3501008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«Архитекторы»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3356992"/>
            <a:ext cx="1584176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«Логический поезд» (с усложнениями)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3284984"/>
            <a:ext cx="165618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«Игры с обручами»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3284984"/>
            <a:ext cx="151216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«Выкладываем дорожки»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092280" y="980728"/>
            <a:ext cx="1800200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Развитие творческих способностей</a:t>
            </a:r>
            <a:endParaRPr lang="ru-RU" sz="2000" dirty="0"/>
          </a:p>
        </p:txBody>
      </p:sp>
      <p:cxnSp>
        <p:nvCxnSpPr>
          <p:cNvPr id="24" name="Прямая соединительная линия 23"/>
          <p:cNvCxnSpPr>
            <a:stCxn id="15" idx="2"/>
            <a:endCxn id="6" idx="0"/>
          </p:cNvCxnSpPr>
          <p:nvPr/>
        </p:nvCxnSpPr>
        <p:spPr>
          <a:xfrm>
            <a:off x="7992380" y="2708920"/>
            <a:ext cx="144016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6" idx="2"/>
            <a:endCxn id="7" idx="0"/>
          </p:cNvCxnSpPr>
          <p:nvPr/>
        </p:nvCxnSpPr>
        <p:spPr>
          <a:xfrm>
            <a:off x="8136396" y="4149080"/>
            <a:ext cx="7200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4" idx="3"/>
            <a:endCxn id="5" idx="1"/>
          </p:cNvCxnSpPr>
          <p:nvPr/>
        </p:nvCxnSpPr>
        <p:spPr>
          <a:xfrm>
            <a:off x="3563888" y="184482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5" idx="3"/>
            <a:endCxn id="15" idx="1"/>
          </p:cNvCxnSpPr>
          <p:nvPr/>
        </p:nvCxnSpPr>
        <p:spPr>
          <a:xfrm>
            <a:off x="6948264" y="184482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4" idx="2"/>
            <a:endCxn id="12" idx="0"/>
          </p:cNvCxnSpPr>
          <p:nvPr/>
        </p:nvCxnSpPr>
        <p:spPr>
          <a:xfrm flipH="1">
            <a:off x="935596" y="2780928"/>
            <a:ext cx="1044116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4" idx="2"/>
            <a:endCxn id="11" idx="0"/>
          </p:cNvCxnSpPr>
          <p:nvPr/>
        </p:nvCxnSpPr>
        <p:spPr>
          <a:xfrm>
            <a:off x="1979712" y="2780928"/>
            <a:ext cx="972108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5" idx="2"/>
            <a:endCxn id="10" idx="0"/>
          </p:cNvCxnSpPr>
          <p:nvPr/>
        </p:nvCxnSpPr>
        <p:spPr>
          <a:xfrm flipH="1">
            <a:off x="4932040" y="2780928"/>
            <a:ext cx="54006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5" idx="2"/>
            <a:endCxn id="9" idx="0"/>
          </p:cNvCxnSpPr>
          <p:nvPr/>
        </p:nvCxnSpPr>
        <p:spPr>
          <a:xfrm>
            <a:off x="5472100" y="2780928"/>
            <a:ext cx="1152128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293</Words>
  <Application>Microsoft Office PowerPoint</Application>
  <PresentationFormat>Экран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Логические блоки  Дьенеша</vt:lpstr>
      <vt:lpstr>Слайд 2</vt:lpstr>
      <vt:lpstr>Младшая возрастная группа  (3-4 года)</vt:lpstr>
      <vt:lpstr>Слайд 4</vt:lpstr>
      <vt:lpstr>Средняя возрастная группа (4-5 лет)</vt:lpstr>
      <vt:lpstr>Слайд 6</vt:lpstr>
      <vt:lpstr>Старшая возрастная группа  (5-6 лет)</vt:lpstr>
      <vt:lpstr>Слайд 8</vt:lpstr>
      <vt:lpstr>Слайд 9</vt:lpstr>
      <vt:lpstr>Слайд 10</vt:lpstr>
    </vt:vector>
  </TitlesOfParts>
  <Company>ZarNet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Логические блоки  Дьенеша</dc:title>
  <dc:creator>Admin</dc:creator>
  <cp:lastModifiedBy>Admin</cp:lastModifiedBy>
  <cp:revision>1</cp:revision>
  <dcterms:created xsi:type="dcterms:W3CDTF">2020-08-19T16:31:59Z</dcterms:created>
  <dcterms:modified xsi:type="dcterms:W3CDTF">2020-08-19T16:36:35Z</dcterms:modified>
</cp:coreProperties>
</file>