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982" autoAdjust="0"/>
    <p:restoredTop sz="94660"/>
  </p:normalViewPr>
  <p:slideViewPr>
    <p:cSldViewPr snapToGrid="0">
      <p:cViewPr varScale="1">
        <p:scale>
          <a:sx n="91" d="100"/>
          <a:sy n="91" d="100"/>
        </p:scale>
        <p:origin x="-438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3909" y="1449304"/>
            <a:ext cx="12028716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83909" y="1396720"/>
            <a:ext cx="12028716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83909" y="2976649"/>
            <a:ext cx="12028716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103632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92550" y="2376830"/>
            <a:ext cx="120180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2195" y="2341476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91075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91345" y="4650475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91348" y="4773225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91078" y="66676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103632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2FFB779-270B-4192-84BA-A697F48306DC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95072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slide" Target="slide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15200" y="4590398"/>
            <a:ext cx="4599023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ru-RU" sz="1800" dirty="0">
                <a:latin typeface="+mn-lt"/>
              </a:rPr>
              <a:t>Подготовила:</a:t>
            </a:r>
          </a:p>
          <a:p>
            <a:pPr algn="l"/>
            <a:r>
              <a:rPr lang="ru-RU" sz="1800" dirty="0">
                <a:latin typeface="+mn-lt"/>
              </a:rPr>
              <a:t>Учитель информатики</a:t>
            </a:r>
          </a:p>
          <a:p>
            <a:pPr algn="l"/>
            <a:r>
              <a:rPr lang="ru-RU" sz="1800" dirty="0" smtClean="0">
                <a:latin typeface="+mn-lt"/>
              </a:rPr>
              <a:t>МБУ «Школа №2» </a:t>
            </a:r>
            <a:r>
              <a:rPr lang="ru-RU" sz="1800" dirty="0">
                <a:latin typeface="+mn-lt"/>
              </a:rPr>
              <a:t>г. </a:t>
            </a:r>
            <a:r>
              <a:rPr lang="ru-RU" sz="1800" dirty="0" smtClean="0">
                <a:latin typeface="+mn-lt"/>
              </a:rPr>
              <a:t>Тольятти</a:t>
            </a:r>
            <a:endParaRPr lang="ru-RU" sz="1800" dirty="0">
              <a:latin typeface="+mn-lt"/>
            </a:endParaRPr>
          </a:p>
          <a:p>
            <a:pPr algn="l"/>
            <a:r>
              <a:rPr lang="ru-RU" sz="1800" dirty="0" smtClean="0">
                <a:latin typeface="+mn-lt"/>
              </a:rPr>
              <a:t>Кудряшова Анастасия Александровна</a:t>
            </a:r>
            <a:endParaRPr lang="ru-RU" sz="1800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latin typeface="+mn-lt"/>
              </a:rPr>
              <a:t>Логические операции</a:t>
            </a:r>
            <a:r>
              <a:rPr lang="en-US" dirty="0">
                <a:latin typeface="+mj-ea"/>
                <a:cs typeface="+mj-ea"/>
              </a:rPr>
              <a:t/>
            </a:r>
            <a:br>
              <a:rPr lang="en-US" dirty="0">
                <a:latin typeface="+mj-ea"/>
                <a:cs typeface="+mj-ea"/>
              </a:rPr>
            </a:br>
            <a:r>
              <a:rPr lang="ru-RU" sz="2400" dirty="0"/>
              <a:t>10 класс</a:t>
            </a:r>
          </a:p>
        </p:txBody>
      </p:sp>
    </p:spTree>
    <p:extLst>
      <p:ext uri="{BB962C8B-B14F-4D97-AF65-F5344CB8AC3E}">
        <p14:creationId xmlns:p14="http://schemas.microsoft.com/office/powerpoint/2010/main" xmlns="" val="135165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875326"/>
            <a:ext cx="10058400" cy="1450757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Домашнее задание</a:t>
            </a:r>
            <a:r>
              <a:rPr lang="ru-RU" b="1" dirty="0"/>
              <a:t>. </a:t>
            </a:r>
            <a:r>
              <a:rPr lang="ru-RU" dirty="0"/>
              <a:t>Составить таблицы истинности для следующих логических выражений:</a:t>
            </a:r>
          </a:p>
        </p:txBody>
      </p:sp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"/>
          </p:nvPr>
        </p:nvSpPr>
        <p:spPr>
          <a:xfrm>
            <a:off x="1097280" y="2680570"/>
            <a:ext cx="10058400" cy="3188524"/>
          </a:xfrm>
          <a:blipFill rotWithShape="0">
            <a:blip r:embed="rId2" cstate="print"/>
            <a:stretch>
              <a:fillRect l="-1212"/>
            </a:stretch>
          </a:blipFill>
        </p:spPr>
        <p:txBody>
          <a:bodyPr/>
          <a:lstStyle/>
          <a:p>
            <a:pPr>
              <a:buNone/>
            </a:pPr>
            <a:r>
              <a:rPr lang="ru-RU" dirty="0">
                <a:noFill/>
              </a:rPr>
              <a:t> 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0597019" y="5624186"/>
            <a:ext cx="558661" cy="626302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372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7385" y="2654022"/>
            <a:ext cx="10058400" cy="1450757"/>
          </a:xfrm>
        </p:spPr>
        <p:txBody>
          <a:bodyPr/>
          <a:lstStyle/>
          <a:p>
            <a:pPr algn="ctr"/>
            <a:r>
              <a:rPr lang="ru-RU" b="1" dirty="0" smtClean="0">
                <a:latin typeface="+mn-lt"/>
              </a:rPr>
              <a:t>Спасибо за урок!</a:t>
            </a:r>
            <a:endParaRPr lang="ru-RU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307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1393259-F194-479F-921F-181F47555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+mn-lt"/>
              </a:rPr>
              <a:t>Содержание: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B7B9CB3-8DA7-4016-8007-32448F89BA4D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>
                <a:hlinkClick r:id="rId2" action="ppaction://hlinksldjump"/>
              </a:rPr>
              <a:t>Основные определения</a:t>
            </a:r>
            <a:endParaRPr lang="ru-RU" dirty="0"/>
          </a:p>
          <a:p>
            <a:r>
              <a:rPr lang="ru-RU" dirty="0">
                <a:hlinkClick r:id="rId3" action="ppaction://hlinksldjump"/>
              </a:rPr>
              <a:t>Унарные операции</a:t>
            </a:r>
            <a:endParaRPr lang="ru-RU" dirty="0"/>
          </a:p>
          <a:p>
            <a:r>
              <a:rPr lang="ru-RU" dirty="0">
                <a:hlinkClick r:id="rId4" action="ppaction://hlinksldjump"/>
              </a:rPr>
              <a:t>Бинарные операции</a:t>
            </a:r>
            <a:endParaRPr lang="ru-RU" dirty="0"/>
          </a:p>
          <a:p>
            <a:r>
              <a:rPr lang="ru-RU" dirty="0">
                <a:hlinkClick r:id="rId5" action="ppaction://hlinksldjump"/>
              </a:rPr>
              <a:t>Пример таблиц </a:t>
            </a:r>
            <a:r>
              <a:rPr lang="ru-RU" dirty="0" smtClean="0">
                <a:hlinkClick r:id="rId5" action="ppaction://hlinksldjump"/>
              </a:rPr>
              <a:t>истинности</a:t>
            </a:r>
            <a:endParaRPr lang="ru-RU" dirty="0" smtClean="0"/>
          </a:p>
          <a:p>
            <a:r>
              <a:rPr lang="ru-RU" dirty="0" smtClean="0">
                <a:hlinkClick r:id="rId6" action="ppaction://hlinksldjump"/>
              </a:rPr>
              <a:t>Домашнее задание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283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9B622C-A51E-4722-B526-9C3DD106D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+mn-lt"/>
              </a:rPr>
              <a:t>Основные определения</a:t>
            </a:r>
            <a:endParaRPr lang="ru-RU" b="1" dirty="0">
              <a:latin typeface="+mn-lt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B7B9BCA4-9D63-4EB6-A12B-07B91AE98F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Логическое высказывание - 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A0740A11-861E-42F1-B3B5-82A27B68797C}"/>
              </a:ext>
            </a:extLst>
          </p:cNvPr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/>
              <a:t>Логическое выражение - 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6BB1AC9-801C-49B7-B9E1-D3286E4844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127568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это повествовательное предложение, про которое можно однозначно сказать, истинно оно или ложно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xmlns="" id="{915DBF74-7827-4D5F-A69F-FE87819720BC}"/>
              </a:ext>
            </a:extLst>
          </p:cNvPr>
          <p:cNvSpPr>
            <a:spLocks noGrp="1"/>
          </p:cNvSpPr>
          <p:nvPr>
            <p:ph sz="half" idx="4"/>
          </p:nvPr>
        </p:nvSpPr>
        <p:spPr>
          <a:xfrm>
            <a:off x="6217920" y="2582334"/>
            <a:ext cx="4937760" cy="127568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/>
              <a:t>это символическая запись высказывания, которая может содержать логические переменные и знаки логических операций.</a:t>
            </a: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10597019" y="5624186"/>
            <a:ext cx="558661" cy="626302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234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3526" y="200417"/>
            <a:ext cx="11180732" cy="1127342"/>
          </a:xfrm>
        </p:spPr>
        <p:txBody>
          <a:bodyPr>
            <a:noAutofit/>
          </a:bodyPr>
          <a:lstStyle/>
          <a:p>
            <a:pPr algn="just"/>
            <a:r>
              <a:rPr lang="ru-RU" sz="3200" b="1" i="1" dirty="0" smtClean="0"/>
              <a:t>Определите, какие из данных предложений являются высказываниями. Оцените истинность высказываний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35520778"/>
              </p:ext>
            </p:extLst>
          </p:nvPr>
        </p:nvGraphicFramePr>
        <p:xfrm>
          <a:off x="363255" y="1678487"/>
          <a:ext cx="11311003" cy="4346529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8530224"/>
                <a:gridCol w="2780779"/>
              </a:tblGrid>
              <a:tr h="522299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Обязательно</a:t>
                      </a:r>
                      <a:r>
                        <a:rPr lang="ru-RU" sz="2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вымой за собой посуду.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29553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Переводчик должен</a:t>
                      </a:r>
                      <a:r>
                        <a:rPr lang="ru-RU" sz="2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знать хотя бы два языка.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29553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 любишь</a:t>
                      </a:r>
                      <a:r>
                        <a:rPr lang="ru-RU" sz="2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смотреть футбол?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29553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Пять</a:t>
                      </a:r>
                      <a:r>
                        <a:rPr lang="ru-RU" sz="2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меньше семи.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29553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Земля – самая большая планета Солнечной системы.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29553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Каждый треугольник является равносторонним.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29553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2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феврале всегда 28 дней.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46912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ведь хорошо,</a:t>
                      </a:r>
                      <a:r>
                        <a:rPr lang="ru-RU" sz="2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что сейчас весна!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9958192" y="5624186"/>
            <a:ext cx="638827" cy="626302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люс 1"/>
          <p:cNvSpPr/>
          <p:nvPr/>
        </p:nvSpPr>
        <p:spPr>
          <a:xfrm>
            <a:off x="9594937" y="2267211"/>
            <a:ext cx="450937" cy="42588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люс 7"/>
          <p:cNvSpPr/>
          <p:nvPr/>
        </p:nvSpPr>
        <p:spPr>
          <a:xfrm>
            <a:off x="9594937" y="3281820"/>
            <a:ext cx="450937" cy="42588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Минус 2"/>
          <p:cNvSpPr/>
          <p:nvPr/>
        </p:nvSpPr>
        <p:spPr>
          <a:xfrm>
            <a:off x="9594937" y="3945698"/>
            <a:ext cx="450937" cy="200415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>
            <a:off x="9594937" y="4496841"/>
            <a:ext cx="450937" cy="200415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инус 10"/>
          <p:cNvSpPr/>
          <p:nvPr/>
        </p:nvSpPr>
        <p:spPr>
          <a:xfrm>
            <a:off x="9594937" y="4985363"/>
            <a:ext cx="450937" cy="200415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322151" y="1766167"/>
            <a:ext cx="1961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Не высказывание</a:t>
            </a:r>
            <a:endParaRPr lang="ru-RU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9296727" y="2809047"/>
            <a:ext cx="1961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Не высказывание</a:t>
            </a:r>
            <a:endParaRPr lang="ru-RU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9287640" y="5473885"/>
            <a:ext cx="1961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Не высказывание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379658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3" grpId="0" animBg="1"/>
      <p:bldP spid="10" grpId="0" animBg="1"/>
      <p:bldP spid="11" grpId="0" animBg="1"/>
      <p:bldP spid="6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F7878F4-79A3-4FBA-9247-0363FD61C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+mn-lt"/>
              </a:rPr>
              <a:t>Логические операции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413F7B4-128F-4E53-85EE-8494A1E77C0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71599" y="2203847"/>
            <a:ext cx="5181600" cy="105330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Унарные – выполняются над одной величиной</a:t>
            </a: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80649272-008A-4C21-8708-50C729159C2B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6448512" y="2203847"/>
            <a:ext cx="5181600" cy="9856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Бинарные – выполняются над двумя величинами</a:t>
            </a:r>
            <a:endParaRPr lang="ru-RU" dirty="0"/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xmlns="" id="{B64104C6-E4F8-4736-B5F3-CC7AA17A10B7}"/>
              </a:ext>
            </a:extLst>
          </p:cNvPr>
          <p:cNvCxnSpPr/>
          <p:nvPr/>
        </p:nvCxnSpPr>
        <p:spPr>
          <a:xfrm>
            <a:off x="8403758" y="1716143"/>
            <a:ext cx="664369" cy="4500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xmlns="" id="{D688BD85-C090-4465-9337-72352949AA5A}"/>
              </a:ext>
            </a:extLst>
          </p:cNvPr>
          <p:cNvCxnSpPr>
            <a:cxnSpLocks/>
          </p:cNvCxnSpPr>
          <p:nvPr/>
        </p:nvCxnSpPr>
        <p:spPr>
          <a:xfrm flipH="1">
            <a:off x="3075384" y="1687058"/>
            <a:ext cx="645318" cy="4143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Заголовок 1">
                <a:extLst>
                  <a:ext uri="{FF2B5EF4-FFF2-40B4-BE49-F238E27FC236}">
                    <a16:creationId xmlns="" xmlns:a16="http://schemas.microsoft.com/office/drawing/2014/main" id="{11C81EE6-38EA-423A-AE17-8F2FD741777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9586" y="2977242"/>
                <a:ext cx="5776913" cy="195761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ru-RU" sz="3600" b="1" dirty="0" smtClean="0">
                    <a:latin typeface="+mn-lt"/>
                  </a:rPr>
                  <a:t>Инверсия</a:t>
                </a:r>
              </a:p>
              <a:p>
                <a:pPr algn="ctr"/>
                <a:endParaRPr lang="ru-RU" sz="3600" b="1" dirty="0" smtClean="0">
                  <a:latin typeface="+mn-lt"/>
                </a:endParaRPr>
              </a:p>
              <a:p>
                <a:pPr algn="ctr"/>
                <a:r>
                  <a:rPr lang="ru-RU" sz="2400" dirty="0"/>
                  <a:t>Запись: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</a:rPr>
                      <m:t>НЕ 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ru-RU" sz="2400" dirty="0"/>
                  <a:t>,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</a:rPr>
                      <m:t>¬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ru-RU" sz="2400" dirty="0"/>
                  <a:t>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endParaRPr lang="ru-RU" sz="2400" dirty="0"/>
              </a:p>
              <a:p>
                <a:pPr algn="ctr"/>
                <a:endParaRPr lang="ru-RU" dirty="0"/>
              </a:p>
            </p:txBody>
          </p:sp>
        </mc:Choice>
        <mc:Fallback>
          <p:sp>
            <p:nvSpPr>
              <p:cNvPr id="9" name="Заголовок 1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11C81EE6-38EA-423A-AE17-8F2FD74177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586" y="2977242"/>
                <a:ext cx="5776913" cy="1957615"/>
              </a:xfrm>
              <a:prstGeom prst="rect">
                <a:avLst/>
              </a:prstGeom>
              <a:blipFill rotWithShape="0">
                <a:blip r:embed="rId2" cstate="print"/>
                <a:stretch>
                  <a:fillRect t="-90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76950147"/>
              </p:ext>
            </p:extLst>
          </p:nvPr>
        </p:nvGraphicFramePr>
        <p:xfrm>
          <a:off x="2073275" y="4476981"/>
          <a:ext cx="3282496" cy="1531932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674743"/>
                <a:gridCol w="1607753"/>
              </a:tblGrid>
              <a:tr h="5106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A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НЕ А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06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effectLst/>
                        </a:rPr>
                        <a:t>0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effectLst/>
                        </a:rPr>
                        <a:t>1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06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>
                          <a:effectLst/>
                        </a:rPr>
                        <a:t>1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effectLst/>
                        </a:rPr>
                        <a:t>0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9958192" y="5624186"/>
            <a:ext cx="638827" cy="626302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145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576" y="4655699"/>
            <a:ext cx="10058400" cy="1450757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Данные операции (НЕ, И, ИЛИ) образуют базис: их достаточно для того, чтобы с их помощью записать любую логическую операцию</a:t>
            </a:r>
            <a:endParaRPr lang="ru-RU" sz="3200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952136" y="839895"/>
                <a:ext cx="4937760" cy="4023360"/>
              </a:xfrm>
            </p:spPr>
            <p:txBody>
              <a:bodyPr/>
              <a:lstStyle/>
              <a:p>
                <a:r>
                  <a:rPr lang="ru-RU" sz="3200" b="1" dirty="0" smtClean="0"/>
                  <a:t>Конъюнкция</a:t>
                </a:r>
              </a:p>
              <a:p>
                <a:r>
                  <a:rPr lang="ru-RU" dirty="0"/>
                  <a:t>Запись: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 И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ru-RU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∙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ru-RU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⋀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ru-RU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 &amp;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952136" y="839895"/>
                <a:ext cx="4937760" cy="4023360"/>
              </a:xfrm>
              <a:blipFill rotWithShape="0">
                <a:blip r:embed="rId2" cstate="print"/>
                <a:stretch>
                  <a:fillRect l="-3086" t="-31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072776" y="839895"/>
                <a:ext cx="4937760" cy="4023360"/>
              </a:xfrm>
            </p:spPr>
            <p:txBody>
              <a:bodyPr/>
              <a:lstStyle/>
              <a:p>
                <a:r>
                  <a:rPr lang="ru-RU" sz="3200" b="1" dirty="0" smtClean="0"/>
                  <a:t>Дизъюнкция</a:t>
                </a:r>
              </a:p>
              <a:p>
                <a:r>
                  <a:rPr lang="ru-RU" dirty="0"/>
                  <a:t>Запись: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 ИЛИ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ru-RU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∨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ru-RU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 +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ru-RU" dirty="0"/>
                  <a:t>.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2"/>
              </p:nvPr>
            </p:nvSpPr>
            <p:spPr>
              <a:xfrm>
                <a:off x="6072776" y="839895"/>
                <a:ext cx="4937760" cy="4023360"/>
              </a:xfrm>
              <a:blipFill rotWithShape="0">
                <a:blip r:embed="rId3" cstate="print"/>
                <a:stretch>
                  <a:fillRect l="-3086" t="-31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93706809"/>
                  </p:ext>
                </p:extLst>
              </p:nvPr>
            </p:nvGraphicFramePr>
            <p:xfrm>
              <a:off x="1198879" y="1986387"/>
              <a:ext cx="4127863" cy="2290135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1169561"/>
                    <a:gridCol w="1486031"/>
                    <a:gridCol w="1472271"/>
                  </a:tblGrid>
                  <a:tr h="46387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A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B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800">
                                    <a:effectLst/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  <m:r>
                                  <a:rPr lang="ru-RU" sz="2800">
                                    <a:effectLst/>
                                    <a:latin typeface="Cambria Math" panose="02040503050406030204" pitchFamily="18" charset="0"/>
                                  </a:rPr>
                                  <m:t> ∙ </m:t>
                                </m:r>
                                <m:r>
                                  <a:rPr lang="ru-RU" sz="2800">
                                    <a:effectLst/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lang="ru-RU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4334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4334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0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4334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4334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3793706809"/>
                  </p:ext>
                </p:extLst>
              </p:nvPr>
            </p:nvGraphicFramePr>
            <p:xfrm>
              <a:off x="1198879" y="1986387"/>
              <a:ext cx="4127863" cy="2290135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1169561"/>
                    <a:gridCol w="1486031"/>
                    <a:gridCol w="1472271"/>
                  </a:tblGrid>
                  <a:tr h="46387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A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B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4"/>
                          <a:stretch>
                            <a:fillRect l="-180165" t="-19737" r="-413" b="-430263"/>
                          </a:stretch>
                        </a:blipFill>
                      </a:tcPr>
                    </a:tc>
                  </a:tr>
                  <a:tr h="44334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4334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0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4334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4334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6" name="Таблица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42311743"/>
                  </p:ext>
                </p:extLst>
              </p:nvPr>
            </p:nvGraphicFramePr>
            <p:xfrm>
              <a:off x="6228078" y="1986387"/>
              <a:ext cx="4062550" cy="2299164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1151056"/>
                    <a:gridCol w="1462518"/>
                    <a:gridCol w="1448976"/>
                  </a:tblGrid>
                  <a:tr h="47290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A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B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800">
                                    <a:effectLst/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  <m:r>
                                  <a:rPr lang="ru-RU" sz="2800">
                                    <a:effectLst/>
                                    <a:latin typeface="Cambria Math" panose="02040503050406030204" pitchFamily="18" charset="0"/>
                                  </a:rPr>
                                  <m:t> + </m:t>
                                </m:r>
                                <m:r>
                                  <a:rPr lang="ru-RU" sz="2800">
                                    <a:effectLst/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lang="ru-RU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5197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5197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0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5197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5197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Таблица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1542311743"/>
                  </p:ext>
                </p:extLst>
              </p:nvPr>
            </p:nvGraphicFramePr>
            <p:xfrm>
              <a:off x="6228078" y="1986387"/>
              <a:ext cx="4062550" cy="2280812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1151056"/>
                    <a:gridCol w="1462518"/>
                    <a:gridCol w="1448976"/>
                  </a:tblGrid>
                  <a:tr h="47290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A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B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5"/>
                          <a:stretch>
                            <a:fillRect l="-180672" t="-19231" r="-420" b="-423077"/>
                          </a:stretch>
                        </a:blipFill>
                      </a:tcPr>
                    </a:tc>
                  </a:tr>
                  <a:tr h="45197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5197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0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5197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5197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0597019" y="5624186"/>
            <a:ext cx="558661" cy="626302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072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>
                <a:latin typeface="+mn-lt"/>
                <a:ea typeface="Times New Roman" panose="02020603050405020304" pitchFamily="18" charset="0"/>
              </a:rPr>
              <a:t>Исключающее ИЛИ </a:t>
            </a:r>
            <a:r>
              <a:rPr lang="ru-RU" sz="4400" dirty="0">
                <a:latin typeface="+mn-lt"/>
                <a:ea typeface="Times New Roman" panose="02020603050405020304" pitchFamily="18" charset="0"/>
              </a:rPr>
              <a:t>(«либо… , либо…»).</a:t>
            </a:r>
            <a:endParaRPr lang="ru-RU" sz="4400" dirty="0"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dirty="0"/>
                  <a:t>Запись: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 ⊕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ru-RU" dirty="0"/>
                  <a:t>.</a:t>
                </a:r>
              </a:p>
              <a:p>
                <a:r>
                  <a:rPr lang="ru-RU" dirty="0"/>
                  <a:t>Выражение через базовые: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 ⊕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ru-RU" i="1">
                        <a:latin typeface="Cambria Math" panose="02040503050406030204" pitchFamily="18" charset="0"/>
                      </a:rPr>
                      <m:t>∙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∙</m:t>
                    </m:r>
                    <m:acc>
                      <m:accPr>
                        <m:chr m:val="̅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ru-RU" dirty="0"/>
                  <a:t>.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 cstate="print"/>
                <a:stretch>
                  <a:fillRect l="-606" t="-1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32121373"/>
                  </p:ext>
                </p:extLst>
              </p:nvPr>
            </p:nvGraphicFramePr>
            <p:xfrm>
              <a:off x="2278743" y="2873829"/>
              <a:ext cx="4978400" cy="3106058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1410547"/>
                    <a:gridCol w="1792224"/>
                    <a:gridCol w="1775629"/>
                  </a:tblGrid>
                  <a:tr h="65597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A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B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800">
                                    <a:effectLst/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  <m:r>
                                  <a:rPr lang="ru-RU" sz="2800">
                                    <a:effectLst/>
                                    <a:latin typeface="Cambria Math" panose="02040503050406030204" pitchFamily="18" charset="0"/>
                                  </a:rPr>
                                  <m:t> ⊕ </m:t>
                                </m:r>
                                <m:r>
                                  <a:rPr lang="ru-RU" sz="2800">
                                    <a:effectLst/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lang="ru-RU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59920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65246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0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59920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0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59920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2932121373"/>
                  </p:ext>
                </p:extLst>
              </p:nvPr>
            </p:nvGraphicFramePr>
            <p:xfrm>
              <a:off x="2278743" y="2873829"/>
              <a:ext cx="4978400" cy="3106058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1410547"/>
                    <a:gridCol w="1792224"/>
                    <a:gridCol w="1775629"/>
                  </a:tblGrid>
                  <a:tr h="65597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A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B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180137" t="-14815" r="-342" b="-380556"/>
                          </a:stretch>
                        </a:blipFill>
                      </a:tcPr>
                    </a:tc>
                  </a:tr>
                  <a:tr h="59920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65246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0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59920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0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59920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0597019" y="5624186"/>
            <a:ext cx="558661" cy="626302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64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87679" y="628952"/>
                <a:ext cx="4937760" cy="4023361"/>
              </a:xfrm>
            </p:spPr>
            <p:txBody>
              <a:bodyPr/>
              <a:lstStyle/>
              <a:p>
                <a:pPr marL="457200" lvl="1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ru-RU" sz="3200" b="1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Импликация </a:t>
                </a:r>
                <a:r>
                  <a:rPr lang="en-US" sz="24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ru-RU" sz="24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«если… , то</a:t>
                </a:r>
                <a:r>
                  <a:rPr lang="ru-RU" sz="2400" dirty="0" smtClean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»).</a:t>
                </a:r>
              </a:p>
              <a:p>
                <a:r>
                  <a:rPr lang="ru-RU" dirty="0"/>
                  <a:t>Запись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→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.</a:t>
                </a:r>
                <a:endParaRPr lang="ru-RU" dirty="0"/>
              </a:p>
              <a:p>
                <a:r>
                  <a:rPr lang="ru-RU" dirty="0"/>
                  <a:t>Выражение через базовые: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 →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ru-RU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ru-RU" dirty="0" smtClean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87679" y="628952"/>
                <a:ext cx="4937760" cy="4023361"/>
              </a:xfrm>
              <a:blipFill rotWithShape="0">
                <a:blip r:embed="rId2" cstate="print"/>
                <a:stretch>
                  <a:fillRect l="-1235" t="-1667" r="-6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9" name="Объект 8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589428643"/>
                  </p:ext>
                </p:extLst>
              </p:nvPr>
            </p:nvGraphicFramePr>
            <p:xfrm>
              <a:off x="1365249" y="2638214"/>
              <a:ext cx="3946979" cy="2367532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1118311"/>
                    <a:gridCol w="1420912"/>
                    <a:gridCol w="1407756"/>
                  </a:tblGrid>
                  <a:tr h="49088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A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B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800">
                                    <a:effectLst/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  <m:r>
                                  <a:rPr lang="ru-RU" sz="2800">
                                    <a:effectLst/>
                                    <a:latin typeface="Cambria Math" panose="02040503050406030204" pitchFamily="18" charset="0"/>
                                  </a:rPr>
                                  <m:t> → </m:t>
                                </m:r>
                                <m:r>
                                  <a:rPr lang="ru-RU" sz="2800">
                                    <a:effectLst/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691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691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0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691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691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9" name="Объект 8"/>
              <p:cNvGraphicFramePr>
                <a:graphicFrameLocks noGrp="1"/>
              </p:cNvGraphicFramePr>
              <p:nvPr>
                <p:ph sz="quarter" idx="2"/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2589428643"/>
                  </p:ext>
                </p:extLst>
              </p:nvPr>
            </p:nvGraphicFramePr>
            <p:xfrm>
              <a:off x="1365249" y="2638214"/>
              <a:ext cx="3946979" cy="2367532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1118311"/>
                    <a:gridCol w="1420912"/>
                    <a:gridCol w="1407756"/>
                  </a:tblGrid>
                  <a:tr h="49088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A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B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180952" t="-18519" r="-433" b="-418519"/>
                          </a:stretch>
                        </a:blipFill>
                      </a:tcPr>
                    </a:tc>
                  </a:tr>
                  <a:tr h="4691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691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0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691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691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Объект 2"/>
              <p:cNvSpPr txBox="1">
                <a:spLocks/>
              </p:cNvSpPr>
              <p:nvPr/>
            </p:nvSpPr>
            <p:spPr>
              <a:xfrm>
                <a:off x="5531392" y="628951"/>
                <a:ext cx="6457407" cy="4023361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lvl="1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ru-RU" sz="3200" b="1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Эквиваленция </a:t>
                </a:r>
                <a:r>
                  <a:rPr lang="ru-RU" sz="24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(«тогда и только тогда»)</a:t>
                </a:r>
              </a:p>
              <a:p>
                <a:r>
                  <a:rPr lang="ru-RU" dirty="0"/>
                  <a:t>Запись: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 ↔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ru-RU" dirty="0"/>
                  <a:t>.</a:t>
                </a:r>
              </a:p>
              <a:p>
                <a:r>
                  <a:rPr lang="ru-RU" dirty="0"/>
                  <a:t>Выражение через базовые: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 ↔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ru-RU" i="1">
                        <a:latin typeface="Cambria Math" panose="02040503050406030204" pitchFamily="18" charset="0"/>
                      </a:rPr>
                      <m:t>∙</m:t>
                    </m:r>
                    <m:acc>
                      <m:accPr>
                        <m:chr m:val="̅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ru-RU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∙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ru-RU" dirty="0"/>
                  <a:t>.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10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1392" y="628951"/>
                <a:ext cx="6457407" cy="4023361"/>
              </a:xfrm>
              <a:prstGeom prst="rect">
                <a:avLst/>
              </a:prstGeom>
              <a:blipFill rotWithShape="0">
                <a:blip r:embed="rId4" cstate="print"/>
                <a:stretch>
                  <a:fillRect l="-943" t="-1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11" name="Таблица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37924966"/>
                  </p:ext>
                </p:extLst>
              </p:nvPr>
            </p:nvGraphicFramePr>
            <p:xfrm>
              <a:off x="6328229" y="2640633"/>
              <a:ext cx="4267200" cy="2323255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1209040"/>
                    <a:gridCol w="1536192"/>
                    <a:gridCol w="1521968"/>
                  </a:tblGrid>
                  <a:tr h="46465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A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B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800">
                                    <a:effectLst/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  <m:r>
                                  <a:rPr lang="ru-RU" sz="2800">
                                    <a:effectLst/>
                                    <a:latin typeface="Cambria Math" panose="02040503050406030204" pitchFamily="18" charset="0"/>
                                  </a:rPr>
                                  <m:t> ↔ </m:t>
                                </m:r>
                                <m:r>
                                  <a:rPr lang="ru-RU" sz="2800">
                                    <a:effectLst/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lang="ru-RU" sz="28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6465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6465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6465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6465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1" name="Таблица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637924966"/>
                  </p:ext>
                </p:extLst>
              </p:nvPr>
            </p:nvGraphicFramePr>
            <p:xfrm>
              <a:off x="6328229" y="2640633"/>
              <a:ext cx="4267200" cy="2323255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1209040"/>
                    <a:gridCol w="1536192"/>
                    <a:gridCol w="1521968"/>
                  </a:tblGrid>
                  <a:tr h="46465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A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B</a:t>
                          </a:r>
                          <a:endParaRPr lang="ru-RU" sz="2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0">
                          <a:blip r:embed="rId5"/>
                          <a:stretch>
                            <a:fillRect l="-180400" t="-21053" r="-400" b="-443421"/>
                          </a:stretch>
                        </a:blipFill>
                      </a:tcPr>
                    </a:tc>
                  </a:tr>
                  <a:tr h="46465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6465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6465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 b="0" dirty="0">
                              <a:effectLst/>
                            </a:rPr>
                            <a:t>0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6465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>
                              <a:effectLst/>
                            </a:rPr>
                            <a:t>1</a:t>
                          </a:r>
                          <a:endParaRPr lang="ru-RU" sz="2800" b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b="0" dirty="0">
                              <a:effectLst/>
                            </a:rPr>
                            <a:t>1</a:t>
                          </a:r>
                          <a:endParaRPr lang="ru-RU" sz="28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Управляющая кнопка: домой 6">
            <a:hlinkClick r:id="rId6" action="ppaction://hlinksldjump" highlightClick="1"/>
          </p:cNvPr>
          <p:cNvSpPr/>
          <p:nvPr/>
        </p:nvSpPr>
        <p:spPr>
          <a:xfrm>
            <a:off x="9958192" y="5624186"/>
            <a:ext cx="638827" cy="626302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62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Задание.</a:t>
            </a:r>
            <a:r>
              <a:rPr lang="ru-RU" dirty="0" smtClean="0"/>
              <a:t> Составить таблицы истинности для следующих логических выражений:</a:t>
            </a:r>
            <a:endParaRPr lang="ru-RU" dirty="0"/>
          </a:p>
        </p:txBody>
      </p:sp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"/>
          </p:nvPr>
        </p:nvSpPr>
        <p:spPr>
          <a:xfrm>
            <a:off x="1097280" y="2267211"/>
            <a:ext cx="10058400" cy="3100842"/>
          </a:xfrm>
          <a:blipFill rotWithShape="0">
            <a:blip r:embed="rId2" cstate="print"/>
            <a:stretch>
              <a:fillRect l="-1697"/>
            </a:stretch>
          </a:blipFill>
        </p:spPr>
        <p:txBody>
          <a:bodyPr/>
          <a:lstStyle/>
          <a:p>
            <a:pPr>
              <a:buNone/>
            </a:pPr>
            <a:r>
              <a:rPr lang="ru-RU" dirty="0">
                <a:noFill/>
              </a:rPr>
              <a:t> </a:t>
            </a: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9958192" y="5624186"/>
            <a:ext cx="638827" cy="626302"/>
          </a:xfrm>
          <a:prstGeom prst="actionButtonHo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829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287</Words>
  <Application>Microsoft Office PowerPoint</Application>
  <PresentationFormat>Произвольный</PresentationFormat>
  <Paragraphs>120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Логические операции 10 класс</vt:lpstr>
      <vt:lpstr>Содержание:</vt:lpstr>
      <vt:lpstr>Основные определения</vt:lpstr>
      <vt:lpstr>Определите, какие из данных предложений являются высказываниями. Оцените истинность высказываний.</vt:lpstr>
      <vt:lpstr>Логические операции</vt:lpstr>
      <vt:lpstr>Данные операции (НЕ, И, ИЛИ) образуют базис: их достаточно для того, чтобы с их помощью записать любую логическую операцию</vt:lpstr>
      <vt:lpstr>Исключающее ИЛИ («либо… , либо…»).</vt:lpstr>
      <vt:lpstr>Слайд 8</vt:lpstr>
      <vt:lpstr>Задание. Составить таблицы истинности для следующих логических выражений:</vt:lpstr>
      <vt:lpstr>Домашнее задание. Составить таблицы истинности для следующих логических выражений: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Логические операции 10 класс</dc:title>
  <dc:creator/>
  <cp:lastModifiedBy/>
  <cp:revision>2</cp:revision>
  <dcterms:created xsi:type="dcterms:W3CDTF">2012-07-30T23:42:41Z</dcterms:created>
  <dcterms:modified xsi:type="dcterms:W3CDTF">2019-05-23T06:42:12Z</dcterms:modified>
</cp:coreProperties>
</file>