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57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71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78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2507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деятельность. 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Русский язык, 7 класс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Задания повышенной сложности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Омонимия частей речи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 ноября 2019 года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733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250706"/>
          </a:xfrm>
        </p:spPr>
        <p:txBody>
          <a:bodyPr/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Плывут по озеру пироги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остров нет другой дороги.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Любишь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кушать пироги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Печь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их маме помоги.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052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250706"/>
          </a:xfrm>
        </p:spPr>
        <p:txBody>
          <a:bodyPr/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5) 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дом войти никто не мог: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двери висел замок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Я песок руками рою, Королевский замок строю.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052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034682"/>
          </a:xfrm>
        </p:spPr>
        <p:txBody>
          <a:bodyPr/>
          <a:lstStyle/>
          <a:p>
            <a:r>
              <a:rPr lang="ru-RU" b="1" dirty="0" smtClean="0"/>
              <a:t>Задание на карточке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76926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96267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Составьте словосочетания с омонимами, проиллюстрировав их значение.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Свет, среда, глава, затопить, заточить.</a:t>
            </a:r>
          </a:p>
        </p:txBody>
      </p:sp>
    </p:spTree>
    <p:extLst>
      <p:ext uri="{BB962C8B-B14F-4D97-AF65-F5344CB8AC3E}">
        <p14:creationId xmlns:p14="http://schemas.microsoft.com/office/powerpoint/2010/main" val="24036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80920" cy="583264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ОМОНИМЫ: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*омофоны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омоформы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*омографы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*паронимы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Д/З   </a:t>
            </a:r>
            <a:b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Изучите особенности разных видов омонимов и сравните их.</a:t>
            </a: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452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106690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/>
              <a:t> В  </a:t>
            </a:r>
            <a:r>
              <a:rPr lang="ru-RU" sz="2800" b="1" i="1" dirty="0" smtClean="0"/>
              <a:t>Новгородской </a:t>
            </a:r>
            <a:r>
              <a:rPr lang="ru-RU" sz="2800" b="1" i="1" dirty="0"/>
              <a:t>летописи мы читаем:</a:t>
            </a:r>
            <a:br>
              <a:rPr lang="ru-RU" sz="2800" b="1" i="1" dirty="0"/>
            </a:b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b="1" i="1" dirty="0">
                <a:solidFill>
                  <a:srgbClr val="000066"/>
                </a:solidFill>
              </a:rPr>
              <a:t>А </a:t>
            </a:r>
            <a:r>
              <a:rPr lang="ru-RU" sz="2800" b="1" i="1" dirty="0" err="1">
                <a:solidFill>
                  <a:srgbClr val="000066"/>
                </a:solidFill>
              </a:rPr>
              <a:t>въ</a:t>
            </a:r>
            <a:r>
              <a:rPr lang="ru-RU" sz="2800" b="1" i="1" dirty="0">
                <a:solidFill>
                  <a:srgbClr val="000066"/>
                </a:solidFill>
              </a:rPr>
              <a:t> </a:t>
            </a:r>
            <a:r>
              <a:rPr lang="ru-RU" sz="2800" b="1" i="1" dirty="0" err="1">
                <a:solidFill>
                  <a:srgbClr val="000066"/>
                </a:solidFill>
              </a:rPr>
              <a:t>Новъгородъ</a:t>
            </a:r>
            <a:r>
              <a:rPr lang="ru-RU" sz="2800" b="1" i="1" dirty="0">
                <a:solidFill>
                  <a:srgbClr val="000066"/>
                </a:solidFill>
              </a:rPr>
              <a:t> </a:t>
            </a:r>
            <a:r>
              <a:rPr lang="ru-RU" sz="2800" b="1" i="1" dirty="0" err="1">
                <a:solidFill>
                  <a:srgbClr val="000066"/>
                </a:solidFill>
              </a:rPr>
              <a:t>приихаша</a:t>
            </a:r>
            <a:r>
              <a:rPr lang="ru-RU" sz="2800" b="1" i="1" dirty="0">
                <a:solidFill>
                  <a:srgbClr val="000066"/>
                </a:solidFill>
              </a:rPr>
              <a:t> князь </a:t>
            </a:r>
            <a:r>
              <a:rPr lang="ru-RU" sz="2800" b="1" i="1" dirty="0" err="1">
                <a:solidFill>
                  <a:srgbClr val="000066"/>
                </a:solidFill>
              </a:rPr>
              <a:t>Патрикий</a:t>
            </a:r>
            <a:r>
              <a:rPr lang="ru-RU" sz="2800" b="1" i="1" dirty="0">
                <a:solidFill>
                  <a:srgbClr val="000066"/>
                </a:solidFill>
              </a:rPr>
              <a:t> </a:t>
            </a:r>
            <a:r>
              <a:rPr lang="ru-RU" sz="2800" b="1" i="1" dirty="0" err="1">
                <a:solidFill>
                  <a:srgbClr val="000066"/>
                </a:solidFill>
              </a:rPr>
              <a:t>Наримантовичь</a:t>
            </a:r>
            <a:r>
              <a:rPr lang="ru-RU" sz="2800" b="1" i="1" dirty="0">
                <a:solidFill>
                  <a:srgbClr val="000066"/>
                </a:solidFill>
              </a:rPr>
              <a:t>, и </a:t>
            </a:r>
            <a:r>
              <a:rPr lang="ru-RU" sz="2800" b="1" i="1" dirty="0" err="1">
                <a:solidFill>
                  <a:srgbClr val="000066"/>
                </a:solidFill>
              </a:rPr>
              <a:t>прияша</a:t>
            </a:r>
            <a:r>
              <a:rPr lang="ru-RU" sz="2800" b="1" i="1" dirty="0">
                <a:solidFill>
                  <a:srgbClr val="000066"/>
                </a:solidFill>
              </a:rPr>
              <a:t> </a:t>
            </a:r>
            <a:r>
              <a:rPr lang="ru-RU" sz="2800" b="1" i="1" dirty="0" smtClean="0">
                <a:solidFill>
                  <a:srgbClr val="000066"/>
                </a:solidFill>
              </a:rPr>
              <a:t>его</a:t>
            </a:r>
            <a:r>
              <a:rPr lang="ru-RU" sz="2800" b="1" i="1" dirty="0">
                <a:solidFill>
                  <a:srgbClr val="000066"/>
                </a:solidFill>
              </a:rPr>
              <a:t/>
            </a:r>
            <a:br>
              <a:rPr lang="ru-RU" sz="2800" b="1" i="1" dirty="0">
                <a:solidFill>
                  <a:srgbClr val="000066"/>
                </a:solidFill>
              </a:rPr>
            </a:br>
            <a:r>
              <a:rPr lang="ru-RU" sz="2800" b="1" i="1" dirty="0" err="1">
                <a:solidFill>
                  <a:srgbClr val="000066"/>
                </a:solidFill>
              </a:rPr>
              <a:t>новгородци</a:t>
            </a:r>
            <a:r>
              <a:rPr lang="ru-RU" sz="2800" b="1" i="1" dirty="0">
                <a:solidFill>
                  <a:srgbClr val="000066"/>
                </a:solidFill>
              </a:rPr>
              <a:t> и </a:t>
            </a:r>
            <a:r>
              <a:rPr lang="ru-RU" sz="2800" b="1" i="1" dirty="0" err="1">
                <a:solidFill>
                  <a:srgbClr val="000066"/>
                </a:solidFill>
              </a:rPr>
              <a:t>даша</a:t>
            </a:r>
            <a:r>
              <a:rPr lang="ru-RU" sz="2800" b="1" i="1" dirty="0">
                <a:solidFill>
                  <a:srgbClr val="000066"/>
                </a:solidFill>
              </a:rPr>
              <a:t> ему </a:t>
            </a:r>
            <a:r>
              <a:rPr lang="ru-RU" sz="2800" b="1" i="1" dirty="0" err="1">
                <a:solidFill>
                  <a:srgbClr val="000066"/>
                </a:solidFill>
              </a:rPr>
              <a:t>въ</a:t>
            </a:r>
            <a:r>
              <a:rPr lang="ru-RU" sz="2800" b="1" i="1" dirty="0">
                <a:solidFill>
                  <a:srgbClr val="000066"/>
                </a:solidFill>
              </a:rPr>
              <a:t> кормление </a:t>
            </a:r>
            <a:r>
              <a:rPr lang="ru-RU" sz="2800" b="1" i="1" dirty="0" err="1">
                <a:solidFill>
                  <a:srgbClr val="000066"/>
                </a:solidFill>
              </a:rPr>
              <a:t>Орcховъ</a:t>
            </a:r>
            <a:r>
              <a:rPr lang="ru-RU" sz="2800" b="1" i="1" dirty="0">
                <a:solidFill>
                  <a:srgbClr val="000066"/>
                </a:solidFill>
              </a:rPr>
              <a:t> город (л. 371).</a:t>
            </a:r>
            <a:br>
              <a:rPr lang="ru-RU" sz="2800" b="1" i="1" dirty="0">
                <a:solidFill>
                  <a:srgbClr val="000066"/>
                </a:solidFill>
              </a:rPr>
            </a:b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b="1" i="1" dirty="0"/>
              <a:t>Среди филологов до сих пор ведутся споры, какой из двух омонимов слова </a:t>
            </a:r>
            <a:r>
              <a:rPr lang="ru-RU" sz="2800" b="1" i="1" u="sng" dirty="0"/>
              <a:t>кормление</a:t>
            </a:r>
            <a:r>
              <a:rPr lang="ru-RU" sz="2800" b="1" i="1" dirty="0"/>
              <a:t> употребляется в этом тексте</a:t>
            </a:r>
            <a:r>
              <a:rPr lang="ru-RU" sz="2800" b="1" i="1" dirty="0" smtClean="0"/>
              <a:t>.</a:t>
            </a:r>
            <a:br>
              <a:rPr lang="ru-RU" sz="2800" b="1" i="1" dirty="0" smtClean="0"/>
            </a:br>
            <a:r>
              <a:rPr lang="ru-RU" sz="2800" b="1" i="1" dirty="0" smtClean="0"/>
              <a:t> </a:t>
            </a:r>
            <a:r>
              <a:rPr lang="ru-RU" sz="2800" b="1" i="1" dirty="0">
                <a:solidFill>
                  <a:srgbClr val="FF0000"/>
                </a:solidFill>
              </a:rPr>
              <a:t>Назовите эти омонимы, укажите их значения и родственные слова в современном русском языке. Объясните, почему в данном случае невозможно однозначное решение.</a:t>
            </a:r>
          </a:p>
        </p:txBody>
      </p:sp>
    </p:spTree>
    <p:extLst>
      <p:ext uri="{BB962C8B-B14F-4D97-AF65-F5344CB8AC3E}">
        <p14:creationId xmlns:p14="http://schemas.microsoft.com/office/powerpoint/2010/main" val="3071617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293833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Ели </a:t>
            </a:r>
            <a:r>
              <a:rPr lang="ru-RU" sz="6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ели</a:t>
            </a:r>
            <a:r>
              <a:rPr lang="ru-RU" sz="6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еле-еле.</a:t>
            </a:r>
            <a:endParaRPr lang="ru-RU" sz="60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052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5962674"/>
          </a:xfrm>
        </p:spPr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Олимпиадное  задание</a:t>
            </a:r>
            <a:b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 в русском языке можно назвать словами-двойниками?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26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250706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>
                <a:latin typeface="Times New Roman"/>
              </a:rPr>
              <a:t>1)Ел хлеб с ухой. – Ел хлеб сухой</a:t>
            </a:r>
            <a:r>
              <a:rPr lang="ru-RU" sz="3600" b="1">
                <a:latin typeface="Times New Roman"/>
              </a:rPr>
              <a:t>. </a:t>
            </a:r>
            <a:r>
              <a:rPr lang="ru-RU" sz="3600" b="1" smtClean="0">
                <a:latin typeface="Times New Roman"/>
              </a:rPr>
              <a:t/>
            </a:r>
            <a:br>
              <a:rPr lang="ru-RU" sz="3600" b="1" smtClean="0">
                <a:latin typeface="Times New Roman"/>
              </a:rPr>
            </a:br>
            <a:r>
              <a:rPr lang="ru-RU" sz="3600" b="1" smtClean="0">
                <a:latin typeface="Times New Roman"/>
              </a:rPr>
              <a:t>2)Не </a:t>
            </a:r>
            <a:r>
              <a:rPr lang="ru-RU" sz="3600" b="1" dirty="0">
                <a:latin typeface="Times New Roman"/>
              </a:rPr>
              <a:t>под дождем – Постоим да подождем. </a:t>
            </a:r>
            <a:r>
              <a:rPr lang="ru-RU" sz="3600" b="1" dirty="0" smtClean="0">
                <a:latin typeface="Times New Roman"/>
              </a:rPr>
              <a:t/>
            </a:r>
            <a:br>
              <a:rPr lang="ru-RU" sz="3600" b="1" dirty="0" smtClean="0">
                <a:latin typeface="Times New Roman"/>
              </a:rPr>
            </a:br>
            <a:r>
              <a:rPr lang="ru-RU" sz="3600" b="1" dirty="0" smtClean="0">
                <a:latin typeface="Times New Roman"/>
              </a:rPr>
              <a:t>3)Илья </a:t>
            </a:r>
            <a:r>
              <a:rPr lang="ru-RU" sz="3600" b="1" dirty="0">
                <a:latin typeface="Times New Roman"/>
              </a:rPr>
              <a:t>тобою очарован. – Иль я тобою очарован? </a:t>
            </a:r>
            <a:r>
              <a:rPr lang="ru-RU" sz="3600" b="1" dirty="0" smtClean="0">
                <a:latin typeface="Times New Roman"/>
              </a:rPr>
              <a:t/>
            </a:r>
            <a:br>
              <a:rPr lang="ru-RU" sz="3600" b="1" dirty="0" smtClean="0">
                <a:latin typeface="Times New Roman"/>
              </a:rPr>
            </a:br>
            <a:r>
              <a:rPr lang="ru-RU" sz="3600" b="1" dirty="0" smtClean="0">
                <a:latin typeface="Times New Roman"/>
              </a:rPr>
              <a:t>4)Лет </a:t>
            </a:r>
            <a:r>
              <a:rPr lang="ru-RU" sz="3600" b="1" dirty="0">
                <a:latin typeface="Times New Roman"/>
              </a:rPr>
              <a:t>до ста расти нам без старости. </a:t>
            </a:r>
            <a:r>
              <a:rPr lang="ru-RU" sz="3600" b="1" dirty="0" smtClean="0">
                <a:latin typeface="Times New Roman"/>
              </a:rPr>
              <a:t/>
            </a:r>
            <a:br>
              <a:rPr lang="ru-RU" sz="3600" b="1" dirty="0" smtClean="0">
                <a:latin typeface="Times New Roman"/>
              </a:rPr>
            </a:br>
            <a:r>
              <a:rPr lang="ru-RU" sz="3600" b="1" dirty="0" smtClean="0">
                <a:latin typeface="Times New Roman"/>
              </a:rPr>
              <a:t>5)Не </a:t>
            </a:r>
            <a:r>
              <a:rPr lang="ru-RU" sz="3600" b="1" dirty="0">
                <a:latin typeface="Times New Roman"/>
              </a:rPr>
              <a:t>дай мне бог сойти с ума, нет, легче посох и сума. </a:t>
            </a:r>
            <a:r>
              <a:rPr lang="ru-RU" sz="3600" b="1" dirty="0" smtClean="0">
                <a:latin typeface="Times New Roman"/>
              </a:rPr>
              <a:t/>
            </a:r>
            <a:br>
              <a:rPr lang="ru-RU" sz="3600" b="1" dirty="0" smtClean="0">
                <a:latin typeface="Times New Roman"/>
              </a:rPr>
            </a:br>
            <a:r>
              <a:rPr lang="ru-RU" sz="3600" b="1" dirty="0" smtClean="0">
                <a:latin typeface="Times New Roman"/>
              </a:rPr>
              <a:t>6)Я </a:t>
            </a:r>
            <a:r>
              <a:rPr lang="ru-RU" sz="3600" b="1" dirty="0">
                <a:latin typeface="Times New Roman"/>
              </a:rPr>
              <a:t>в лес, и он влез, я за вяз, а он завяз. </a:t>
            </a:r>
            <a:r>
              <a:rPr lang="ru-RU" sz="3600" b="1" dirty="0" smtClean="0">
                <a:latin typeface="Times New Roman"/>
              </a:rPr>
              <a:t/>
            </a:r>
            <a:br>
              <a:rPr lang="ru-RU" sz="3600" b="1" dirty="0" smtClean="0">
                <a:latin typeface="Times New Roman"/>
              </a:rPr>
            </a:br>
            <a:r>
              <a:rPr lang="ru-RU" sz="3600" b="1" dirty="0" smtClean="0">
                <a:latin typeface="Times New Roman"/>
              </a:rPr>
              <a:t>7)Злато</a:t>
            </a:r>
            <a:r>
              <a:rPr lang="ru-RU" sz="3600" b="1" dirty="0">
                <a:latin typeface="Times New Roman"/>
              </a:rPr>
              <a:t>, злато! Сколько от тебя зла-то!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34052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250706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>
                <a:latin typeface="Times New Roman"/>
              </a:rPr>
              <a:t>1)Ел хлеб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с ухой</a:t>
            </a:r>
            <a:r>
              <a:rPr lang="ru-RU" sz="3600" b="1" dirty="0">
                <a:latin typeface="Times New Roman"/>
              </a:rPr>
              <a:t>. – Ел хлеб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сухой</a:t>
            </a:r>
            <a:r>
              <a:rPr lang="ru-RU" sz="3600" b="1" dirty="0" smtClean="0">
                <a:latin typeface="Times New Roman"/>
              </a:rPr>
              <a:t>.</a:t>
            </a:r>
            <a:br>
              <a:rPr lang="ru-RU" sz="3600" b="1" dirty="0" smtClean="0">
                <a:latin typeface="Times New Roman"/>
              </a:rPr>
            </a:br>
            <a:r>
              <a:rPr lang="ru-RU" sz="3600" b="1" dirty="0" smtClean="0">
                <a:latin typeface="Times New Roman"/>
              </a:rPr>
              <a:t> </a:t>
            </a:r>
            <a:r>
              <a:rPr lang="ru-RU" sz="3600" b="1" dirty="0">
                <a:latin typeface="Times New Roman"/>
              </a:rPr>
              <a:t>2)Не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под дождем </a:t>
            </a:r>
            <a:r>
              <a:rPr lang="ru-RU" sz="3600" b="1" dirty="0">
                <a:latin typeface="Times New Roman"/>
              </a:rPr>
              <a:t>– Постоим да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подождем</a:t>
            </a:r>
            <a:r>
              <a:rPr lang="ru-RU" sz="3600" b="1" dirty="0">
                <a:latin typeface="Times New Roman"/>
              </a:rPr>
              <a:t>. </a:t>
            </a:r>
            <a:r>
              <a:rPr lang="ru-RU" sz="3600" b="1" dirty="0" smtClean="0">
                <a:latin typeface="Times New Roman"/>
              </a:rPr>
              <a:t/>
            </a:r>
            <a:br>
              <a:rPr lang="ru-RU" sz="3600" b="1" dirty="0" smtClean="0">
                <a:latin typeface="Times New Roman"/>
              </a:rPr>
            </a:br>
            <a:r>
              <a:rPr lang="ru-RU" sz="3600" b="1" dirty="0" smtClean="0">
                <a:latin typeface="Times New Roman"/>
              </a:rPr>
              <a:t>3)Иль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тобою </a:t>
            </a:r>
            <a:r>
              <a:rPr lang="ru-RU" sz="3600" b="1" dirty="0">
                <a:latin typeface="Times New Roman"/>
              </a:rPr>
              <a:t>очарован. – Иль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я тобою </a:t>
            </a:r>
            <a:r>
              <a:rPr lang="ru-RU" sz="3600" b="1" dirty="0">
                <a:latin typeface="Times New Roman"/>
              </a:rPr>
              <a:t>очарован? </a:t>
            </a:r>
            <a:r>
              <a:rPr lang="ru-RU" sz="3600" b="1" dirty="0" smtClean="0">
                <a:latin typeface="Times New Roman"/>
              </a:rPr>
              <a:t/>
            </a:r>
            <a:br>
              <a:rPr lang="ru-RU" sz="3600" b="1" dirty="0" smtClean="0">
                <a:latin typeface="Times New Roman"/>
              </a:rPr>
            </a:br>
            <a:r>
              <a:rPr lang="ru-RU" sz="3600" b="1" dirty="0" smtClean="0">
                <a:latin typeface="Times New Roman"/>
              </a:rPr>
              <a:t>4)Лет </a:t>
            </a:r>
            <a:r>
              <a:rPr lang="ru-RU" sz="3600" b="1" dirty="0">
                <a:latin typeface="Times New Roman"/>
              </a:rPr>
              <a:t>до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ста</a:t>
            </a:r>
            <a:r>
              <a:rPr lang="ru-RU" sz="3600" b="1" dirty="0">
                <a:latin typeface="Times New Roman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расти</a:t>
            </a:r>
            <a:r>
              <a:rPr lang="ru-RU" sz="3600" b="1" dirty="0">
                <a:latin typeface="Times New Roman"/>
              </a:rPr>
              <a:t> нам без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старости</a:t>
            </a:r>
            <a:r>
              <a:rPr lang="ru-RU" sz="3600" b="1" dirty="0">
                <a:latin typeface="Times New Roman"/>
              </a:rPr>
              <a:t>. </a:t>
            </a:r>
            <a:r>
              <a:rPr lang="ru-RU" sz="3600" b="1" dirty="0" smtClean="0">
                <a:latin typeface="Times New Roman"/>
              </a:rPr>
              <a:t/>
            </a:r>
            <a:br>
              <a:rPr lang="ru-RU" sz="3600" b="1" dirty="0" smtClean="0">
                <a:latin typeface="Times New Roman"/>
              </a:rPr>
            </a:br>
            <a:r>
              <a:rPr lang="ru-RU" sz="3600" b="1" dirty="0" smtClean="0">
                <a:latin typeface="Times New Roman"/>
              </a:rPr>
              <a:t>5)Не </a:t>
            </a:r>
            <a:r>
              <a:rPr lang="ru-RU" sz="3600" b="1" dirty="0">
                <a:latin typeface="Times New Roman"/>
              </a:rPr>
              <a:t>дай мне бог сойти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с ума</a:t>
            </a:r>
            <a:r>
              <a:rPr lang="ru-RU" sz="3600" b="1" dirty="0">
                <a:latin typeface="Times New Roman"/>
              </a:rPr>
              <a:t>, нет, легче посох и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сума</a:t>
            </a:r>
            <a:r>
              <a:rPr lang="ru-RU" sz="3600" b="1" dirty="0">
                <a:latin typeface="Times New Roman"/>
              </a:rPr>
              <a:t>. </a:t>
            </a:r>
            <a:r>
              <a:rPr lang="ru-RU" sz="3600" b="1" dirty="0" smtClean="0">
                <a:latin typeface="Times New Roman"/>
              </a:rPr>
              <a:t/>
            </a:r>
            <a:br>
              <a:rPr lang="ru-RU" sz="3600" b="1" dirty="0" smtClean="0">
                <a:latin typeface="Times New Roman"/>
              </a:rPr>
            </a:br>
            <a:r>
              <a:rPr lang="ru-RU" sz="3600" b="1" dirty="0" smtClean="0">
                <a:latin typeface="Times New Roman"/>
              </a:rPr>
              <a:t>6)Я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в лес</a:t>
            </a:r>
            <a:r>
              <a:rPr lang="ru-RU" sz="3600" b="1" dirty="0">
                <a:latin typeface="Times New Roman"/>
              </a:rPr>
              <a:t>, и он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влез</a:t>
            </a:r>
            <a:r>
              <a:rPr lang="ru-RU" sz="3600" b="1" dirty="0">
                <a:latin typeface="Times New Roman"/>
              </a:rPr>
              <a:t>, я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за вяз</a:t>
            </a:r>
            <a:r>
              <a:rPr lang="ru-RU" sz="3600" b="1" dirty="0">
                <a:latin typeface="Times New Roman"/>
              </a:rPr>
              <a:t>, а он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завяз</a:t>
            </a:r>
            <a:r>
              <a:rPr lang="ru-RU" sz="3600" b="1" dirty="0">
                <a:latin typeface="Times New Roman"/>
              </a:rPr>
              <a:t>. </a:t>
            </a:r>
            <a:r>
              <a:rPr lang="ru-RU" sz="3600" b="1" dirty="0" smtClean="0">
                <a:latin typeface="Times New Roman"/>
              </a:rPr>
              <a:t/>
            </a:r>
            <a:br>
              <a:rPr lang="ru-RU" sz="3600" b="1" dirty="0" smtClean="0">
                <a:latin typeface="Times New Roman"/>
              </a:rPr>
            </a:br>
            <a:r>
              <a:rPr lang="ru-RU" sz="3600" b="1" dirty="0" smtClean="0">
                <a:latin typeface="Times New Roman"/>
              </a:rPr>
              <a:t>7)Злато</a:t>
            </a:r>
            <a:r>
              <a:rPr lang="ru-RU" sz="3600" b="1" dirty="0">
                <a:latin typeface="Times New Roman"/>
              </a:rPr>
              <a:t>,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злато</a:t>
            </a:r>
            <a:r>
              <a:rPr lang="ru-RU" sz="3600" b="1" dirty="0">
                <a:latin typeface="Times New Roman"/>
              </a:rPr>
              <a:t>! Сколько от тебя </a:t>
            </a:r>
            <a:r>
              <a:rPr lang="ru-RU" sz="3600" b="1" dirty="0">
                <a:solidFill>
                  <a:srgbClr val="FF0000"/>
                </a:solidFill>
                <a:latin typeface="Times New Roman"/>
              </a:rPr>
              <a:t>зла-то</a:t>
            </a:r>
            <a:r>
              <a:rPr lang="ru-RU" sz="3600" b="1" dirty="0">
                <a:latin typeface="Times New Roman"/>
              </a:rPr>
              <a:t>!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872280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250706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Найдите омографы, объясните их значение,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определите часть речи, разберите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составу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052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250706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1) Чай пили в саду.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Пили скорей дрова.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052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250706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2) Белки прыгают по веткам, Принесли орешки деткам!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Взбей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яичные белки,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печенье испеки.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052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6264696"/>
          </a:xfrm>
        </p:spPr>
        <p:txBody>
          <a:bodyPr/>
          <a:lstStyle/>
          <a:p>
            <a:pPr algn="l"/>
            <a:r>
              <a:rPr lang="ru-RU" b="1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Скорее, брат,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рыб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взгляни: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Попались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крючок они.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ведерко руку окуни,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бойся: это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окуни.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0520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109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Внеурочная деятельность.  Русский язык, 7 класс  Задания повышенной сложности Омонимия частей речи     12 ноября 2019 года</vt:lpstr>
      <vt:lpstr>Ели ели еле-еле.</vt:lpstr>
      <vt:lpstr>Олимпиадное  задание  Какие слова в русском языке можно назвать словами-двойниками?  </vt:lpstr>
      <vt:lpstr>1)Ел хлеб с ухой. – Ел хлеб сухой.  2)Не под дождем – Постоим да подождем.  3)Илья тобою очарован. – Иль я тобою очарован?  4)Лет до ста расти нам без старости.  5)Не дай мне бог сойти с ума, нет, легче посох и сума.  6)Я в лес, и он влез, я за вяз, а он завяз.  7)Злато, злато! Сколько от тебя зла-то!</vt:lpstr>
      <vt:lpstr>1)Ел хлеб с ухой. – Ел хлеб сухой.  2)Не под дождем – Постоим да подождем.  3)Илья тобою очарован. – Иль я тобою очарован?  4)Лет до ста расти нам без старости.  5)Не дай мне бог сойти с ума, нет, легче посох и сума.  6)Я в лес, и он влез, я за вяз, а он завяз.  7)Злато, злато! Сколько от тебя зла-то!</vt:lpstr>
      <vt:lpstr>Найдите омографы, объясните их значение, определите часть речи, разберите по составу</vt:lpstr>
      <vt:lpstr>1) Чай пили в саду. –   Пили скорей дрова. </vt:lpstr>
      <vt:lpstr>2) Белки прыгают по веткам, Принесли орешки деткам!  Взбей яичные белки,  И печенье испеки. </vt:lpstr>
      <vt:lpstr>3) Скорее, брат, на рыб взгляни: Попались на крючок они. В ведерко руку окуни,  Не бойся: это окуни.</vt:lpstr>
      <vt:lpstr>4) Плывут по озеру пироги –  На остров нет другой дороги.  Любишь кушать пироги –  Печь их маме помоги. </vt:lpstr>
      <vt:lpstr>5) В дом войти никто не мог:  На двери висел замок.  Я песок руками рою, Королевский замок строю. </vt:lpstr>
      <vt:lpstr>Задание на карточке</vt:lpstr>
      <vt:lpstr>Составьте словосочетания с омонимами, проиллюстрировав их значение.   Свет, среда, глава, затопить, заточить.</vt:lpstr>
      <vt:lpstr>ОМОНИМЫ: *омофоны *омоформы *омографы *паронимы  Д/З    Изучите особенности разных видов омонимов и сравните их.</vt:lpstr>
      <vt:lpstr> В  Новгородской летописи мы читаем:  А въ Новъгородъ приихаша князь Патрикий Наримантовичь, и прияша его новгородци и даша ему въ кормление Орcховъ город (л. 371).  Среди филологов до сих пор ведутся споры, какой из двух омонимов слова кормление употребляется в этом тексте.  Назовите эти омонимы, укажите их значения и родственные слова в современном русском языке. Объясните, почему в данном случае невозможно однозначное решение.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 повышенной сложности. Омонимия частей речи.     12 ноября 2019 года</dc:title>
  <dc:creator>Светлана Федоровна Соколикова</dc:creator>
  <cp:lastModifiedBy>Светлана Федоровна Соколикова</cp:lastModifiedBy>
  <cp:revision>10</cp:revision>
  <dcterms:created xsi:type="dcterms:W3CDTF">2019-11-14T07:54:39Z</dcterms:created>
  <dcterms:modified xsi:type="dcterms:W3CDTF">2019-11-14T09:25:48Z</dcterms:modified>
</cp:coreProperties>
</file>