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8" r:id="rId3"/>
    <p:sldId id="261" r:id="rId4"/>
    <p:sldId id="257" r:id="rId5"/>
    <p:sldId id="260" r:id="rId6"/>
    <p:sldId id="285" r:id="rId7"/>
    <p:sldId id="279" r:id="rId8"/>
    <p:sldId id="262" r:id="rId9"/>
    <p:sldId id="283" r:id="rId10"/>
    <p:sldId id="280" r:id="rId11"/>
    <p:sldId id="265" r:id="rId12"/>
    <p:sldId id="266" r:id="rId13"/>
    <p:sldId id="284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4701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71" autoAdjust="0"/>
    <p:restoredTop sz="94660"/>
  </p:normalViewPr>
  <p:slideViewPr>
    <p:cSldViewPr>
      <p:cViewPr>
        <p:scale>
          <a:sx n="80" d="100"/>
          <a:sy n="80" d="100"/>
        </p:scale>
        <p:origin x="-120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Y val="50"/>
      <c:perspective val="30"/>
    </c:view3D>
    <c:plotArea>
      <c:layout>
        <c:manualLayout>
          <c:layoutTarget val="inner"/>
          <c:xMode val="edge"/>
          <c:yMode val="edge"/>
          <c:x val="9.2091090407944096E-2"/>
          <c:y val="2.6462001235402093E-2"/>
          <c:w val="0.85377696129001535"/>
          <c:h val="0.7909569508768165"/>
        </c:manualLayout>
      </c:layout>
      <c:area3D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Дождевая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нитраты</c:v>
                </c:pt>
                <c:pt idx="1">
                  <c:v>нитриты</c:v>
                </c:pt>
                <c:pt idx="2">
                  <c:v>хлориды</c:v>
                </c:pt>
                <c:pt idx="3">
                  <c:v>КН</c:v>
                </c:pt>
                <c:pt idx="4">
                  <c:v>GH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10</c:v>
                </c:pt>
                <c:pt idx="1">
                  <c:v>0</c:v>
                </c:pt>
                <c:pt idx="2">
                  <c:v>0</c:v>
                </c:pt>
                <c:pt idx="3">
                  <c:v>10</c:v>
                </c:pt>
                <c:pt idx="4">
                  <c:v>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Артезианская</c:v>
                </c:pt>
              </c:strCache>
            </c:strRef>
          </c:tx>
          <c:spPr>
            <a:ln w="25400">
              <a:noFill/>
            </a:ln>
          </c:spPr>
          <c:cat>
            <c:strRef>
              <c:f>Лист1!$A$2:$A$6</c:f>
              <c:strCache>
                <c:ptCount val="5"/>
                <c:pt idx="0">
                  <c:v>нитраты</c:v>
                </c:pt>
                <c:pt idx="1">
                  <c:v>нитриты</c:v>
                </c:pt>
                <c:pt idx="2">
                  <c:v>хлориды</c:v>
                </c:pt>
                <c:pt idx="3">
                  <c:v>КН</c:v>
                </c:pt>
                <c:pt idx="4">
                  <c:v>GH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10</c:v>
                </c:pt>
                <c:pt idx="1">
                  <c:v>1</c:v>
                </c:pt>
                <c:pt idx="2">
                  <c:v>0</c:v>
                </c:pt>
                <c:pt idx="3">
                  <c:v>20</c:v>
                </c:pt>
                <c:pt idx="4">
                  <c:v>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Водопроводная</c:v>
                </c:pt>
              </c:strCache>
            </c:strRef>
          </c:tx>
          <c:spPr>
            <a:ln w="25400">
              <a:noFill/>
            </a:ln>
          </c:spPr>
          <c:cat>
            <c:strRef>
              <c:f>Лист1!$A$2:$A$6</c:f>
              <c:strCache>
                <c:ptCount val="5"/>
                <c:pt idx="0">
                  <c:v>нитраты</c:v>
                </c:pt>
                <c:pt idx="1">
                  <c:v>нитриты</c:v>
                </c:pt>
                <c:pt idx="2">
                  <c:v>хлориды</c:v>
                </c:pt>
                <c:pt idx="3">
                  <c:v>КН</c:v>
                </c:pt>
                <c:pt idx="4">
                  <c:v>GH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100</c:v>
                </c:pt>
                <c:pt idx="1">
                  <c:v>1</c:v>
                </c:pt>
                <c:pt idx="2">
                  <c:v>0</c:v>
                </c:pt>
                <c:pt idx="3">
                  <c:v>20</c:v>
                </c:pt>
                <c:pt idx="4">
                  <c:v>8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Фильтр "Гейзер"</c:v>
                </c:pt>
              </c:strCache>
            </c:strRef>
          </c:tx>
          <c:spPr>
            <a:ln w="25400">
              <a:noFill/>
            </a:ln>
          </c:spPr>
          <c:cat>
            <c:strRef>
              <c:f>Лист1!$A$2:$A$6</c:f>
              <c:strCache>
                <c:ptCount val="5"/>
                <c:pt idx="0">
                  <c:v>нитраты</c:v>
                </c:pt>
                <c:pt idx="1">
                  <c:v>нитриты</c:v>
                </c:pt>
                <c:pt idx="2">
                  <c:v>хлориды</c:v>
                </c:pt>
                <c:pt idx="3">
                  <c:v>КН</c:v>
                </c:pt>
                <c:pt idx="4">
                  <c:v>GH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50</c:v>
                </c:pt>
                <c:pt idx="1">
                  <c:v>1</c:v>
                </c:pt>
                <c:pt idx="2">
                  <c:v>0</c:v>
                </c:pt>
                <c:pt idx="3">
                  <c:v>15</c:v>
                </c:pt>
                <c:pt idx="4">
                  <c:v>8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Фильтр "Аквафор"</c:v>
                </c:pt>
              </c:strCache>
            </c:strRef>
          </c:tx>
          <c:spPr>
            <a:ln w="25400">
              <a:noFill/>
            </a:ln>
          </c:spPr>
          <c:cat>
            <c:strRef>
              <c:f>Лист1!$A$2:$A$6</c:f>
              <c:strCache>
                <c:ptCount val="5"/>
                <c:pt idx="0">
                  <c:v>нитраты</c:v>
                </c:pt>
                <c:pt idx="1">
                  <c:v>нитриты</c:v>
                </c:pt>
                <c:pt idx="2">
                  <c:v>хлориды</c:v>
                </c:pt>
                <c:pt idx="3">
                  <c:v>КН</c:v>
                </c:pt>
                <c:pt idx="4">
                  <c:v>GH</c:v>
                </c:pt>
              </c:strCache>
            </c:str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10</c:v>
                </c:pt>
                <c:pt idx="1">
                  <c:v>1</c:v>
                </c:pt>
                <c:pt idx="2">
                  <c:v>0</c:v>
                </c:pt>
                <c:pt idx="3">
                  <c:v>6</c:v>
                </c:pt>
                <c:pt idx="4">
                  <c:v>4</c:v>
                </c:pt>
              </c:numCache>
            </c:numRef>
          </c:val>
        </c:ser>
        <c:axId val="84057088"/>
        <c:axId val="84071168"/>
        <c:axId val="80670208"/>
      </c:area3DChart>
      <c:catAx>
        <c:axId val="84057088"/>
        <c:scaling>
          <c:orientation val="minMax"/>
        </c:scaling>
        <c:axPos val="b"/>
        <c:tickLblPos val="nextTo"/>
        <c:crossAx val="84071168"/>
        <c:crosses val="autoZero"/>
        <c:auto val="1"/>
        <c:lblAlgn val="ctr"/>
        <c:lblOffset val="100"/>
      </c:catAx>
      <c:valAx>
        <c:axId val="84071168"/>
        <c:scaling>
          <c:orientation val="minMax"/>
        </c:scaling>
        <c:axPos val="l"/>
        <c:majorGridlines/>
        <c:numFmt formatCode="General" sourceLinked="1"/>
        <c:tickLblPos val="nextTo"/>
        <c:crossAx val="84057088"/>
        <c:crosses val="autoZero"/>
        <c:crossBetween val="midCat"/>
      </c:valAx>
      <c:serAx>
        <c:axId val="80670208"/>
        <c:scaling>
          <c:orientation val="minMax"/>
        </c:scaling>
        <c:delete val="1"/>
        <c:axPos val="b"/>
        <c:tickLblPos val="none"/>
        <c:crossAx val="84071168"/>
        <c:crosses val="autoZero"/>
      </c:serAx>
    </c:plotArea>
    <c:legend>
      <c:legendPos val="r"/>
      <c:layout>
        <c:manualLayout>
          <c:xMode val="edge"/>
          <c:yMode val="edge"/>
          <c:x val="0.58940474867871862"/>
          <c:y val="1.33914977655462E-2"/>
          <c:w val="0.39087548473450073"/>
          <c:h val="0.41665005205508859"/>
        </c:manualLayout>
      </c:layout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8"/>
  <c:chart>
    <c:plotArea>
      <c:layout>
        <c:manualLayout>
          <c:layoutTarget val="inner"/>
          <c:xMode val="edge"/>
          <c:yMode val="edge"/>
          <c:x val="7.1897974638903586E-2"/>
          <c:y val="0.28717896520982811"/>
          <c:w val="0.80080175141658794"/>
          <c:h val="0.51406880646590403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мягкая</c:v>
                </c:pt>
              </c:strCache>
            </c:strRef>
          </c:tx>
          <c:spPr>
            <a:solidFill>
              <a:srgbClr val="008000"/>
            </a:solidFill>
          </c:spPr>
          <c:cat>
            <c:numRef>
              <c:f>Лист1!$A$2:$A$11</c:f>
              <c:numCache>
                <c:formatCode>General</c:formatCode>
                <c:ptCount val="10"/>
              </c:numCache>
            </c:num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среднея жесткость</c:v>
                </c:pt>
              </c:strCache>
            </c:strRef>
          </c:tx>
          <c:spPr>
            <a:solidFill>
              <a:srgbClr val="FFFF00"/>
            </a:solidFill>
          </c:spPr>
          <c:cat>
            <c:numRef>
              <c:f>Лист1!$A$2:$A$11</c:f>
              <c:numCache>
                <c:formatCode>General</c:formatCode>
                <c:ptCount val="10"/>
              </c:numCache>
            </c:numRef>
          </c:cat>
          <c:val>
            <c:numRef>
              <c:f>Лист1!$C$2:$C$11</c:f>
              <c:numCache>
                <c:formatCode>General</c:formatCode>
                <c:ptCount val="10"/>
                <c:pt idx="0">
                  <c:v>8</c:v>
                </c:pt>
                <c:pt idx="1">
                  <c:v>8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высокоя жескость</c:v>
                </c:pt>
              </c:strCache>
            </c:strRef>
          </c:tx>
          <c:spPr>
            <a:solidFill>
              <a:srgbClr val="FF0000"/>
            </a:solidFill>
          </c:spPr>
          <c:cat>
            <c:numRef>
              <c:f>Лист1!$A$2:$A$11</c:f>
              <c:numCache>
                <c:formatCode>General</c:formatCode>
                <c:ptCount val="10"/>
              </c:numCache>
            </c:numRef>
          </c:cat>
          <c:val>
            <c:numRef>
              <c:f>Лист1!$D$2:$D$11</c:f>
              <c:numCache>
                <c:formatCode>General</c:formatCode>
                <c:ptCount val="10"/>
                <c:pt idx="2">
                  <c:v>4</c:v>
                </c:pt>
                <c:pt idx="3">
                  <c:v>1</c:v>
                </c:pt>
                <c:pt idx="4">
                  <c:v>8</c:v>
                </c:pt>
                <c:pt idx="5">
                  <c:v>5</c:v>
                </c:pt>
                <c:pt idx="6">
                  <c:v>3</c:v>
                </c:pt>
                <c:pt idx="7">
                  <c:v>2</c:v>
                </c:pt>
              </c:numCache>
            </c:numRef>
          </c:val>
        </c:ser>
        <c:overlap val="100"/>
        <c:axId val="102642432"/>
        <c:axId val="102643968"/>
      </c:barChart>
      <c:catAx>
        <c:axId val="102642432"/>
        <c:scaling>
          <c:orientation val="minMax"/>
        </c:scaling>
        <c:axPos val="b"/>
        <c:numFmt formatCode="General" sourceLinked="1"/>
        <c:tickLblPos val="nextTo"/>
        <c:crossAx val="102643968"/>
        <c:crosses val="autoZero"/>
        <c:auto val="1"/>
        <c:lblAlgn val="ctr"/>
        <c:lblOffset val="100"/>
      </c:catAx>
      <c:valAx>
        <c:axId val="102643968"/>
        <c:scaling>
          <c:orientation val="minMax"/>
        </c:scaling>
        <c:axPos val="l"/>
        <c:majorGridlines/>
        <c:numFmt formatCode="General" sourceLinked="1"/>
        <c:tickLblPos val="nextTo"/>
        <c:crossAx val="1026424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3060500922935167"/>
          <c:y val="3.0481338601536186E-2"/>
          <c:w val="0.44103560358736899"/>
          <c:h val="0.24303163181227289"/>
        </c:manualLayout>
      </c:layout>
      <c:txPr>
        <a:bodyPr/>
        <a:lstStyle/>
        <a:p>
          <a:pPr>
            <a:defRPr sz="2400"/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jpe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0.60758</cdr:x>
      <cdr:y>0.04736</cdr:y>
    </cdr:from>
    <cdr:to>
      <cdr:x>0.9573</cdr:x>
      <cdr:y>0.32461</cdr:y>
    </cdr:to>
    <cdr:pic>
      <cdr:nvPicPr>
        <cdr:cNvPr id="2" name="Picture 2" descr="C:\Михайлова Е.В\НПКонференции\7, 8 НПК. Малые Ломоносовские чтения. 2015-2016 уч.г\7. НПК Экологической культуре - Да! 17.12.2015\Материалы к презентациям\Фото и картинки жесткость воды\IMG_6685.JPG"/>
        <cdr:cNvPicPr>
          <a:picLocks xmlns:a="http://schemas.openxmlformats.org/drawingml/2006/main" noGrp="1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" cstate="print">
          <a:extLst>
            <a:ext uri="{28A0092B-C50C-407E-A947-70E740481C1C}">
              <a14:useLocalDpi xmlns=""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4768811" y="251522"/>
          <a:ext cx="2744914" cy="1472457"/>
        </a:xfrm>
        <a:prstGeom xmlns:a="http://schemas.openxmlformats.org/drawingml/2006/main" prst="rect">
          <a:avLst/>
        </a:prstGeom>
        <a:ln xmlns:a="http://schemas.openxmlformats.org/drawingml/2006/main" w="190500" cap="sq">
          <a:solidFill>
            <a:srgbClr val="C8C6BD"/>
          </a:solidFill>
          <a:prstDash val="solid"/>
          <a:miter lim="800000"/>
        </a:ln>
        <a:effectLst xmlns:a="http://schemas.openxmlformats.org/drawingml/2006/main">
          <a:outerShdw blurRad="254000" algn="bl" rotWithShape="0">
            <a:srgbClr val="000000">
              <a:alpha val="43000"/>
            </a:srgbClr>
          </a:outerShdw>
        </a:effectLst>
        <a:scene3d xmlns:a="http://schemas.openxmlformats.org/drawingml/2006/main">
          <a:camera prst="perspectiveFront" fov="5400000"/>
          <a:lightRig rig="threePt" dir="t">
            <a:rot lat="0" lon="0" rev="2100000"/>
          </a:lightRig>
        </a:scene3d>
        <a:sp3d xmlns:a="http://schemas.openxmlformats.org/drawingml/2006/main" extrusionH="25400">
          <a:bevelT w="304800" h="152400" prst="hardEdge"/>
          <a:extrusionClr>
            <a:srgbClr val="000000"/>
          </a:extrusionClr>
        </a:sp3d>
        <a:extLst xmlns:a="http://schemas.openxmlformats.org/drawingml/2006/main"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</c:userShap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140B5653-BFBF-4A7A-871C-A9B3C049A8D4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369277B-9A80-4C7E-94F9-F0FFA71689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5653-BFBF-4A7A-871C-A9B3C049A8D4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9277B-9A80-4C7E-94F9-F0FFA71689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5653-BFBF-4A7A-871C-A9B3C049A8D4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9277B-9A80-4C7E-94F9-F0FFA71689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5653-BFBF-4A7A-871C-A9B3C049A8D4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9277B-9A80-4C7E-94F9-F0FFA71689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5653-BFBF-4A7A-871C-A9B3C049A8D4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9277B-9A80-4C7E-94F9-F0FFA71689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5653-BFBF-4A7A-871C-A9B3C049A8D4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9277B-9A80-4C7E-94F9-F0FFA71689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5653-BFBF-4A7A-871C-A9B3C049A8D4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9277B-9A80-4C7E-94F9-F0FFA71689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5653-BFBF-4A7A-871C-A9B3C049A8D4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9277B-9A80-4C7E-94F9-F0FFA71689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5653-BFBF-4A7A-871C-A9B3C049A8D4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9277B-9A80-4C7E-94F9-F0FFA71689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140B5653-BFBF-4A7A-871C-A9B3C049A8D4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369277B-9A80-4C7E-94F9-F0FFA71689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140B5653-BFBF-4A7A-871C-A9B3C049A8D4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369277B-9A80-4C7E-94F9-F0FFA71689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40B5653-BFBF-4A7A-871C-A9B3C049A8D4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369277B-9A80-4C7E-94F9-F0FFA71689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mania.org/Tech/water-khgh.html" TargetMode="External"/><Relationship Id="rId2" Type="http://schemas.openxmlformats.org/officeDocument/2006/relationships/hyperlink" Target="http://subscribe.ru/archive/home.pets.aquazero/200901/08015240.html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1196752"/>
            <a:ext cx="5723468" cy="91410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Жесткость воды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Изображение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7" y="2420888"/>
            <a:ext cx="4176464" cy="289187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5436095" y="2756006"/>
            <a:ext cx="259228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+mj-lt"/>
              </a:rPr>
              <a:t>Авторы:</a:t>
            </a:r>
          </a:p>
          <a:p>
            <a:r>
              <a:rPr lang="ru-RU" dirty="0" smtClean="0">
                <a:latin typeface="+mj-lt"/>
              </a:rPr>
              <a:t>Алексеева Дарья,</a:t>
            </a:r>
          </a:p>
          <a:p>
            <a:r>
              <a:rPr lang="ru-RU" dirty="0" smtClean="0">
                <a:latin typeface="+mj-lt"/>
              </a:rPr>
              <a:t>Пашковский Дмитрий,</a:t>
            </a:r>
          </a:p>
          <a:p>
            <a:r>
              <a:rPr lang="ru-RU" dirty="0" smtClean="0">
                <a:latin typeface="+mj-lt"/>
              </a:rPr>
              <a:t>9В класс</a:t>
            </a:r>
          </a:p>
          <a:p>
            <a:r>
              <a:rPr lang="ru-RU" dirty="0" smtClean="0">
                <a:latin typeface="+mj-lt"/>
              </a:rPr>
              <a:t>Руководитель:</a:t>
            </a:r>
          </a:p>
          <a:p>
            <a:r>
              <a:rPr lang="ru-RU" dirty="0" smtClean="0">
                <a:latin typeface="+mj-lt"/>
              </a:rPr>
              <a:t>Михайлова </a:t>
            </a:r>
          </a:p>
          <a:p>
            <a:r>
              <a:rPr lang="ru-RU" dirty="0" smtClean="0">
                <a:latin typeface="+mj-lt"/>
              </a:rPr>
              <a:t>Елена Васильевна</a:t>
            </a:r>
            <a:br>
              <a:rPr lang="ru-RU" dirty="0" smtClean="0">
                <a:latin typeface="+mj-lt"/>
              </a:rPr>
            </a:br>
            <a:r>
              <a:rPr lang="ru-RU" dirty="0" smtClean="0">
                <a:latin typeface="+mj-lt"/>
              </a:rPr>
              <a:t>учитель химии,</a:t>
            </a:r>
          </a:p>
          <a:p>
            <a:r>
              <a:rPr lang="ru-RU" dirty="0" smtClean="0">
                <a:latin typeface="+mj-lt"/>
              </a:rPr>
              <a:t>ГБОУ СОШ № 382</a:t>
            </a:r>
            <a:endParaRPr lang="ru-RU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090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15616" y="260648"/>
            <a:ext cx="6965245" cy="1202485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Результаты  </a:t>
            </a:r>
            <a:r>
              <a:rPr lang="ru-RU" sz="4000" dirty="0">
                <a:solidFill>
                  <a:srgbClr val="FF0000"/>
                </a:solidFill>
              </a:rPr>
              <a:t>исследования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27584" y="1268758"/>
            <a:ext cx="12961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err="1" smtClean="0"/>
              <a:t>Жо</a:t>
            </a:r>
            <a:endParaRPr lang="ru-RU" sz="4800" b="1" dirty="0"/>
          </a:p>
        </p:txBody>
      </p:sp>
      <p:graphicFrame>
        <p:nvGraphicFramePr>
          <p:cNvPr id="9" name="Содержимое 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802029544"/>
              </p:ext>
            </p:extLst>
          </p:nvPr>
        </p:nvGraphicFramePr>
        <p:xfrm>
          <a:off x="792679" y="953344"/>
          <a:ext cx="7848872" cy="53108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Прямоугольник 1"/>
          <p:cNvSpPr/>
          <p:nvPr/>
        </p:nvSpPr>
        <p:spPr>
          <a:xfrm rot="16200000">
            <a:off x="907271" y="3958441"/>
            <a:ext cx="21410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Дождевая вода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 rot="16200000">
            <a:off x="1917708" y="3753130"/>
            <a:ext cx="26222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Артезианская вода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 rot="16200000">
            <a:off x="5682726" y="3753129"/>
            <a:ext cx="26431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Фильтр «</a:t>
            </a:r>
            <a:r>
              <a:rPr lang="ru-RU" sz="2000" b="1" dirty="0" err="1" smtClean="0"/>
              <a:t>Аквафор</a:t>
            </a:r>
            <a:r>
              <a:rPr lang="ru-RU" sz="2000" b="1" dirty="0" smtClean="0"/>
              <a:t>»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 rot="16200000">
            <a:off x="4548970" y="3816416"/>
            <a:ext cx="24251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Фильтр «Гейзер» </a:t>
            </a:r>
            <a:endParaRPr lang="ru-RU" sz="2000" dirty="0"/>
          </a:p>
        </p:txBody>
      </p:sp>
      <p:sp>
        <p:nvSpPr>
          <p:cNvPr id="11" name="Прямоугольник 10"/>
          <p:cNvSpPr/>
          <p:nvPr/>
        </p:nvSpPr>
        <p:spPr>
          <a:xfrm rot="16200000">
            <a:off x="3025611" y="3570580"/>
            <a:ext cx="29168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Водопроводная вода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79050" y="5634826"/>
            <a:ext cx="59507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д</a:t>
            </a:r>
            <a:r>
              <a:rPr lang="ru-RU" sz="2800" b="1" dirty="0" smtClean="0"/>
              <a:t>о кипячения / после кипячения</a:t>
            </a:r>
            <a:endParaRPr lang="ru-RU" sz="28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585725" y="5260152"/>
            <a:ext cx="7841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№ 1</a:t>
            </a:r>
            <a:endParaRPr lang="ru-RU" sz="2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836740" y="5229047"/>
            <a:ext cx="7841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№ 2</a:t>
            </a:r>
            <a:endParaRPr lang="ru-RU" sz="2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091928" y="5229047"/>
            <a:ext cx="7841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№ 3</a:t>
            </a:r>
            <a:endParaRPr lang="ru-RU" sz="2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369450" y="5229047"/>
            <a:ext cx="7841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№ 4</a:t>
            </a:r>
            <a:endParaRPr lang="ru-RU" sz="2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612210" y="5229047"/>
            <a:ext cx="7841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№ 5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284280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76672"/>
            <a:ext cx="6965245" cy="1058469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Итоги исследования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1340768"/>
            <a:ext cx="7632848" cy="489654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Мы выяснили, что:</a:t>
            </a:r>
          </a:p>
          <a:p>
            <a:r>
              <a:rPr lang="ru-RU" b="1" dirty="0" smtClean="0"/>
              <a:t>Дождевая </a:t>
            </a:r>
            <a:r>
              <a:rPr lang="ru-RU" b="1" dirty="0"/>
              <a:t>вода </a:t>
            </a:r>
            <a:r>
              <a:rPr lang="ru-RU" b="1" dirty="0" smtClean="0"/>
              <a:t>имеет среднюю жесткость.</a:t>
            </a:r>
            <a:endParaRPr lang="ru-RU" b="1" dirty="0"/>
          </a:p>
          <a:p>
            <a:r>
              <a:rPr lang="ru-RU" b="1" dirty="0" smtClean="0"/>
              <a:t>Природная вода из артезианской скважины</a:t>
            </a:r>
            <a:r>
              <a:rPr lang="ru-RU" b="1" dirty="0"/>
              <a:t> </a:t>
            </a:r>
            <a:r>
              <a:rPr lang="ru-RU" b="1" dirty="0" smtClean="0"/>
              <a:t>имеет высокие показатели  жесткости.</a:t>
            </a:r>
            <a:r>
              <a:rPr lang="ru-RU" b="1" dirty="0"/>
              <a:t> </a:t>
            </a:r>
            <a:endParaRPr lang="ru-RU" b="1" dirty="0" smtClean="0"/>
          </a:p>
          <a:p>
            <a:r>
              <a:rPr lang="ru-RU" b="1" dirty="0" smtClean="0"/>
              <a:t>Водопроводная вода, поступающая в дома  Красного Села, жесткая. Ее умягчение лучше производить с помощью фильтров.</a:t>
            </a:r>
            <a:endParaRPr lang="ru-RU" b="1" dirty="0"/>
          </a:p>
          <a:p>
            <a:r>
              <a:rPr lang="ru-RU" b="1" dirty="0"/>
              <a:t>После фильтра «Гейзер» водопроводная вода </a:t>
            </a:r>
            <a:r>
              <a:rPr lang="ru-RU" b="1" dirty="0" smtClean="0"/>
              <a:t>изменила показатели жесткости, но по-прежнему соответствует высоким значениям. </a:t>
            </a:r>
          </a:p>
          <a:p>
            <a:pPr marL="0" indent="0">
              <a:buNone/>
            </a:pPr>
            <a:r>
              <a:rPr lang="ru-RU" b="1" dirty="0" smtClean="0"/>
              <a:t>    Поэтому, фильтры, основанные на методе  </a:t>
            </a:r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катионирования, не эффективны для умягчения воды   </a:t>
            </a:r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в Красном Селе.</a:t>
            </a:r>
            <a:endParaRPr lang="ru-RU" b="1" dirty="0"/>
          </a:p>
          <a:p>
            <a:r>
              <a:rPr lang="ru-RU" b="1" dirty="0" smtClean="0"/>
              <a:t>После </a:t>
            </a:r>
            <a:r>
              <a:rPr lang="ru-RU" b="1" dirty="0"/>
              <a:t>очистки осмотическим фильтром  «Аквафор» вода </a:t>
            </a:r>
            <a:r>
              <a:rPr lang="ru-RU" b="1" dirty="0" smtClean="0"/>
              <a:t>стала мягкой. </a:t>
            </a:r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Такого вида фильтры желательно использовать  </a:t>
            </a:r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для очень жесткой воды.</a:t>
            </a:r>
            <a:endParaRPr lang="ru-RU" b="1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1920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764704"/>
            <a:ext cx="7632848" cy="1202485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Рекомендации по улучшению качества воды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2132856"/>
            <a:ext cx="7632848" cy="3602736"/>
          </a:xfrm>
        </p:spPr>
        <p:txBody>
          <a:bodyPr>
            <a:normAutofit lnSpcReduction="10000"/>
          </a:bodyPr>
          <a:lstStyle/>
          <a:p>
            <a:pPr marL="457200" indent="-457200">
              <a:buNone/>
            </a:pPr>
            <a:r>
              <a:rPr lang="ru-RU" sz="2800" b="1" dirty="0" smtClean="0"/>
              <a:t>1. Кипячение воды.</a:t>
            </a:r>
          </a:p>
          <a:p>
            <a:pPr marL="457200" indent="-457200">
              <a:buNone/>
            </a:pPr>
            <a:r>
              <a:rPr lang="ru-RU" sz="2800" b="1" dirty="0" smtClean="0"/>
              <a:t>2. Для воды со средней жесткостью достаточно использовать фильтры с </a:t>
            </a:r>
            <a:r>
              <a:rPr lang="ru-RU" sz="2800" b="1" dirty="0" err="1" smtClean="0"/>
              <a:t>ионнообменными</a:t>
            </a:r>
            <a:r>
              <a:rPr lang="ru-RU" sz="2800" b="1" dirty="0" smtClean="0"/>
              <a:t> смолами.</a:t>
            </a:r>
          </a:p>
          <a:p>
            <a:pPr marL="457200" indent="-457200">
              <a:buNone/>
            </a:pPr>
            <a:r>
              <a:rPr lang="ru-RU" sz="2800" b="1" dirty="0" smtClean="0"/>
              <a:t>3. Для воды с высокими показателями жесткости лучше использовать фильтры с  осмотическим способом действия.</a:t>
            </a:r>
            <a:endParaRPr lang="ru-RU" sz="2800" b="1" dirty="0"/>
          </a:p>
        </p:txBody>
      </p:sp>
    </p:spTree>
    <p:extLst>
      <p:ext uri="{BB962C8B-B14F-4D97-AF65-F5344CB8AC3E}">
        <p14:creationId xmlns="" xmlns:p14="http://schemas.microsoft.com/office/powerpoint/2010/main" val="7344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7632848" cy="72008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Выводы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1052736"/>
            <a:ext cx="777686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1). И</a:t>
            </a:r>
            <a:r>
              <a:rPr lang="ru-RU" sz="2400" b="1" dirty="0" smtClean="0"/>
              <a:t>зучили информацию о жесткости воды, ее видах и способах </a:t>
            </a:r>
            <a:r>
              <a:rPr lang="ru-RU" sz="2400" b="1" dirty="0"/>
              <a:t>умягчения </a:t>
            </a:r>
            <a:r>
              <a:rPr lang="ru-RU" sz="2400" b="1" dirty="0" smtClean="0"/>
              <a:t> </a:t>
            </a:r>
            <a:r>
              <a:rPr lang="ru-RU" sz="2400" b="1" dirty="0"/>
              <a:t>в бытовых условиях.</a:t>
            </a:r>
          </a:p>
          <a:p>
            <a:r>
              <a:rPr lang="ru-RU" sz="2400" b="1" dirty="0"/>
              <a:t> 2). Оценили  природную и питьевую воду по содержанию в ней солей кальция и магния </a:t>
            </a:r>
            <a:r>
              <a:rPr lang="ru-RU" sz="2400" b="1" dirty="0" smtClean="0"/>
              <a:t>       до </a:t>
            </a:r>
            <a:r>
              <a:rPr lang="ru-RU" sz="2400" b="1" dirty="0"/>
              <a:t>и после кипячения.</a:t>
            </a:r>
          </a:p>
          <a:p>
            <a:r>
              <a:rPr lang="ru-RU" sz="2400" b="1" dirty="0"/>
              <a:t>3). Экспериментально доказали, что питьевая вода в Красном Селе очень жесткая, поэтому необходимы фильтры для </a:t>
            </a:r>
            <a:r>
              <a:rPr lang="ru-RU" sz="2400" b="1" dirty="0" smtClean="0"/>
              <a:t>ее умягчения               с </a:t>
            </a:r>
            <a:r>
              <a:rPr lang="ru-RU" sz="2400" b="1" dirty="0"/>
              <a:t>осмотическим принципом действия.</a:t>
            </a:r>
          </a:p>
          <a:p>
            <a:r>
              <a:rPr lang="ru-RU" sz="2400" b="1" dirty="0"/>
              <a:t>4</a:t>
            </a:r>
            <a:r>
              <a:rPr lang="ru-RU" sz="2400" b="1" dirty="0" smtClean="0"/>
              <a:t>). </a:t>
            </a:r>
            <a:r>
              <a:rPr lang="ru-RU" sz="2400" b="1" dirty="0"/>
              <a:t>В ходе нашего исследования мы осознали какое огромное значение  имеют очистительные системы города для сохранения здоровья населения и водных ресурсов планеты. </a:t>
            </a:r>
          </a:p>
        </p:txBody>
      </p:sp>
    </p:spTree>
    <p:extLst>
      <p:ext uri="{BB962C8B-B14F-4D97-AF65-F5344CB8AC3E}">
        <p14:creationId xmlns="" xmlns:p14="http://schemas.microsoft.com/office/powerpoint/2010/main" val="368343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3887" y="548680"/>
            <a:ext cx="6965245" cy="823315"/>
          </a:xfrm>
        </p:spPr>
        <p:txBody>
          <a:bodyPr>
            <a:normAutofit/>
          </a:bodyPr>
          <a:lstStyle/>
          <a:p>
            <a:r>
              <a:rPr lang="ru-RU" sz="4300" dirty="0">
                <a:solidFill>
                  <a:srgbClr val="FF0000"/>
                </a:solidFill>
              </a:rPr>
              <a:t>Источники информации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16090" y="1700808"/>
            <a:ext cx="75608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1. «</a:t>
            </a:r>
            <a:r>
              <a:rPr lang="ru-RU" dirty="0" smtClean="0"/>
              <a:t>Химия.9</a:t>
            </a:r>
            <a:r>
              <a:rPr lang="ru-RU" dirty="0"/>
              <a:t>». </a:t>
            </a:r>
            <a:r>
              <a:rPr lang="ru-RU" dirty="0" smtClean="0"/>
              <a:t>Автор: Лилия </a:t>
            </a:r>
            <a:r>
              <a:rPr lang="ru-RU" dirty="0"/>
              <a:t>Кузнецова. </a:t>
            </a:r>
            <a:r>
              <a:rPr lang="ru-RU" dirty="0" smtClean="0"/>
              <a:t>Изд. «Мнемозина</a:t>
            </a:r>
            <a:r>
              <a:rPr lang="ru-RU" dirty="0"/>
              <a:t>», </a:t>
            </a:r>
            <a:r>
              <a:rPr lang="ru-RU" dirty="0" smtClean="0"/>
              <a:t>М. 2003г</a:t>
            </a:r>
            <a:r>
              <a:rPr lang="ru-RU" dirty="0"/>
              <a:t>.</a:t>
            </a:r>
          </a:p>
          <a:p>
            <a:r>
              <a:rPr lang="ru-RU" dirty="0"/>
              <a:t>2. «Сборник задач и упражнений по общей химии». Авторы: Л.М. </a:t>
            </a:r>
            <a:r>
              <a:rPr lang="ru-RU" dirty="0" smtClean="0"/>
              <a:t>Романцева, З.Л</a:t>
            </a:r>
            <a:r>
              <a:rPr lang="ru-RU" dirty="0"/>
              <a:t>. Лещинская, В.А. </a:t>
            </a:r>
            <a:r>
              <a:rPr lang="ru-RU" dirty="0" err="1"/>
              <a:t>Суханова</a:t>
            </a:r>
            <a:r>
              <a:rPr lang="ru-RU" dirty="0" err="1" smtClean="0"/>
              <a:t>.«</a:t>
            </a:r>
            <a:r>
              <a:rPr lang="ru-RU" dirty="0" err="1"/>
              <a:t>Высшая</a:t>
            </a:r>
            <a:r>
              <a:rPr lang="ru-RU" dirty="0"/>
              <a:t> школа», </a:t>
            </a:r>
            <a:r>
              <a:rPr lang="ru-RU" dirty="0" smtClean="0"/>
              <a:t>2000г</a:t>
            </a:r>
            <a:r>
              <a:rPr lang="ru-RU" dirty="0"/>
              <a:t>.</a:t>
            </a:r>
          </a:p>
          <a:p>
            <a:r>
              <a:rPr lang="ru-RU" dirty="0"/>
              <a:t>3. «Самое необыкновенное вещество в мире». Автор: </a:t>
            </a:r>
            <a:r>
              <a:rPr lang="ru-RU" dirty="0" err="1" smtClean="0"/>
              <a:t>И.В.Петрянов</a:t>
            </a:r>
            <a:r>
              <a:rPr lang="ru-RU" dirty="0"/>
              <a:t>. Изд. «Педагогика», 1991г. </a:t>
            </a:r>
          </a:p>
          <a:p>
            <a:r>
              <a:rPr lang="ru-RU" dirty="0"/>
              <a:t>4. «Повторяем химию». Автор: Г.В. Пичугина. Изд. «</a:t>
            </a:r>
            <a:r>
              <a:rPr lang="ru-RU" dirty="0" err="1"/>
              <a:t>Аркти</a:t>
            </a:r>
            <a:r>
              <a:rPr lang="ru-RU" dirty="0"/>
              <a:t>», </a:t>
            </a:r>
            <a:r>
              <a:rPr lang="ru-RU" dirty="0" smtClean="0"/>
              <a:t>М. 2000г</a:t>
            </a:r>
            <a:r>
              <a:rPr lang="ru-RU" dirty="0"/>
              <a:t>.</a:t>
            </a:r>
          </a:p>
          <a:p>
            <a:r>
              <a:rPr lang="ru-RU" dirty="0"/>
              <a:t>5.  http://sitewater.ru/chto-takoe-zhestkost-vody.html	</a:t>
            </a:r>
          </a:p>
          <a:p>
            <a:r>
              <a:rPr lang="ru-RU" dirty="0"/>
              <a:t>6. http://akvarium-online.ru/oborudovanie/parametry-vody/chto-takoe-zhestkost-vody.html</a:t>
            </a:r>
          </a:p>
          <a:p>
            <a:r>
              <a:rPr lang="ru-RU" dirty="0"/>
              <a:t>7. http://www.nyamnyamushka.ru/kak-smyagchit-zhestkuyu-vodu.html</a:t>
            </a:r>
          </a:p>
          <a:p>
            <a:r>
              <a:rPr lang="ru-RU" dirty="0"/>
              <a:t>8. http://water.ucoz.ua/</a:t>
            </a:r>
          </a:p>
          <a:p>
            <a:r>
              <a:rPr lang="ru-RU" dirty="0" smtClean="0"/>
              <a:t>9.</a:t>
            </a:r>
            <a:r>
              <a:rPr lang="ru-RU" dirty="0" smtClean="0">
                <a:hlinkClick r:id="rId2"/>
              </a:rPr>
              <a:t>http</a:t>
            </a:r>
            <a:r>
              <a:rPr lang="ru-RU" dirty="0">
                <a:hlinkClick r:id="rId2"/>
              </a:rPr>
              <a:t>://subscribe.ru/archive/home.pets.aquazero/200901/08015240.html</a:t>
            </a:r>
            <a:endParaRPr lang="ru-RU" dirty="0"/>
          </a:p>
          <a:p>
            <a:r>
              <a:rPr lang="ru-RU" dirty="0" smtClean="0"/>
              <a:t>10</a:t>
            </a:r>
            <a:r>
              <a:rPr lang="ru-RU" dirty="0"/>
              <a:t>. </a:t>
            </a:r>
            <a:r>
              <a:rPr lang="ru-RU" dirty="0">
                <a:hlinkClick r:id="rId3"/>
              </a:rPr>
              <a:t>http://www.amania.org/Tech/water-khgh.html</a:t>
            </a:r>
            <a:endParaRPr lang="ru-RU" dirty="0"/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="" xmlns:p14="http://schemas.microsoft.com/office/powerpoint/2010/main" val="35370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9462" y="343173"/>
            <a:ext cx="6965245" cy="1202485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Жесткая вода в природе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Михайлова Е.В\НПКонференции\7, 8 НПК. Малые Ломоносовские чтения. 2015-2016 уч.г\7. НПК Экологической культуре - Да! 17.12.2015\Материалы к презентациям\Саблинские пещеры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185" y="1861012"/>
            <a:ext cx="3152662" cy="18857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Михайлова Е.В\НПКонференции\7, 8 НПК. Малые Ломоносовские чтения. 2015-2016 уч.г\7. НПК Экологической культуре - Да! 17.12.2015\Материалы к презентациям\stalagmit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138" y="4182487"/>
            <a:ext cx="3168352" cy="208444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ОЗЕРЦО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78306" y="3750331"/>
            <a:ext cx="3672408" cy="206171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5129631" y="5805264"/>
            <a:ext cx="30210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+mj-lt"/>
                <a:ea typeface="+mj-ea"/>
                <a:cs typeface="+mj-cs"/>
              </a:rPr>
              <a:t>Безымянное озеро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24138" y="3720822"/>
            <a:ext cx="32965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>
                <a:latin typeface="+mj-lt"/>
                <a:ea typeface="+mj-ea"/>
                <a:cs typeface="+mj-cs"/>
              </a:rPr>
              <a:t>Саблинские</a:t>
            </a:r>
            <a:r>
              <a:rPr lang="ru-RU" sz="2400" b="1" dirty="0">
                <a:latin typeface="+mj-lt"/>
                <a:ea typeface="+mj-ea"/>
                <a:cs typeface="+mj-cs"/>
              </a:rPr>
              <a:t> пещеры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092490" y="1739557"/>
            <a:ext cx="4390932" cy="21421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 b="1" dirty="0" smtClean="0">
                <a:latin typeface="+mj-lt"/>
                <a:ea typeface="+mj-ea"/>
                <a:cs typeface="+mj-cs"/>
              </a:rPr>
              <a:t>в </a:t>
            </a:r>
            <a:r>
              <a:rPr lang="ru-RU" sz="2400" b="1" dirty="0">
                <a:latin typeface="+mj-lt"/>
                <a:ea typeface="+mj-ea"/>
                <a:cs typeface="+mj-cs"/>
              </a:rPr>
              <a:t>ней растворенных солей: гидрокарбонатов,</a:t>
            </a:r>
          </a:p>
          <a:p>
            <a:pPr>
              <a:lnSpc>
                <a:spcPct val="80000"/>
              </a:lnSpc>
            </a:pPr>
            <a:r>
              <a:rPr lang="ru-RU" sz="2400" b="1" dirty="0">
                <a:latin typeface="+mj-lt"/>
                <a:ea typeface="+mj-ea"/>
                <a:cs typeface="+mj-cs"/>
              </a:rPr>
              <a:t>сульфатов,</a:t>
            </a:r>
          </a:p>
          <a:p>
            <a:pPr>
              <a:lnSpc>
                <a:spcPct val="80000"/>
              </a:lnSpc>
            </a:pPr>
            <a:r>
              <a:rPr lang="ru-RU" sz="2400" b="1" dirty="0">
                <a:latin typeface="+mj-lt"/>
                <a:ea typeface="+mj-ea"/>
                <a:cs typeface="+mj-cs"/>
              </a:rPr>
              <a:t>хлоридов </a:t>
            </a:r>
            <a:endParaRPr lang="ru-RU" sz="2400" b="1" dirty="0" smtClean="0">
              <a:latin typeface="+mj-lt"/>
              <a:ea typeface="+mj-ea"/>
              <a:cs typeface="+mj-cs"/>
            </a:endParaRPr>
          </a:p>
          <a:p>
            <a:pPr>
              <a:lnSpc>
                <a:spcPct val="80000"/>
              </a:lnSpc>
            </a:pPr>
            <a:r>
              <a:rPr lang="ru-RU" sz="2400" b="1" dirty="0" smtClean="0">
                <a:latin typeface="+mj-lt"/>
                <a:ea typeface="+mj-ea"/>
                <a:cs typeface="+mj-cs"/>
              </a:rPr>
              <a:t>кальция</a:t>
            </a:r>
            <a:r>
              <a:rPr lang="ru-RU" sz="2400" b="1" dirty="0">
                <a:latin typeface="+mj-lt"/>
                <a:ea typeface="+mj-ea"/>
                <a:cs typeface="+mj-cs"/>
              </a:rPr>
              <a:t>, магния, </a:t>
            </a:r>
            <a:r>
              <a:rPr lang="ru-RU" sz="2400" b="1" dirty="0" smtClean="0">
                <a:latin typeface="+mj-lt"/>
                <a:ea typeface="+mj-ea"/>
                <a:cs typeface="+mj-cs"/>
              </a:rPr>
              <a:t>железа(</a:t>
            </a:r>
            <a:r>
              <a:rPr lang="en-US" sz="2400" b="1" dirty="0">
                <a:latin typeface="+mj-lt"/>
                <a:ea typeface="+mj-ea"/>
                <a:cs typeface="+mj-cs"/>
              </a:rPr>
              <a:t>II</a:t>
            </a:r>
            <a:r>
              <a:rPr lang="ru-RU" sz="2400" b="1" dirty="0" smtClean="0">
                <a:latin typeface="+mj-lt"/>
                <a:ea typeface="+mj-ea"/>
                <a:cs typeface="+mj-cs"/>
              </a:rPr>
              <a:t>).</a:t>
            </a:r>
            <a:endParaRPr lang="ru-RU" sz="2400" b="1" dirty="0">
              <a:latin typeface="+mj-lt"/>
              <a:ea typeface="+mj-ea"/>
              <a:cs typeface="+mj-cs"/>
            </a:endParaRPr>
          </a:p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448324" y="1378426"/>
            <a:ext cx="7035098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 b="1" dirty="0">
                <a:latin typeface="+mj-lt"/>
                <a:ea typeface="+mj-ea"/>
                <a:cs typeface="+mj-cs"/>
              </a:rPr>
              <a:t>Жёсткость воды определяется </a:t>
            </a:r>
            <a:r>
              <a:rPr lang="ru-RU" sz="2400" b="1" dirty="0" smtClean="0">
                <a:latin typeface="+mj-lt"/>
                <a:ea typeface="+mj-ea"/>
                <a:cs typeface="+mj-cs"/>
              </a:rPr>
              <a:t>содержанием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3774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8755" y="332656"/>
            <a:ext cx="6965245" cy="120248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Жесткая вода в быту</a:t>
            </a:r>
            <a:endParaRPr lang="ru-RU" dirty="0"/>
          </a:p>
        </p:txBody>
      </p:sp>
      <p:pic>
        <p:nvPicPr>
          <p:cNvPr id="3074" name="Picture 2" descr="C:\Михайлова Е.В\НПКонференции\7, 8 НПК. Малые Ломоносовские чтения. 2015-2016 уч.г\7. НПК Экологической культуре - Да! 17.12.2015\Материалы к презентациям\RqPc09JOhi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361" y="4607892"/>
            <a:ext cx="1983170" cy="15121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Михайлова Е.В\НПКонференции\7, 8 НПК. Малые Ломоносовские чтения. 2015-2016 уч.г\7. НПК Экологической культуре - Да! 17.12.2015\Материалы к презентациям\5bc6739b24642da7d636ca9a2e37904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9" y="1254031"/>
            <a:ext cx="1993922" cy="168671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347864" y="4581128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latin typeface="+mj-lt"/>
                <a:ea typeface="+mj-ea"/>
                <a:cs typeface="+mj-cs"/>
              </a:rPr>
              <a:t>3)Вызывает проблемы </a:t>
            </a:r>
          </a:p>
          <a:p>
            <a:r>
              <a:rPr lang="ru-RU" sz="2800" b="1" dirty="0" smtClean="0">
                <a:latin typeface="+mj-lt"/>
                <a:ea typeface="+mj-ea"/>
                <a:cs typeface="+mj-cs"/>
              </a:rPr>
              <a:t>со здоровьем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347864" y="1484784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latin typeface="+mj-lt"/>
                <a:ea typeface="+mj-ea"/>
                <a:cs typeface="+mj-cs"/>
              </a:rPr>
              <a:t>1)Ухудшение вкусовых качеств питьевой воды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203849" y="3068960"/>
            <a:ext cx="403244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+mj-lt"/>
                <a:ea typeface="+mj-ea"/>
                <a:cs typeface="+mj-cs"/>
              </a:rPr>
              <a:t>2)Вызывает поломки в технике</a:t>
            </a:r>
          </a:p>
        </p:txBody>
      </p:sp>
      <p:pic>
        <p:nvPicPr>
          <p:cNvPr id="3075" name="Picture 3" descr="C:\Михайлова Е.В\НПКонференции\7, 8 НПК. Малые Ломоносовские чтения. 2015-2016 уч.г\7. НПК Экологической культуре - Да! 17.12.2015\Материалы к презентациям\498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9" y="2996952"/>
            <a:ext cx="1993922" cy="14911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Михайлова Е.В\Наши имена\Наши имена 2015-2016\Черновики и материалы. Жесткость воды\otlozhenie-solej-lechenie-narodnymi-sredstvam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466" y="4725144"/>
            <a:ext cx="1872208" cy="13334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66405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6965245" cy="120248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Цель и задачи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268760"/>
            <a:ext cx="7632848" cy="17281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Цель: </a:t>
            </a:r>
          </a:p>
          <a:p>
            <a:pPr marL="0" indent="0">
              <a:buNone/>
            </a:pPr>
            <a:r>
              <a:rPr lang="ru-RU" b="1" dirty="0" smtClean="0"/>
              <a:t>Проанализировать качество различных источников природной и питьевой воды по показателю ее жесткости.</a:t>
            </a: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1043608" y="2805777"/>
            <a:ext cx="7200800" cy="367240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6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ru-RU" b="1" dirty="0" smtClean="0"/>
              <a:t>Задачи</a:t>
            </a:r>
            <a:r>
              <a:rPr lang="ru-RU" b="1" dirty="0"/>
              <a:t>:</a:t>
            </a:r>
          </a:p>
          <a:p>
            <a:pPr marL="0" indent="0">
              <a:buNone/>
            </a:pPr>
            <a:r>
              <a:rPr lang="ru-RU" b="1" dirty="0"/>
              <a:t>1. Изучить информацию о жесткости воды и ее видах.</a:t>
            </a:r>
          </a:p>
          <a:p>
            <a:pPr marL="0" indent="0">
              <a:buNone/>
            </a:pPr>
            <a:r>
              <a:rPr lang="ru-RU" b="1" dirty="0"/>
              <a:t>2. Определить общую, временную и постоянную жесткость питьевой и природной воды, взятых из разных источников.</a:t>
            </a:r>
          </a:p>
          <a:p>
            <a:pPr marL="0" indent="0">
              <a:buNone/>
            </a:pPr>
            <a:r>
              <a:rPr lang="ru-RU" b="1" dirty="0"/>
              <a:t>3. Изучить способы устранения жесткости воды.</a:t>
            </a:r>
          </a:p>
          <a:p>
            <a:pPr marL="0" indent="0">
              <a:buNone/>
            </a:pPr>
            <a:r>
              <a:rPr lang="ru-RU" b="1" dirty="0"/>
              <a:t>4. Определить, какие методы способствуют улучшению качества воды.</a:t>
            </a:r>
          </a:p>
          <a:p>
            <a:pPr marL="0" indent="0">
              <a:buFont typeface="Brush Script MT" pitchFamily="66" charset="0"/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69163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15616" y="404664"/>
            <a:ext cx="6965245" cy="1202485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Жесткость и ее виды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827584" y="1268760"/>
            <a:ext cx="3384376" cy="36027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>
                <a:solidFill>
                  <a:schemeClr val="tx2"/>
                </a:solidFill>
              </a:rPr>
              <a:t>Временная</a:t>
            </a:r>
          </a:p>
          <a:p>
            <a:pPr marL="0" indent="0" algn="ctr">
              <a:buNone/>
            </a:pPr>
            <a:r>
              <a:rPr lang="ru-RU" sz="2800" b="1" dirty="0">
                <a:solidFill>
                  <a:schemeClr val="tx2"/>
                </a:solidFill>
              </a:rPr>
              <a:t>(карбонатная</a:t>
            </a:r>
            <a:r>
              <a:rPr lang="ru-RU" sz="2800" b="1" dirty="0" smtClean="0">
                <a:solidFill>
                  <a:schemeClr val="tx2"/>
                </a:solidFill>
              </a:rPr>
              <a:t>)</a:t>
            </a:r>
          </a:p>
          <a:p>
            <a:pPr marL="0" indent="0">
              <a:buNone/>
              <a:defRPr/>
            </a:pPr>
            <a:r>
              <a:rPr lang="ru-RU" sz="2800" b="1" dirty="0" smtClean="0"/>
              <a:t>Гидрокарбонаты:</a:t>
            </a:r>
            <a:endParaRPr lang="ru-RU" sz="2800" b="1" dirty="0"/>
          </a:p>
          <a:p>
            <a:pPr marL="0" indent="0" algn="ctr">
              <a:buNone/>
              <a:defRPr/>
            </a:pPr>
            <a:r>
              <a:rPr lang="en-US" sz="2800" b="1" dirty="0" smtClean="0"/>
              <a:t>Ca</a:t>
            </a:r>
            <a:r>
              <a:rPr lang="ru-RU" sz="2800" b="1" dirty="0" smtClean="0"/>
              <a:t>(</a:t>
            </a:r>
            <a:r>
              <a:rPr lang="en-US" sz="2800" b="1" dirty="0"/>
              <a:t>HCO</a:t>
            </a:r>
            <a:r>
              <a:rPr lang="ru-RU" sz="2800" b="1" baseline="-16000" dirty="0" smtClean="0"/>
              <a:t>3</a:t>
            </a:r>
            <a:r>
              <a:rPr lang="ru-RU" sz="2800" b="1" dirty="0" smtClean="0"/>
              <a:t>)</a:t>
            </a:r>
            <a:r>
              <a:rPr lang="ru-RU" sz="2800" b="1" baseline="-16000" dirty="0" smtClean="0"/>
              <a:t>2</a:t>
            </a:r>
            <a:r>
              <a:rPr lang="ru-RU" sz="2800" b="1" dirty="0" smtClean="0"/>
              <a:t>  </a:t>
            </a:r>
            <a:r>
              <a:rPr lang="en-US" sz="2800" b="1" dirty="0" smtClean="0"/>
              <a:t> </a:t>
            </a:r>
            <a:r>
              <a:rPr lang="ru-RU" sz="2800" b="1" dirty="0" smtClean="0"/>
              <a:t>  </a:t>
            </a:r>
            <a:r>
              <a:rPr lang="en-US" sz="2800" b="1" dirty="0" smtClean="0"/>
              <a:t>  </a:t>
            </a:r>
            <a:endParaRPr lang="ru-RU" sz="2800" b="1" dirty="0" smtClean="0"/>
          </a:p>
          <a:p>
            <a:pPr marL="0" indent="0" algn="ctr">
              <a:buNone/>
              <a:defRPr/>
            </a:pPr>
            <a:r>
              <a:rPr lang="en-US" sz="2800" b="1" dirty="0" smtClean="0"/>
              <a:t>Mg</a:t>
            </a:r>
            <a:r>
              <a:rPr lang="ru-RU" sz="2800" b="1" dirty="0" smtClean="0"/>
              <a:t>(</a:t>
            </a:r>
            <a:r>
              <a:rPr lang="en-US" sz="2800" b="1" dirty="0"/>
              <a:t>HCO</a:t>
            </a:r>
            <a:r>
              <a:rPr lang="ru-RU" sz="2800" b="1" baseline="-16000" dirty="0" smtClean="0"/>
              <a:t>3</a:t>
            </a:r>
            <a:r>
              <a:rPr lang="ru-RU" sz="2800" b="1" dirty="0" smtClean="0"/>
              <a:t>)</a:t>
            </a:r>
            <a:r>
              <a:rPr lang="ru-RU" sz="2800" b="1" baseline="-16000" dirty="0" smtClean="0"/>
              <a:t>2</a:t>
            </a:r>
            <a: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b="1" dirty="0" smtClean="0"/>
              <a:t> </a:t>
            </a:r>
            <a:r>
              <a:rPr lang="ru-RU" sz="2800" b="1" dirty="0" smtClean="0"/>
              <a:t>     </a:t>
            </a:r>
            <a:r>
              <a:rPr lang="en-US" sz="2800" b="1" dirty="0" smtClean="0"/>
              <a:t> </a:t>
            </a:r>
            <a:r>
              <a:rPr lang="ru-RU" sz="2800" b="1" dirty="0" smtClean="0"/>
              <a:t>      </a:t>
            </a:r>
          </a:p>
          <a:p>
            <a:pPr marL="0" indent="0" algn="ctr">
              <a:buNone/>
              <a:defRPr/>
            </a:pPr>
            <a:r>
              <a:rPr lang="ru-RU" sz="2800" b="1" dirty="0"/>
              <a:t> </a:t>
            </a:r>
            <a:r>
              <a:rPr lang="en-US" sz="2800" b="1" dirty="0" smtClean="0"/>
              <a:t>Fe</a:t>
            </a:r>
            <a:r>
              <a:rPr lang="ru-RU" sz="2800" b="1" dirty="0" smtClean="0"/>
              <a:t>(</a:t>
            </a:r>
            <a:r>
              <a:rPr lang="en-US" sz="2800" b="1" dirty="0"/>
              <a:t>HCO</a:t>
            </a:r>
            <a:r>
              <a:rPr lang="ru-RU" sz="2800" b="1" baseline="-16000" dirty="0" smtClean="0"/>
              <a:t>3</a:t>
            </a:r>
            <a:r>
              <a:rPr lang="ru-RU" sz="2800" b="1" dirty="0" smtClean="0"/>
              <a:t>)</a:t>
            </a:r>
            <a:r>
              <a:rPr lang="ru-RU" sz="2800" b="1" baseline="-16000" dirty="0" smtClean="0"/>
              <a:t>2</a:t>
            </a:r>
            <a:r>
              <a:rPr lang="ru-RU" sz="2800" b="1" dirty="0"/>
              <a:t>	</a:t>
            </a:r>
            <a:endParaRPr lang="ru-RU" sz="2800" b="1" dirty="0">
              <a:solidFill>
                <a:schemeClr val="tx2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4499992" y="1277991"/>
            <a:ext cx="3941008" cy="3605212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3000" b="1" dirty="0">
                <a:solidFill>
                  <a:schemeClr val="tx2"/>
                </a:solidFill>
              </a:rPr>
              <a:t>Постоянная</a:t>
            </a:r>
          </a:p>
          <a:p>
            <a:pPr marL="0" indent="0" algn="ctr">
              <a:buNone/>
            </a:pPr>
            <a:r>
              <a:rPr lang="ru-RU" sz="3000" b="1" dirty="0">
                <a:solidFill>
                  <a:schemeClr val="tx2"/>
                </a:solidFill>
              </a:rPr>
              <a:t>(некарбонатная</a:t>
            </a:r>
            <a:r>
              <a:rPr lang="ru-RU" sz="3000" b="1" dirty="0" smtClean="0">
                <a:solidFill>
                  <a:schemeClr val="tx2"/>
                </a:solidFill>
              </a:rPr>
              <a:t>)</a:t>
            </a:r>
          </a:p>
          <a:p>
            <a:pPr marL="0" indent="0">
              <a:buNone/>
              <a:defRPr/>
            </a:pPr>
            <a:r>
              <a:rPr lang="ru-RU" sz="3000" b="1" dirty="0" err="1" smtClean="0"/>
              <a:t>Хлориды,сульфаты</a:t>
            </a:r>
            <a:r>
              <a:rPr lang="ru-RU" sz="3000" b="1" dirty="0" smtClean="0"/>
              <a:t>:</a:t>
            </a:r>
          </a:p>
          <a:p>
            <a:pPr marL="0" indent="0" algn="ctr">
              <a:buNone/>
              <a:defRPr/>
            </a:pPr>
            <a:r>
              <a:rPr lang="en-US" sz="3000" b="1" dirty="0" err="1" smtClean="0"/>
              <a:t>CaCl</a:t>
            </a:r>
            <a:r>
              <a:rPr lang="ru-RU" sz="3000" b="1" baseline="-16000" dirty="0" smtClean="0"/>
              <a:t>2</a:t>
            </a:r>
            <a:endParaRPr lang="ru-RU" sz="3000" b="1" baseline="-16000" dirty="0"/>
          </a:p>
          <a:p>
            <a:pPr marL="0" indent="0" algn="ctr">
              <a:buNone/>
              <a:defRPr/>
            </a:pPr>
            <a:r>
              <a:rPr lang="en-US" sz="3000" b="1" dirty="0" err="1" smtClean="0"/>
              <a:t>MgCl</a:t>
            </a:r>
            <a:r>
              <a:rPr lang="ru-RU" sz="3000" b="1" baseline="-16000" dirty="0" smtClean="0"/>
              <a:t>2</a:t>
            </a:r>
            <a:endParaRPr lang="ru-RU" sz="3000" b="1" baseline="-16000" dirty="0"/>
          </a:p>
          <a:p>
            <a:pPr marL="0" indent="0" algn="ctr">
              <a:buNone/>
              <a:defRPr/>
            </a:pPr>
            <a:r>
              <a:rPr lang="en-US" sz="3000" b="1" dirty="0" err="1" smtClean="0"/>
              <a:t>CaSO</a:t>
            </a:r>
            <a:r>
              <a:rPr lang="ru-RU" sz="3000" b="1" baseline="-16000" dirty="0"/>
              <a:t>4</a:t>
            </a:r>
          </a:p>
          <a:p>
            <a:pPr marL="0" indent="0" algn="ctr">
              <a:buNone/>
              <a:defRPr/>
            </a:pPr>
            <a:r>
              <a:rPr lang="en-US" sz="3000" b="1" dirty="0" err="1" smtClean="0"/>
              <a:t>MgSO</a:t>
            </a:r>
            <a:r>
              <a:rPr lang="ru-RU" sz="3000" b="1" baseline="-16000" dirty="0"/>
              <a:t>4</a:t>
            </a:r>
          </a:p>
          <a:p>
            <a:pPr marL="0" indent="0" algn="ctr">
              <a:buNone/>
            </a:pPr>
            <a:endParaRPr lang="ru-RU" sz="2000" b="1" dirty="0">
              <a:solidFill>
                <a:schemeClr val="tx2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19672" y="4869160"/>
            <a:ext cx="61206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200" b="1" dirty="0" smtClean="0">
                <a:solidFill>
                  <a:schemeClr val="tx2"/>
                </a:solidFill>
              </a:rPr>
              <a:t>Общая жёсткость воды</a:t>
            </a:r>
          </a:p>
          <a:p>
            <a:pPr algn="ctr"/>
            <a:r>
              <a:rPr lang="ru-RU" altLang="ru-RU" sz="3200" b="1" dirty="0" err="1" smtClean="0">
                <a:solidFill>
                  <a:schemeClr val="tx2"/>
                </a:solidFill>
              </a:rPr>
              <a:t>Жо</a:t>
            </a:r>
            <a:r>
              <a:rPr lang="ru-RU" altLang="ru-RU" sz="3200" b="1" dirty="0" smtClean="0">
                <a:solidFill>
                  <a:schemeClr val="tx2"/>
                </a:solidFill>
              </a:rPr>
              <a:t>.= </a:t>
            </a:r>
            <a:r>
              <a:rPr lang="ru-RU" altLang="ru-RU" sz="3200" b="1" dirty="0" err="1" smtClean="0">
                <a:solidFill>
                  <a:schemeClr val="tx2"/>
                </a:solidFill>
              </a:rPr>
              <a:t>Жв</a:t>
            </a:r>
            <a:r>
              <a:rPr lang="ru-RU" altLang="ru-RU" sz="3200" b="1" dirty="0" smtClean="0">
                <a:solidFill>
                  <a:schemeClr val="tx2"/>
                </a:solidFill>
              </a:rPr>
              <a:t>.+</a:t>
            </a:r>
            <a:r>
              <a:rPr lang="ru-RU" altLang="ru-RU" sz="3200" b="1" dirty="0" err="1" smtClean="0">
                <a:solidFill>
                  <a:schemeClr val="tx2"/>
                </a:solidFill>
              </a:rPr>
              <a:t>Жп</a:t>
            </a:r>
            <a:r>
              <a:rPr lang="ru-RU" altLang="ru-RU" sz="3200" b="1" dirty="0" smtClean="0">
                <a:solidFill>
                  <a:schemeClr val="tx2"/>
                </a:solidFill>
              </a:rPr>
              <a:t>.</a:t>
            </a:r>
            <a:endParaRPr lang="ru-RU" altLang="ru-RU" sz="3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5366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6965245" cy="79208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Способы устранения жесткости </a:t>
            </a:r>
            <a:endParaRPr lang="ru-RU" sz="36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29563" y="1008642"/>
            <a:ext cx="2520280" cy="881672"/>
          </a:xfrm>
        </p:spPr>
        <p:txBody>
          <a:bodyPr>
            <a:noAutofit/>
          </a:bodyPr>
          <a:lstStyle/>
          <a:p>
            <a:r>
              <a:rPr lang="ru-RU" sz="2400" dirty="0"/>
              <a:t>Временная</a:t>
            </a:r>
          </a:p>
          <a:p>
            <a:r>
              <a:rPr lang="ru-RU" sz="2400" dirty="0"/>
              <a:t>(карбонатная</a:t>
            </a:r>
            <a:r>
              <a:rPr lang="ru-RU" sz="2400" dirty="0" smtClean="0"/>
              <a:t>)</a:t>
            </a:r>
            <a:endParaRPr lang="ru-RU" sz="24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5445404" y="1131477"/>
            <a:ext cx="2944368" cy="822960"/>
          </a:xfrm>
        </p:spPr>
        <p:txBody>
          <a:bodyPr>
            <a:noAutofit/>
          </a:bodyPr>
          <a:lstStyle/>
          <a:p>
            <a:r>
              <a:rPr lang="ru-RU" sz="2400" dirty="0"/>
              <a:t>Постоянная</a:t>
            </a:r>
          </a:p>
          <a:p>
            <a:r>
              <a:rPr lang="ru-RU" sz="2400" dirty="0"/>
              <a:t>(некарбонатная)</a:t>
            </a:r>
          </a:p>
        </p:txBody>
      </p:sp>
      <p:sp>
        <p:nvSpPr>
          <p:cNvPr id="7" name="Текст 5"/>
          <p:cNvSpPr txBox="1">
            <a:spLocks/>
          </p:cNvSpPr>
          <p:nvPr/>
        </p:nvSpPr>
        <p:spPr>
          <a:xfrm>
            <a:off x="-3204864" y="1080944"/>
            <a:ext cx="2940372" cy="7512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dirty="0" smtClean="0">
                <a:solidFill>
                  <a:schemeClr val="tx1"/>
                </a:solidFill>
              </a:rPr>
              <a:t>Зависит от: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ru-RU" dirty="0" smtClean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Ca(HCO</a:t>
            </a:r>
            <a:r>
              <a:rPr lang="en-US" sz="1600" dirty="0" smtClean="0">
                <a:solidFill>
                  <a:schemeClr val="tx1"/>
                </a:solidFill>
              </a:rPr>
              <a:t>3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  <a:r>
              <a:rPr lang="en-US" sz="1600" dirty="0" smtClean="0">
                <a:solidFill>
                  <a:schemeClr val="tx1"/>
                </a:solidFill>
              </a:rPr>
              <a:t>2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,</a:t>
            </a:r>
            <a:r>
              <a:rPr lang="ru-RU" dirty="0" smtClean="0">
                <a:solidFill>
                  <a:schemeClr val="tx1"/>
                </a:solidFill>
              </a:rPr>
              <a:t>  </a:t>
            </a:r>
            <a:r>
              <a:rPr lang="en-US" dirty="0" smtClean="0">
                <a:solidFill>
                  <a:schemeClr val="tx1"/>
                </a:solidFill>
              </a:rPr>
              <a:t>Mg(HCO</a:t>
            </a:r>
            <a:r>
              <a:rPr lang="en-US" sz="1600" dirty="0" smtClean="0">
                <a:solidFill>
                  <a:schemeClr val="tx1"/>
                </a:solidFill>
              </a:rPr>
              <a:t>3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  <a:r>
              <a:rPr lang="en-US" sz="1600" dirty="0" smtClean="0">
                <a:solidFill>
                  <a:schemeClr val="tx1"/>
                </a:solidFill>
              </a:rPr>
              <a:t>2</a:t>
            </a:r>
            <a:endParaRPr lang="ru-RU" sz="1600" dirty="0" smtClean="0">
              <a:solidFill>
                <a:schemeClr val="tx1"/>
              </a:solidFill>
            </a:endParaRPr>
          </a:p>
        </p:txBody>
      </p:sp>
      <p:sp>
        <p:nvSpPr>
          <p:cNvPr id="9" name="Текст 5"/>
          <p:cNvSpPr txBox="1">
            <a:spLocks/>
          </p:cNvSpPr>
          <p:nvPr/>
        </p:nvSpPr>
        <p:spPr>
          <a:xfrm>
            <a:off x="9396536" y="1097293"/>
            <a:ext cx="2130414" cy="70437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dirty="0" smtClean="0">
                <a:solidFill>
                  <a:schemeClr val="tx1"/>
                </a:solidFill>
              </a:rPr>
              <a:t>Зависит от: 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CaSO</a:t>
            </a:r>
            <a:r>
              <a:rPr lang="en-US" sz="1600" dirty="0" smtClean="0">
                <a:solidFill>
                  <a:schemeClr val="tx1"/>
                </a:solidFill>
              </a:rPr>
              <a:t>4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,</a:t>
            </a:r>
            <a:r>
              <a:rPr lang="ru-RU" dirty="0" smtClean="0">
                <a:solidFill>
                  <a:schemeClr val="tx1"/>
                </a:solidFill>
              </a:rPr>
              <a:t>  </a:t>
            </a:r>
            <a:r>
              <a:rPr lang="en-US" dirty="0" smtClean="0">
                <a:solidFill>
                  <a:schemeClr val="tx1"/>
                </a:solidFill>
              </a:rPr>
              <a:t>MgSO</a:t>
            </a:r>
            <a:r>
              <a:rPr lang="en-US" sz="1600" dirty="0" smtClean="0">
                <a:solidFill>
                  <a:schemeClr val="tx1"/>
                </a:solidFill>
              </a:rPr>
              <a:t>4</a:t>
            </a:r>
            <a:endParaRPr lang="ru-RU" sz="1600" dirty="0" smtClean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29563" y="1801663"/>
            <a:ext cx="28488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1. Кипячение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36955" y="3682254"/>
            <a:ext cx="47774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2. Известковый способ</a:t>
            </a:r>
            <a:endParaRPr lang="ru-RU" sz="3200" b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63422" y="2598251"/>
            <a:ext cx="38286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1</a:t>
            </a:r>
            <a:r>
              <a:rPr lang="ru-RU" sz="32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. Содовый способ</a:t>
            </a:r>
            <a:endParaRPr lang="ru-RU" sz="3200" b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25931" y="4751040"/>
            <a:ext cx="45119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2.  Фосфатный способ</a:t>
            </a:r>
            <a:endParaRPr lang="ru-RU" sz="3200" b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43975" y="4267029"/>
            <a:ext cx="58320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Ca(HCO</a:t>
            </a:r>
            <a:r>
              <a:rPr lang="en-US" sz="2000" b="1" dirty="0" smtClean="0"/>
              <a:t>3</a:t>
            </a:r>
            <a:r>
              <a:rPr lang="en-US" sz="2800" b="1" dirty="0" smtClean="0"/>
              <a:t>)</a:t>
            </a:r>
            <a:r>
              <a:rPr lang="en-US" sz="2000" b="1" dirty="0" smtClean="0"/>
              <a:t>2</a:t>
            </a:r>
            <a:r>
              <a:rPr lang="ru-RU" sz="2800" b="1" dirty="0" smtClean="0"/>
              <a:t>+</a:t>
            </a:r>
            <a:r>
              <a:rPr lang="en-US" sz="2800" b="1" dirty="0" smtClean="0"/>
              <a:t>Ca(OH)</a:t>
            </a:r>
            <a:r>
              <a:rPr lang="en-US" sz="2000" b="1" dirty="0" smtClean="0"/>
              <a:t>2</a:t>
            </a:r>
            <a:r>
              <a:rPr lang="ru-RU" sz="2800" b="1" dirty="0" smtClean="0"/>
              <a:t>=2</a:t>
            </a:r>
            <a:r>
              <a:rPr lang="en-US" sz="2800" b="1" dirty="0" smtClean="0"/>
              <a:t>CaCO</a:t>
            </a:r>
            <a:r>
              <a:rPr lang="en-US" sz="2000" b="1" dirty="0" smtClean="0"/>
              <a:t>3</a:t>
            </a:r>
            <a:r>
              <a:rPr lang="ru-RU" sz="2800" b="1" dirty="0" smtClean="0"/>
              <a:t>↓+2</a:t>
            </a:r>
            <a:r>
              <a:rPr lang="en-US" sz="2800" b="1" dirty="0" smtClean="0"/>
              <a:t>H</a:t>
            </a:r>
            <a:r>
              <a:rPr lang="ru-RU" sz="2000" b="1" dirty="0" smtClean="0"/>
              <a:t>2</a:t>
            </a:r>
            <a:r>
              <a:rPr lang="en-US" sz="2800" b="1" dirty="0" smtClean="0"/>
              <a:t>O</a:t>
            </a:r>
            <a:endParaRPr lang="ru-RU" sz="28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82799" y="2214300"/>
            <a:ext cx="47532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Ca(HCO</a:t>
            </a:r>
            <a:r>
              <a:rPr lang="en-US" sz="2000" b="1" dirty="0" smtClean="0"/>
              <a:t>3</a:t>
            </a:r>
            <a:r>
              <a:rPr lang="en-US" sz="2800" b="1" dirty="0" smtClean="0"/>
              <a:t>)</a:t>
            </a:r>
            <a:r>
              <a:rPr lang="en-US" sz="2000" b="1" dirty="0" smtClean="0"/>
              <a:t>2</a:t>
            </a:r>
            <a:r>
              <a:rPr lang="ru-RU" sz="2800" b="1" dirty="0" smtClean="0"/>
              <a:t>=</a:t>
            </a:r>
            <a:r>
              <a:rPr lang="en-US" sz="2800" b="1" dirty="0" smtClean="0"/>
              <a:t>CaCO</a:t>
            </a:r>
            <a:r>
              <a:rPr lang="en-US" sz="2000" b="1" dirty="0" smtClean="0"/>
              <a:t>3</a:t>
            </a:r>
            <a:r>
              <a:rPr lang="ru-RU" sz="2800" b="1" dirty="0" smtClean="0"/>
              <a:t>↓+</a:t>
            </a:r>
            <a:r>
              <a:rPr lang="en-US" sz="2800" b="1" dirty="0" smtClean="0"/>
              <a:t>H</a:t>
            </a:r>
            <a:r>
              <a:rPr lang="ru-RU" sz="2000" b="1" dirty="0" smtClean="0"/>
              <a:t>2</a:t>
            </a:r>
            <a:r>
              <a:rPr lang="en-US" sz="2800" b="1" dirty="0" smtClean="0"/>
              <a:t>O</a:t>
            </a:r>
            <a:r>
              <a:rPr lang="ru-RU" sz="2800" b="1" dirty="0" smtClean="0"/>
              <a:t>+</a:t>
            </a:r>
            <a:r>
              <a:rPr lang="en-US" sz="2800" b="1" dirty="0" smtClean="0"/>
              <a:t>CO</a:t>
            </a:r>
            <a:r>
              <a:rPr lang="en-US" sz="2000" b="1" dirty="0" smtClean="0"/>
              <a:t>2</a:t>
            </a:r>
            <a:r>
              <a:rPr lang="ru-RU" sz="2800" b="1" dirty="0" smtClean="0"/>
              <a:t> </a:t>
            </a:r>
            <a:endParaRPr lang="ru-RU" sz="28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101913" y="3159034"/>
            <a:ext cx="52901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CaSO</a:t>
            </a:r>
            <a:r>
              <a:rPr lang="en-US" b="1" dirty="0" smtClean="0"/>
              <a:t>4</a:t>
            </a:r>
            <a:r>
              <a:rPr lang="ru-RU" sz="2800" b="1" dirty="0" smtClean="0"/>
              <a:t>+</a:t>
            </a:r>
            <a:r>
              <a:rPr lang="en-US" sz="2800" b="1" dirty="0" smtClean="0"/>
              <a:t>Na</a:t>
            </a:r>
            <a:r>
              <a:rPr lang="en-US" b="1" dirty="0" smtClean="0"/>
              <a:t>2</a:t>
            </a:r>
            <a:r>
              <a:rPr lang="en-US" sz="2800" b="1" dirty="0" smtClean="0"/>
              <a:t>CO</a:t>
            </a:r>
            <a:r>
              <a:rPr lang="en-US" b="1" dirty="0" smtClean="0"/>
              <a:t>3</a:t>
            </a:r>
            <a:r>
              <a:rPr lang="ru-RU" sz="2800" b="1" dirty="0" smtClean="0"/>
              <a:t>=</a:t>
            </a:r>
            <a:r>
              <a:rPr lang="en-US" sz="2800" b="1" dirty="0" smtClean="0"/>
              <a:t>CaCO</a:t>
            </a:r>
            <a:r>
              <a:rPr lang="en-US" b="1" dirty="0" smtClean="0"/>
              <a:t>3</a:t>
            </a:r>
            <a:r>
              <a:rPr lang="ru-RU" sz="2800" b="1" dirty="0" smtClean="0"/>
              <a:t>↓+</a:t>
            </a:r>
            <a:r>
              <a:rPr lang="en-US" sz="2800" b="1" dirty="0" smtClean="0"/>
              <a:t>Na</a:t>
            </a:r>
            <a:r>
              <a:rPr lang="ru-RU" b="1" dirty="0" smtClean="0"/>
              <a:t>2</a:t>
            </a:r>
            <a:r>
              <a:rPr lang="en-US" sz="2800" b="1" dirty="0" smtClean="0"/>
              <a:t>SO</a:t>
            </a:r>
            <a:r>
              <a:rPr lang="en-US" sz="2000" b="1" dirty="0" smtClean="0"/>
              <a:t>4</a:t>
            </a:r>
            <a:endParaRPr lang="ru-RU" sz="20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998071" y="5298831"/>
            <a:ext cx="64087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3CaSO</a:t>
            </a:r>
            <a:r>
              <a:rPr lang="en-US" sz="2000" b="1" dirty="0" smtClean="0"/>
              <a:t>4</a:t>
            </a:r>
            <a:r>
              <a:rPr lang="ru-RU" sz="2800" b="1" dirty="0" smtClean="0"/>
              <a:t>+</a:t>
            </a:r>
            <a:r>
              <a:rPr lang="en-US" sz="2800" b="1" dirty="0" smtClean="0"/>
              <a:t>2Na</a:t>
            </a:r>
            <a:r>
              <a:rPr lang="en-US" b="1" dirty="0" smtClean="0"/>
              <a:t>3</a:t>
            </a:r>
            <a:r>
              <a:rPr lang="en-US" sz="2800" b="1" dirty="0" smtClean="0"/>
              <a:t>PO</a:t>
            </a:r>
            <a:r>
              <a:rPr lang="en-US" sz="2000" b="1" dirty="0" smtClean="0"/>
              <a:t>4</a:t>
            </a:r>
            <a:r>
              <a:rPr lang="ru-RU" sz="2800" b="1" dirty="0" smtClean="0"/>
              <a:t>=</a:t>
            </a:r>
            <a:r>
              <a:rPr lang="en-US" sz="2800" b="1" dirty="0" smtClean="0"/>
              <a:t>Ca</a:t>
            </a:r>
            <a:r>
              <a:rPr lang="en-US" sz="2000" b="1" dirty="0" smtClean="0"/>
              <a:t>3</a:t>
            </a:r>
            <a:r>
              <a:rPr lang="en-US" sz="2800" b="1" dirty="0" smtClean="0"/>
              <a:t>(PO</a:t>
            </a:r>
            <a:r>
              <a:rPr lang="en-US" sz="2000" b="1" dirty="0" smtClean="0"/>
              <a:t>4</a:t>
            </a:r>
            <a:r>
              <a:rPr lang="en-US" sz="2800" b="1" dirty="0" smtClean="0"/>
              <a:t>)</a:t>
            </a:r>
            <a:r>
              <a:rPr lang="en-US" sz="2000" b="1" dirty="0" smtClean="0"/>
              <a:t>2</a:t>
            </a:r>
            <a:r>
              <a:rPr lang="ru-RU" sz="2800" b="1" dirty="0" smtClean="0"/>
              <a:t>↓+</a:t>
            </a:r>
            <a:r>
              <a:rPr lang="en-US" sz="2800" b="1" dirty="0" smtClean="0"/>
              <a:t>3Na</a:t>
            </a:r>
            <a:r>
              <a:rPr lang="ru-RU" sz="2000" b="1" dirty="0" smtClean="0"/>
              <a:t>2</a:t>
            </a:r>
            <a:r>
              <a:rPr lang="en-US" sz="2800" b="1" dirty="0" smtClean="0"/>
              <a:t>SO</a:t>
            </a:r>
            <a:r>
              <a:rPr lang="en-US" sz="2000" b="1" dirty="0" smtClean="0"/>
              <a:t>4</a:t>
            </a:r>
            <a:endParaRPr lang="ru-RU" sz="2000" b="1" dirty="0"/>
          </a:p>
        </p:txBody>
      </p:sp>
    </p:spTree>
    <p:extLst>
      <p:ext uri="{BB962C8B-B14F-4D97-AF65-F5344CB8AC3E}">
        <p14:creationId xmlns="" xmlns:p14="http://schemas.microsoft.com/office/powerpoint/2010/main" val="123100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Михайлова Е.В\Наши имена\Наши имена 2015-2016\Черновики и материалы. Жесткость воды\img988_2969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1239" y="1513499"/>
            <a:ext cx="1972202" cy="192636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Михайлова Е.В\Наши имена\Наши имена 2015-2016\Черновики и материалы. Жесткость воды\f6ef638ee39763892c50a4e2dd900f7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765" y="1513500"/>
            <a:ext cx="2089690" cy="197642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Объект 3"/>
          <p:cNvSpPr txBox="1">
            <a:spLocks/>
          </p:cNvSpPr>
          <p:nvPr/>
        </p:nvSpPr>
        <p:spPr>
          <a:xfrm>
            <a:off x="851606" y="483444"/>
            <a:ext cx="7547859" cy="216024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6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Brush Script MT" pitchFamily="66" charset="0"/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«Опыт – единственный верный путь спрашивать природу и слышать ответ   в её лаборатории»</a:t>
            </a:r>
          </a:p>
          <a:p>
            <a:pPr algn="ctr">
              <a:buFont typeface="Wingdings" pitchFamily="2" charset="2"/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Д. И. Менделеев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Михайлова Е.В\Наши имена\Наши имена 2015-2016\Черновики и материалы. Жесткость воды\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177" y="3950573"/>
            <a:ext cx="3790162" cy="22606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Михайлова Е.В\Наши имена\Наши имена 2015-2016\Черновики и материалы. Жесткость воды\htmlconvd-pknijX_html_2b8be72c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535" y="3954859"/>
            <a:ext cx="3726950" cy="225636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83568" y="3435792"/>
            <a:ext cx="40266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3. </a:t>
            </a:r>
            <a:r>
              <a:rPr lang="ru-RU" sz="3200" b="1" dirty="0" err="1" smtClean="0"/>
              <a:t>Катионирование</a:t>
            </a:r>
            <a:endParaRPr lang="ru-RU" sz="32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367379" y="3412346"/>
            <a:ext cx="19564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/>
              <a:t>4</a:t>
            </a:r>
            <a:r>
              <a:rPr lang="ru-RU" sz="3200" b="1" dirty="0" smtClean="0"/>
              <a:t>. Осмос</a:t>
            </a:r>
            <a:endParaRPr lang="ru-RU" sz="32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177228" y="2476679"/>
            <a:ext cx="21901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«</a:t>
            </a:r>
            <a:r>
              <a:rPr lang="ru-RU" sz="2800" b="1" dirty="0" err="1" smtClean="0"/>
              <a:t>Аквафор</a:t>
            </a:r>
            <a:r>
              <a:rPr lang="ru-RU" sz="2800" b="1" dirty="0" smtClean="0"/>
              <a:t>»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987824" y="2966705"/>
            <a:ext cx="1800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«</a:t>
            </a:r>
            <a:r>
              <a:rPr lang="ru-RU" sz="2800" b="1" dirty="0" smtClean="0"/>
              <a:t>Гейзер»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387878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420888"/>
            <a:ext cx="6624736" cy="3456384"/>
          </a:xfrm>
        </p:spPr>
        <p:txBody>
          <a:bodyPr>
            <a:normAutofit fontScale="85000" lnSpcReduction="10000"/>
          </a:bodyPr>
          <a:lstStyle/>
          <a:p>
            <a:r>
              <a:rPr lang="ru-RU" sz="2800" b="1" dirty="0" smtClean="0"/>
              <a:t>Цель:</a:t>
            </a:r>
          </a:p>
          <a:p>
            <a:r>
              <a:rPr lang="ru-RU" sz="2800" b="1" dirty="0" smtClean="0"/>
              <a:t>Выяснить какой из способов умягчения воды наиболее эффективен.</a:t>
            </a:r>
            <a:endParaRPr lang="ru-RU" sz="2800" dirty="0" smtClean="0"/>
          </a:p>
          <a:p>
            <a:r>
              <a:rPr lang="ru-RU" sz="2800" b="1" dirty="0" smtClean="0"/>
              <a:t>Гипотеза:</a:t>
            </a:r>
          </a:p>
          <a:p>
            <a:r>
              <a:rPr lang="ru-RU" sz="2800" b="1" dirty="0"/>
              <a:t>Мы считаем, что фильтры,  </a:t>
            </a:r>
            <a:r>
              <a:rPr lang="ru-RU" sz="2800" b="1" dirty="0" smtClean="0"/>
              <a:t> используемые </a:t>
            </a:r>
            <a:r>
              <a:rPr lang="ru-RU" sz="2800" b="1" dirty="0"/>
              <a:t>для очистки воды, должны быть подобраны с учетом показателей природной воды,  </a:t>
            </a:r>
            <a:r>
              <a:rPr lang="ru-RU" sz="2800" b="1" dirty="0" smtClean="0"/>
              <a:t>      которая </a:t>
            </a:r>
            <a:r>
              <a:rPr lang="ru-RU" sz="2800" b="1" dirty="0"/>
              <a:t>подается в дома 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980728"/>
            <a:ext cx="66247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Практическая часть </a:t>
            </a:r>
            <a:endParaRPr lang="ru-RU" sz="3200" b="1" dirty="0" smtClean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«Исследование </a:t>
            </a:r>
            <a:r>
              <a:rPr lang="ru-RU" sz="32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жесткости проб природной  и питьевой </a:t>
            </a:r>
            <a:r>
              <a:rPr lang="ru-RU" sz="32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воды»</a:t>
            </a:r>
            <a:endParaRPr lang="ru-RU" sz="3200" b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56911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293401" cy="1202485"/>
          </a:xfrm>
        </p:spPr>
        <p:txBody>
          <a:bodyPr>
            <a:noAutofit/>
          </a:bodyPr>
          <a:lstStyle/>
          <a:p>
            <a:r>
              <a:rPr lang="ru-RU" sz="4800" dirty="0">
                <a:solidFill>
                  <a:srgbClr val="FF0000"/>
                </a:solidFill>
              </a:rPr>
              <a:t>Результаты исследования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="" xmlns:p14="http://schemas.microsoft.com/office/powerpoint/2010/main" val="170188965"/>
              </p:ext>
            </p:extLst>
          </p:nvPr>
        </p:nvGraphicFramePr>
        <p:xfrm>
          <a:off x="755576" y="1340768"/>
          <a:ext cx="7560840" cy="5517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5269525" y="5202782"/>
            <a:ext cx="7841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№ 2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06792" y="5433615"/>
            <a:ext cx="7841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№ 1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09054" y="4743596"/>
            <a:ext cx="7841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№ 4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053714" y="4960214"/>
            <a:ext cx="7841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№ 3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308304" y="4517699"/>
            <a:ext cx="7841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№ 5</a:t>
            </a:r>
            <a:endParaRPr lang="ru-RU" sz="2400" dirty="0"/>
          </a:p>
        </p:txBody>
      </p:sp>
      <p:sp>
        <p:nvSpPr>
          <p:cNvPr id="13" name="Прямоугольник 12"/>
          <p:cNvSpPr/>
          <p:nvPr/>
        </p:nvSpPr>
        <p:spPr>
          <a:xfrm rot="18910396">
            <a:off x="3254096" y="5710614"/>
            <a:ext cx="1069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6-16 </a:t>
            </a:r>
            <a:r>
              <a:rPr lang="ru-RU" baseline="30000" dirty="0">
                <a:solidFill>
                  <a:srgbClr val="FF0000"/>
                </a:solidFill>
              </a:rPr>
              <a:t>0</a:t>
            </a:r>
            <a:r>
              <a:rPr lang="en-US" dirty="0" err="1">
                <a:solidFill>
                  <a:srgbClr val="FF0000"/>
                </a:solidFill>
              </a:rPr>
              <a:t>dH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18899382">
            <a:off x="1211269" y="4944925"/>
            <a:ext cx="8194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3 мг/л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18890740">
            <a:off x="1808033" y="5198963"/>
            <a:ext cx="10759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350 мг/л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 rot="18902637">
            <a:off x="630335" y="4644627"/>
            <a:ext cx="9476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45 мг/л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 rot="18912939">
            <a:off x="2481943" y="5365254"/>
            <a:ext cx="1069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3-10 </a:t>
            </a:r>
            <a:r>
              <a:rPr lang="ru-RU" baseline="30000" dirty="0">
                <a:solidFill>
                  <a:srgbClr val="FF0000"/>
                </a:solidFill>
              </a:rPr>
              <a:t>0</a:t>
            </a:r>
            <a:r>
              <a:rPr lang="en-US" dirty="0" err="1">
                <a:solidFill>
                  <a:srgbClr val="FF0000"/>
                </a:solidFill>
              </a:rPr>
              <a:t>dH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 rot="18975913">
            <a:off x="676833" y="4333033"/>
            <a:ext cx="6431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ПДК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211960" y="4437112"/>
            <a:ext cx="9380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</a:rPr>
              <a:t>2</a:t>
            </a:r>
            <a:r>
              <a:rPr lang="ru-RU" sz="2000" b="1" dirty="0" smtClean="0">
                <a:solidFill>
                  <a:schemeClr val="bg1"/>
                </a:solidFill>
              </a:rPr>
              <a:t>0 </a:t>
            </a:r>
            <a:r>
              <a:rPr lang="ru-RU" sz="2000" b="1" baseline="30000" dirty="0">
                <a:solidFill>
                  <a:schemeClr val="bg1"/>
                </a:solidFill>
              </a:rPr>
              <a:t>0</a:t>
            </a:r>
            <a:r>
              <a:rPr lang="en-US" sz="2000" b="1" dirty="0" err="1">
                <a:solidFill>
                  <a:schemeClr val="bg1"/>
                </a:solidFill>
              </a:rPr>
              <a:t>dH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004048" y="4293096"/>
            <a:ext cx="9380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</a:rPr>
              <a:t>2</a:t>
            </a:r>
            <a:r>
              <a:rPr lang="ru-RU" sz="2000" b="1" dirty="0" smtClean="0">
                <a:solidFill>
                  <a:schemeClr val="bg1"/>
                </a:solidFill>
              </a:rPr>
              <a:t>0 </a:t>
            </a:r>
            <a:r>
              <a:rPr lang="ru-RU" sz="2000" b="1" baseline="30000" dirty="0">
                <a:solidFill>
                  <a:schemeClr val="bg1"/>
                </a:solidFill>
              </a:rPr>
              <a:t>0</a:t>
            </a:r>
            <a:r>
              <a:rPr lang="en-US" sz="2000" b="1" dirty="0" err="1">
                <a:solidFill>
                  <a:schemeClr val="bg1"/>
                </a:solidFill>
              </a:rPr>
              <a:t>dH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733754" y="4209922"/>
            <a:ext cx="9380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15 </a:t>
            </a:r>
            <a:r>
              <a:rPr lang="ru-RU" sz="2000" b="1" baseline="30000" dirty="0">
                <a:solidFill>
                  <a:schemeClr val="bg1"/>
                </a:solidFill>
              </a:rPr>
              <a:t>0</a:t>
            </a:r>
            <a:r>
              <a:rPr lang="en-US" sz="2000" b="1" dirty="0" err="1">
                <a:solidFill>
                  <a:schemeClr val="bg1"/>
                </a:solidFill>
              </a:rPr>
              <a:t>dH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856306" y="1556792"/>
            <a:ext cx="10054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100 </a:t>
            </a:r>
            <a:r>
              <a:rPr lang="ru-RU" sz="1400" b="1" dirty="0" smtClean="0"/>
              <a:t>мг/л</a:t>
            </a:r>
            <a:endParaRPr lang="ru-RU" sz="1400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3781814" y="2492896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50 </a:t>
            </a:r>
            <a:r>
              <a:rPr lang="ru-RU" sz="1400" b="1" dirty="0" smtClean="0"/>
              <a:t>мг/л</a:t>
            </a:r>
            <a:endParaRPr lang="ru-RU" sz="1400" b="1" dirty="0"/>
          </a:p>
        </p:txBody>
      </p:sp>
    </p:spTree>
    <p:extLst>
      <p:ext uri="{BB962C8B-B14F-4D97-AF65-F5344CB8AC3E}">
        <p14:creationId xmlns="" xmlns:p14="http://schemas.microsoft.com/office/powerpoint/2010/main" val="70756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1393</TotalTime>
  <Words>738</Words>
  <Application>Microsoft Office PowerPoint</Application>
  <PresentationFormat>Экран (4:3)</PresentationFormat>
  <Paragraphs>138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Кнопка</vt:lpstr>
      <vt:lpstr>Жесткость воды</vt:lpstr>
      <vt:lpstr>Жесткая вода в природе</vt:lpstr>
      <vt:lpstr>Жесткая вода в быту</vt:lpstr>
      <vt:lpstr>Цель и задачи проекта</vt:lpstr>
      <vt:lpstr>Жесткость и ее виды</vt:lpstr>
      <vt:lpstr>Способы устранения жесткости </vt:lpstr>
      <vt:lpstr>Слайд 7</vt:lpstr>
      <vt:lpstr>Слайд 8</vt:lpstr>
      <vt:lpstr>Результаты исследования</vt:lpstr>
      <vt:lpstr>Результаты  исследования</vt:lpstr>
      <vt:lpstr>Итоги исследования</vt:lpstr>
      <vt:lpstr>Рекомендации по улучшению качества воды</vt:lpstr>
      <vt:lpstr>Выводы</vt:lpstr>
      <vt:lpstr>Источники информации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Жесткость воды</dc:title>
  <dc:creator>ElenaM</dc:creator>
  <cp:lastModifiedBy>Учитель химии</cp:lastModifiedBy>
  <cp:revision>131</cp:revision>
  <dcterms:created xsi:type="dcterms:W3CDTF">2015-12-15T19:50:54Z</dcterms:created>
  <dcterms:modified xsi:type="dcterms:W3CDTF">2016-02-24T08:28:08Z</dcterms:modified>
</cp:coreProperties>
</file>