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4" r:id="rId4"/>
    <p:sldId id="262" r:id="rId5"/>
    <p:sldId id="263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9" r:id="rId19"/>
    <p:sldId id="280" r:id="rId20"/>
    <p:sldId id="281" r:id="rId21"/>
    <p:sldId id="282" r:id="rId22"/>
    <p:sldId id="278" r:id="rId23"/>
    <p:sldId id="25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5B9B2DE-288D-4ADD-A02F-AA2CC2AA5C3F}" type="datetimeFigureOut">
              <a:rPr lang="ru-RU" smtClean="0"/>
              <a:t>28.04.2017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83B34D3-7BE7-4DEE-BA00-4080F4456C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nyought.moy.su/news/lekcija_11/2012-10-26-55" TargetMode="External"/><Relationship Id="rId7" Type="http://schemas.openxmlformats.org/officeDocument/2006/relationships/hyperlink" Target="http://ru.wikipedia.org/" TargetMode="External"/><Relationship Id="rId2" Type="http://schemas.openxmlformats.org/officeDocument/2006/relationships/hyperlink" Target="http://palitra-ru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dic.nsf/enc_biography/62849/" TargetMode="External"/><Relationship Id="rId5" Type="http://schemas.openxmlformats.org/officeDocument/2006/relationships/hyperlink" Target="http://nsportal.ru/shkola/izobrazitelnoe-iskusstvo/library/vidy-i-zhanry-izobrazitelnogo-iskusstva" TargetMode="External"/><Relationship Id="rId4" Type="http://schemas.openxmlformats.org/officeDocument/2006/relationships/hyperlink" Target="http://enc-dic.com/enc_big/Pejzazh-44639.htmlhttp:/enc-dic.com/enc_big/Pejzazh-44639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830" TargetMode="External"/><Relationship Id="rId7" Type="http://schemas.openxmlformats.org/officeDocument/2006/relationships/hyperlink" Target="http://ru.wikipedia.org/wiki/1898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832" TargetMode="External"/><Relationship Id="rId5" Type="http://schemas.openxmlformats.org/officeDocument/2006/relationships/image" Target="../media/image6.jpg"/><Relationship Id="rId4" Type="http://schemas.openxmlformats.org/officeDocument/2006/relationships/hyperlink" Target="http://ru.wikipedia.org/wiki/189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72008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ТОГБОУ «</a:t>
            </a:r>
            <a:r>
              <a:rPr lang="ru-RU" sz="2000" b="1" dirty="0" err="1" smtClean="0"/>
              <a:t>Моршанская</a:t>
            </a:r>
            <a:r>
              <a:rPr lang="ru-RU" sz="2000" b="1" dirty="0" smtClean="0"/>
              <a:t>  общеобразовательная школа-интернат основного общего образования»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484784"/>
            <a:ext cx="7120880" cy="14732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>Русские художники-пейзажисты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3645024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Федякина Ольга Николаевна,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педагог дополнительного образования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573325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г. Моршанск, </a:t>
            </a:r>
            <a:r>
              <a:rPr lang="ru-RU" b="1" dirty="0" smtClean="0">
                <a:latin typeface="+mj-lt"/>
              </a:rPr>
              <a:t>2017</a:t>
            </a:r>
            <a:endParaRPr lang="ru-RU" b="1" dirty="0">
              <a:latin typeface="+mj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92896"/>
            <a:ext cx="3960440" cy="2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207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И.И. Шишкина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67744" y="573325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Лес перед грозой</a:t>
            </a:r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498" y="908720"/>
            <a:ext cx="573485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951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И.И. Шишкина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73431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Осенний пейзаж. Дорожка в лесу</a:t>
            </a:r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80728"/>
            <a:ext cx="6808273" cy="438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44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И.И. Шишкина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73431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Зима 1890</a:t>
            </a:r>
          </a:p>
          <a:p>
            <a:pPr algn="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52736"/>
            <a:ext cx="7403470" cy="451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72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А.И. Куинджи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73431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Лесное болото</a:t>
            </a:r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866775"/>
            <a:ext cx="6371232" cy="467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96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636912"/>
            <a:ext cx="2297792" cy="1350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А.И. Куинджи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73431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Березовая роща. 1901</a:t>
            </a:r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32" y="908719"/>
            <a:ext cx="3371282" cy="48036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672" y="908719"/>
            <a:ext cx="2821720" cy="46805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1400" y="576461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Сосна. 1878</a:t>
            </a:r>
          </a:p>
        </p:txBody>
      </p:sp>
    </p:spTree>
    <p:extLst>
      <p:ext uri="{BB962C8B-B14F-4D97-AF65-F5344CB8AC3E}">
        <p14:creationId xmlns:p14="http://schemas.microsoft.com/office/powerpoint/2010/main" val="215297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В.Д. Поленова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73431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Русская деревня 1889</a:t>
            </a:r>
          </a:p>
          <a:p>
            <a:pPr algn="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010211"/>
            <a:ext cx="7507936" cy="461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99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В.Д. Поленова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73431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Золотая осень</a:t>
            </a:r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49" y="908720"/>
            <a:ext cx="7806338" cy="482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98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В.Д. Поленова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73431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Первый снег 1891</a:t>
            </a:r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2878"/>
            <a:ext cx="8136497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312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1760" y="5575325"/>
            <a:ext cx="4355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000" b="1" dirty="0"/>
              <a:t>Иса́ак Ильи́ч </a:t>
            </a:r>
            <a:r>
              <a:rPr lang="vi-VN" sz="2000" b="1" dirty="0" smtClean="0"/>
              <a:t>Левита́н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(1860-1900)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77276"/>
            <a:ext cx="3549947" cy="480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253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И.И. Левитана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73431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Мостик. Саввинская слобода. 1884</a:t>
            </a:r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765" y="865158"/>
            <a:ext cx="5528526" cy="486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32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692696"/>
            <a:ext cx="7408333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Monotype Corsiva" panose="03010101010201010101" pitchFamily="66" charset="0"/>
              </a:rPr>
              <a:t>ПЕЙЗАЖ (франц. </a:t>
            </a:r>
            <a:r>
              <a:rPr lang="ru-RU" sz="3200" b="1" dirty="0" err="1">
                <a:solidFill>
                  <a:schemeClr val="tx1"/>
                </a:solidFill>
                <a:latin typeface="Monotype Corsiva" panose="03010101010201010101" pitchFamily="66" charset="0"/>
              </a:rPr>
              <a:t>paysage</a:t>
            </a:r>
            <a:r>
              <a:rPr lang="ru-RU" sz="3200" b="1" dirty="0">
                <a:solidFill>
                  <a:schemeClr val="tx1"/>
                </a:solidFill>
                <a:latin typeface="Monotype Corsiva" panose="03010101010201010101" pitchFamily="66" charset="0"/>
              </a:rPr>
              <a:t> - от </a:t>
            </a:r>
            <a:r>
              <a:rPr lang="ru-RU" sz="3200" b="1" dirty="0" err="1">
                <a:solidFill>
                  <a:schemeClr val="tx1"/>
                </a:solidFill>
                <a:latin typeface="Monotype Corsiva" panose="03010101010201010101" pitchFamily="66" charset="0"/>
              </a:rPr>
              <a:t>pays</a:t>
            </a:r>
            <a:r>
              <a:rPr lang="ru-RU" sz="3200" b="1" dirty="0">
                <a:solidFill>
                  <a:schemeClr val="tx1"/>
                </a:solidFill>
                <a:latin typeface="Monotype Corsiva" panose="03010101010201010101" pitchFamily="66" charset="0"/>
              </a:rPr>
              <a:t> местность), вид, изображение какой-либо местности; в живописи и графике жанр (и отдельное произведение), в котором основной предмет изображения - природа. Часто изображаются виды городов или архитектурных комплексов (архитектурный пейзаж, </a:t>
            </a:r>
            <a:r>
              <a:rPr lang="ru-RU" sz="3200" b="1" dirty="0" err="1">
                <a:solidFill>
                  <a:schemeClr val="tx1"/>
                </a:solidFill>
                <a:latin typeface="Monotype Corsiva" panose="03010101010201010101" pitchFamily="66" charset="0"/>
              </a:rPr>
              <a:t>ведута</a:t>
            </a:r>
            <a:r>
              <a:rPr lang="ru-RU" sz="3200" b="1" dirty="0">
                <a:solidFill>
                  <a:schemeClr val="tx1"/>
                </a:solidFill>
                <a:latin typeface="Monotype Corsiva" panose="03010101010201010101" pitchFamily="66" charset="0"/>
              </a:rPr>
              <a:t>), морские виды (марина</a:t>
            </a:r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).</a:t>
            </a:r>
          </a:p>
          <a:p>
            <a:pPr marL="0" indent="0">
              <a:buNone/>
            </a:pPr>
            <a:endParaRPr lang="ru-RU" sz="3200" b="1" dirty="0" smtClean="0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pPr marL="0" indent="0" algn="r">
              <a:buNone/>
            </a:pPr>
            <a:r>
              <a:rPr lang="ru-RU" sz="2000" b="1" dirty="0" smtClean="0"/>
              <a:t>(Большой </a:t>
            </a:r>
            <a:r>
              <a:rPr lang="ru-RU" sz="2000" b="1" dirty="0"/>
              <a:t>энциклопедический </a:t>
            </a:r>
            <a:r>
              <a:rPr lang="ru-RU" sz="2000" b="1" dirty="0" smtClean="0"/>
              <a:t>словарь)</a:t>
            </a:r>
            <a:endParaRPr lang="ru-RU" sz="2000" b="1" dirty="0"/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232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И.И. Левитана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73431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 парке 1895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163" y="937166"/>
            <a:ext cx="5927730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71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И.И. Левитана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573431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Лесные дали. 1880-1890-е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34906"/>
            <a:ext cx="6656168" cy="459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788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476672"/>
            <a:ext cx="6849782" cy="1008112"/>
          </a:xfrm>
        </p:spPr>
        <p:txBody>
          <a:bodyPr>
            <a:normAutofit/>
          </a:bodyPr>
          <a:lstStyle/>
          <a:p>
            <a:r>
              <a:rPr lang="ru-RU" sz="2400" b="1" dirty="0"/>
              <a:t>И. Н. </a:t>
            </a:r>
            <a:r>
              <a:rPr lang="ru-RU" sz="2400" b="1" dirty="0" smtClean="0"/>
              <a:t>Крамской. </a:t>
            </a:r>
            <a:r>
              <a:rPr lang="ru-RU" sz="2400" b="1" dirty="0"/>
              <a:t>Портрет П. М. Третьякова. 1876 г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113034"/>
            <a:ext cx="4320480" cy="545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065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772816"/>
            <a:ext cx="7408333" cy="3450696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chemeClr val="tx1"/>
                </a:solidFill>
                <a:hlinkClick r:id="rId2"/>
              </a:rPr>
              <a:t>http://palitra-ru.ru</a:t>
            </a:r>
            <a:r>
              <a:rPr lang="en-US" sz="1400" b="1" dirty="0" smtClean="0">
                <a:solidFill>
                  <a:schemeClr val="tx1"/>
                </a:solidFill>
                <a:hlinkClick r:id="rId2"/>
              </a:rPr>
              <a:t>/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chemeClr val="tx1"/>
                </a:solidFill>
                <a:hlinkClick r:id="rId3"/>
              </a:rPr>
              <a:t>http://</a:t>
            </a:r>
            <a:r>
              <a:rPr lang="en-US" sz="1400" b="1" dirty="0" smtClean="0">
                <a:solidFill>
                  <a:schemeClr val="tx1"/>
                </a:solidFill>
                <a:hlinkClick r:id="rId3"/>
              </a:rPr>
              <a:t>nyought.moy.su/news/lekcija_11/2012-10-26-55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chemeClr val="tx1"/>
                </a:solidFill>
                <a:hlinkClick r:id="rId4"/>
              </a:rPr>
              <a:t>http://enc-dic.com/enc_big/Pejzazh-44639.htmlhttp://</a:t>
            </a:r>
            <a:r>
              <a:rPr lang="en-US" sz="1400" b="1" dirty="0" smtClean="0">
                <a:solidFill>
                  <a:schemeClr val="tx1"/>
                </a:solidFill>
                <a:hlinkClick r:id="rId4"/>
              </a:rPr>
              <a:t>enc-dic.com/enc_big/Pejzazh-44639.html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chemeClr val="tx1"/>
                </a:solidFill>
                <a:hlinkClick r:id="rId5"/>
              </a:rPr>
              <a:t>http://</a:t>
            </a:r>
            <a:r>
              <a:rPr lang="en-US" sz="1400" b="1" dirty="0" smtClean="0">
                <a:solidFill>
                  <a:schemeClr val="tx1"/>
                </a:solidFill>
                <a:hlinkClick r:id="rId5"/>
              </a:rPr>
              <a:t>nsportal.ru/shkola/izobrazitelnoe-iskusstvo/library/vidy-i-zhanry-izobrazitelnogo-iskusstva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chemeClr val="tx1"/>
                </a:solidFill>
                <a:hlinkClick r:id="rId6"/>
              </a:rPr>
              <a:t>http://dic.academic.ru/dic.nsf/enc_biography/62849</a:t>
            </a:r>
            <a:r>
              <a:rPr lang="en-US" sz="1400" b="1" dirty="0" smtClean="0">
                <a:solidFill>
                  <a:schemeClr val="tx1"/>
                </a:solidFill>
                <a:hlinkClick r:id="rId6"/>
              </a:rPr>
              <a:t>/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chemeClr val="tx1"/>
                </a:solidFill>
                <a:hlinkClick r:id="rId7"/>
              </a:rPr>
              <a:t>http://</a:t>
            </a:r>
            <a:r>
              <a:rPr lang="en-US" sz="1400" b="1" dirty="0" smtClean="0">
                <a:solidFill>
                  <a:schemeClr val="tx1"/>
                </a:solidFill>
                <a:hlinkClick r:id="rId7"/>
              </a:rPr>
              <a:t>ru.wikipedia.org</a:t>
            </a:r>
            <a:endParaRPr lang="ru-RU" sz="1400" b="1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400" b="1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Информационные источники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67710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8883913"/>
              </p:ext>
            </p:extLst>
          </p:nvPr>
        </p:nvGraphicFramePr>
        <p:xfrm>
          <a:off x="3275856" y="332656"/>
          <a:ext cx="5501421" cy="6419138"/>
        </p:xfrm>
        <a:graphic>
          <a:graphicData uri="http://schemas.openxmlformats.org/drawingml/2006/table">
            <a:tbl>
              <a:tblPr/>
              <a:tblGrid>
                <a:gridCol w="1833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7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51225"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9169" marR="9169" marT="9169" marB="91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  <a:t>"В нашей бедной северной долинной природе </a:t>
                      </a:r>
                      <a:b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</a:br>
                      <a: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  <a:t>есть трогательная прелесть, особенно близкая нашему сердцу....</a:t>
                      </a:r>
                      <a:b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</a:br>
                      <a: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  <a:t>Наши бесконечные луга, покрытые ровной зеленью, </a:t>
                      </a:r>
                      <a:b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</a:br>
                      <a: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  <a:t>успокоительно хороши, в нашей стелящейся природе...</a:t>
                      </a:r>
                      <a:b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</a:br>
                      <a: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  <a:t>что-то такое, что поется в русской песне,</a:t>
                      </a:r>
                      <a:b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</a:br>
                      <a:r>
                        <a:rPr lang="ru-RU" sz="2800" b="1" dirty="0">
                          <a:effectLst/>
                          <a:latin typeface="Monotype Corsiva" panose="03010101010201010101" pitchFamily="66" charset="0"/>
                        </a:rPr>
                        <a:t>что кровно отзывается в русском сердце."</a:t>
                      </a:r>
                    </a:p>
                    <a:p>
                      <a:pPr algn="r"/>
                      <a:r>
                        <a:rPr lang="ru-RU" sz="2800" b="1" dirty="0" err="1">
                          <a:effectLst/>
                          <a:latin typeface="Monotype Corsiva" panose="03010101010201010101" pitchFamily="66" charset="0"/>
                        </a:rPr>
                        <a:t>А.И.Герцен</a:t>
                      </a:r>
                      <a:endParaRPr lang="ru-RU" sz="2800" b="1" dirty="0">
                        <a:effectLst/>
                        <a:latin typeface="Monotype Corsiva" panose="03010101010201010101" pitchFamily="66" charset="0"/>
                      </a:endParaRPr>
                    </a:p>
                  </a:txBody>
                  <a:tcPr marL="9169" marR="9169" marT="9169" marB="91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980728"/>
            <a:ext cx="357187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616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16016" y="2699628"/>
            <a:ext cx="43244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Крамской </a:t>
            </a:r>
            <a:r>
              <a:rPr lang="ru-RU" sz="2400" b="1" dirty="0"/>
              <a:t>Иван </a:t>
            </a:r>
            <a:r>
              <a:rPr lang="ru-RU" sz="2400" b="1" dirty="0" smtClean="0"/>
              <a:t>Николаевич, живописец-гравер </a:t>
            </a:r>
            <a:r>
              <a:rPr lang="ru-RU" sz="2400" b="1" dirty="0"/>
              <a:t>и </a:t>
            </a:r>
            <a:r>
              <a:rPr lang="ru-RU" sz="2400" b="1" dirty="0" smtClean="0"/>
              <a:t>портретист</a:t>
            </a:r>
          </a:p>
          <a:p>
            <a:r>
              <a:rPr lang="ru-RU" sz="2400" dirty="0"/>
              <a:t>27 мая 1837 </a:t>
            </a:r>
            <a:r>
              <a:rPr lang="ru-RU" sz="2400" dirty="0" smtClean="0"/>
              <a:t>г. - 25 </a:t>
            </a:r>
            <a:r>
              <a:rPr lang="ru-RU" sz="2400" dirty="0"/>
              <a:t>марта 1887 г.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07" y="634251"/>
            <a:ext cx="4125559" cy="509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491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16" y="836712"/>
            <a:ext cx="2854474" cy="42852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72" y="5445224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000" b="1" dirty="0"/>
              <a:t>Алексе́й Кондра́тьевич Савра́сов</a:t>
            </a:r>
            <a:r>
              <a:rPr lang="vi-VN" sz="2000" dirty="0"/>
              <a:t> </a:t>
            </a:r>
            <a:endParaRPr lang="ru-RU" sz="2000" dirty="0" smtClean="0"/>
          </a:p>
          <a:p>
            <a:pPr algn="ctr"/>
            <a:r>
              <a:rPr lang="vi-VN" sz="2000" dirty="0" smtClean="0"/>
              <a:t>(</a:t>
            </a:r>
            <a:r>
              <a:rPr lang="vi-VN" sz="2000" dirty="0">
                <a:hlinkClick r:id="rId3" tooltip="1830"/>
              </a:rPr>
              <a:t>1830</a:t>
            </a:r>
            <a:r>
              <a:rPr lang="vi-VN" sz="2000" dirty="0"/>
              <a:t>—</a:t>
            </a:r>
            <a:r>
              <a:rPr lang="vi-VN" sz="2000" dirty="0">
                <a:hlinkClick r:id="rId4" tooltip="1897"/>
              </a:rPr>
              <a:t>1897</a:t>
            </a:r>
            <a:r>
              <a:rPr lang="vi-VN" sz="2000" dirty="0"/>
              <a:t>)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482" y="836711"/>
            <a:ext cx="3090558" cy="42852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18762" y="5445224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000" b="1" dirty="0"/>
              <a:t>Ива́н Ива́нович Ши́шкин</a:t>
            </a:r>
            <a:r>
              <a:rPr lang="vi-VN" sz="2000" dirty="0"/>
              <a:t> (</a:t>
            </a:r>
            <a:r>
              <a:rPr lang="vi-VN" sz="2000" dirty="0">
                <a:hlinkClick r:id="rId6" tooltip="1832"/>
              </a:rPr>
              <a:t>1832</a:t>
            </a:r>
            <a:r>
              <a:rPr lang="vi-VN" sz="2000" dirty="0"/>
              <a:t>—</a:t>
            </a:r>
            <a:r>
              <a:rPr lang="vi-VN" sz="2000" dirty="0">
                <a:hlinkClick r:id="rId7" tooltip="1898"/>
              </a:rPr>
              <a:t>1898</a:t>
            </a:r>
            <a:r>
              <a:rPr lang="vi-VN" sz="2000" dirty="0"/>
              <a:t>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12659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0"/>
            <a:ext cx="3312368" cy="43132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229200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b="1" dirty="0" smtClean="0"/>
              <a:t>Архи́п Ива́нович Куи́нджи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 (1841 (1842)-1910)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395" y="548679"/>
            <a:ext cx="3544077" cy="43132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5229200"/>
            <a:ext cx="4355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b="1" dirty="0" smtClean="0"/>
              <a:t>Васи́лий Дми́триевич Поле́нов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(1844-1927)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03130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А.С. </a:t>
            </a:r>
            <a:r>
              <a:rPr lang="ru-RU" sz="2800" b="1" dirty="0" err="1" smtClean="0"/>
              <a:t>Саврасова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97849"/>
            <a:ext cx="7227814" cy="48354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573325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Зимний пейзаж (Оттепель). 1890-е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04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А.С. </a:t>
            </a:r>
            <a:r>
              <a:rPr lang="ru-RU" sz="2800" b="1" dirty="0" err="1" smtClean="0"/>
              <a:t>Саврасова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67744" y="573325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Осень. Деревушка у ручья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52736"/>
            <a:ext cx="6889654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335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04664"/>
            <a:ext cx="6417734" cy="5040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Творчество А.С. </a:t>
            </a:r>
            <a:r>
              <a:rPr lang="ru-RU" sz="2800" b="1" dirty="0" err="1" smtClean="0"/>
              <a:t>Саврасова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02221" y="5589240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Весенний пейзаж с избой. 1890-е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29" y="980728"/>
            <a:ext cx="3137177" cy="4437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942" y="1001510"/>
            <a:ext cx="3409838" cy="44385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38146" y="559509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Зимний пейзаж 1871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335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152</TotalTime>
  <Words>296</Words>
  <Application>Microsoft Office PowerPoint</Application>
  <PresentationFormat>Экран (4:3)</PresentationFormat>
  <Paragraphs>59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Candara</vt:lpstr>
      <vt:lpstr>Monotype Corsiva</vt:lpstr>
      <vt:lpstr>Symbol</vt:lpstr>
      <vt:lpstr>Tahoma</vt:lpstr>
      <vt:lpstr>Волна</vt:lpstr>
      <vt:lpstr>ТОГБОУ «Моршанская  общеобразовательная школа-интернат основного общего образования»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ТОГБОУ «Моршанская  общеобразовательная школа-интернат основного общего образования»</dc:title>
  <dc:creator>Ольга</dc:creator>
  <cp:lastModifiedBy>Ольга Федякина</cp:lastModifiedBy>
  <cp:revision>16</cp:revision>
  <dcterms:created xsi:type="dcterms:W3CDTF">2014-02-11T21:15:15Z</dcterms:created>
  <dcterms:modified xsi:type="dcterms:W3CDTF">2017-04-28T20:15:05Z</dcterms:modified>
</cp:coreProperties>
</file>