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78" r:id="rId3"/>
    <p:sldId id="258" r:id="rId4"/>
    <p:sldId id="279" r:id="rId5"/>
    <p:sldId id="260" r:id="rId6"/>
    <p:sldId id="261" r:id="rId7"/>
    <p:sldId id="282" r:id="rId8"/>
    <p:sldId id="283" r:id="rId9"/>
    <p:sldId id="284" r:id="rId10"/>
    <p:sldId id="28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398E6-4E33-468C-A265-E6F9B08C474B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A4607-7DB3-4840-B231-10CFBEB3C8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00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501008"/>
            <a:ext cx="6400800" cy="2657492"/>
          </a:xfrm>
        </p:spPr>
        <p:txBody>
          <a:bodyPr>
            <a:normAutofit/>
          </a:bodyPr>
          <a:lstStyle/>
          <a:p>
            <a:pPr algn="l"/>
            <a:endParaRPr lang="ru-RU" sz="2800" dirty="0" smtClean="0">
              <a:solidFill>
                <a:srgbClr val="FF0000"/>
              </a:solidFill>
            </a:endParaRP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357298"/>
            <a:ext cx="8229600" cy="161865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Тема: «</a:t>
            </a:r>
            <a:r>
              <a:rPr lang="ru-RU" dirty="0" err="1" smtClean="0"/>
              <a:t>Особености</a:t>
            </a:r>
            <a:r>
              <a:rPr lang="ru-RU" dirty="0" smtClean="0"/>
              <a:t> русской речи и их отражение в устойчивых выражениях (фразеологизмах)».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g;base64,%20/9j/4AAQSkZJRgABAQEAYABgAAD/2wBDAAUDBAQEAwUEBAQFBQUGBwwIBwcHBw8LCwkMEQ8SEhEPERETFhwXExQaFRERGCEYGh0dHx8fExciJCIeJBweHx7/2wBDAQUFBQcGBw4ICA4eFBEUHh4eHh4eHh4eHh4eHh4eHh4eHh4eHh4eHh4eHh4eHh4eHh4eHh4eHh4eHh4eHh4eHh7/wAARCACvAP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LooooAKKKKACiiigAooooAKKKKACiiqeo6lp+noZL69t7VAM7ppQgx+NAFyisVPFHh1k3Lr2mEZxxdp/jV6C/spyBDeQSn/YkB/lSuC1LlFNVuQOc+9OpgFFB6GuM+KHi3T/AAvoAkvNXm0ye4JS3ligEzbgM/dPBHrUVJqnBylsjbD0KmIqxpU1eT2sdnRXydc/Hbx1DfOlrqOn3lup+R3sdhcepAbir2n/ALQvjR3EUmh6XdMT/AJFJ/I15qznDdbo+olwTmiSdl9/+dj1z47/ABHm+Gug2uqR6Omoi5keIb5mjVXC7lUkK3LYOOnTrXidh+0d44vtQg1KHQNLuNC89UmWyildtgAaQl2PBVTx8vJGK9JtLq8+NPgpEvNCNlBa6jmeKS7aNLhkU7GjkCk/KxGQR1XFbd5oMPhDRhdx+GPDVvpEMgN/Fbht0cLNh5QSAp253EEcgHmqq1K1S0sPqn5nh01Qoc1OvD3ldbnoul3lvqFjb31nMs1tcRLLFIvR1YZBH4GrVcX4SurXQNZbwUypbwrEbnR2B+WW3z80Y/2oyen91kPrXZLyAa76crxV9zznuOooorQQUUUUAFFFFABRRRQAUUUUAFFFFABRRRQAUUUUAFFFFADC2Cea8R+OHjjS7u6Tw74bjhvvEFvKrNqEZ+XS8EEneOrnGNmeR14r1Xxzpt1q3hPU9Ns9YfR5rmAoL5U3NAp+8wGR2zznivnj4Z/DPxHJos11DNHeaU1w39mXJgFu91COkzISSNxyQTyRg968rN69ejh26Ebs9fJqOEqV74qVkjaXxDr90Ukk1q+STIHyttGfovFaOgWPinVNeu7GbXF0uRoh5DahC04uty5zGhIUgd+SR6V13g/wC1rMlxqqLkcrHnOD713tzYrcQCAXE0C8EGLAYfQkHH4V4GS5bi603Wxblbom2rs9POczw9vY4WKt3sjk/h5qFnpCWXg2+FzbazFBJK8UwZlmAI3yxyY2lCzDA4K5xgYruCflJzXGa14b0PSbyXxhd3mpo2m2cpZ/tUjkKMMx5JzwpG3oc9KveC73xVewNN4g0yxsYJFDWyJKTOAe0q42g4x91jzX2KbTsz5axf8AEuu2Ph7RrjVtUuVgtIFyxxkn0AHcn0r5F+Kvje/+IPiNZIIpEsoAVtYCeQD1Y+5r6k+KXhqHxV4L1DSZEdnKeZBs+8JFBK4/Hj8a+L7q11HRtSktbqGazvIWw8bqVZTXgZ7VqpKEfhZ+k+H+DwtT2lZ61Y7X2S7rzNRvCep2sNlPdKqi8nWCFEVpHdzk4CqM9AT+FdvrHhu40+fTpLrS7o6fFCy3KWlzsMjHBVzgqxIwRg5GD61j+FLzxR4mjTTYbB79beRZkuImMUls65w6uOAQM+vHB4r1rwWhvvCa3+papPqtpNGZo7yZkbdH7FFUEcHtmvl4xnJpv4tV5f166no57jcRGt7KvJcq6J6/M8+8OfERvA/ijR9Nsz4jbQPMknv7J0FwI4sEeYhJL43spIz68V703jzwRrfhi/vLTV7LV7JIP9Lt4XEjrG524eMfMBzzketeW6VqPgG9t5tRsrrV7qOIOiGHSZ51Zh2DJGc8+9ep/Cfwvo+h+E7O4s9EGnX1/bxzXxlT9+8jKCRITzkE9Og6V9Vlc8Ty+znG2m5+f5x9UdTmot36nndvqmpDw7p+kresfsEHlWt6FBmX5SquCc8hcfXHNeg/CHxdN4k0iaz1PYus6VJ9lvggwJCB8sqjsrrg47HI7VwXivTk0Xxve6XZ2H2LTGt47m1w3yOzFvNCDsAduR2Lehqh4W1RPDfxd0u5UgQa7AbGfP8Az0jJZCfwJH4V8rgczxOX5vUw+JlzJ/1+X5G+Jw1Gtg41KSs0fQtFNBzTq/SUz50KKKKYBRRRQAUUUUAFFFFABRRRQAUUUUAFFFFABRRRQA2VdyEHBHcHvXn2nf8ACReDJLm0k0m88Q6Vc3kklq9lO0txaq33Y3SVuV4xuDcZ6AV6ESM4qC8uba3haS4mjhQdWdgo/M1LS6gcjbSfETVVEn2fRPDcDMcRThr65C9idjJGp9gWA9akTxDd6d4G1TXNRWK9k0wXGJLdNq3QjJAZVBONxGOpwc0zVIo9buDLc+Krm10oNtFnBF9n87H96RhvYf7uAfermlWej6cY4tPisLO4liZLQ5aQFB2GSOO+0GsI4mlOfJCSb9dS3FpXaM6DwvqeveGhHqvjTUZv7RtSt2tolv8AZ2DrhljzGSFGSAdxPfOa7LT7VbOxt7NJHdYI1jVpGyxCjAJPc1n+EozDosEbXFvcPmRnktxiIsXYkL6AE4x7VsV0JECFc1xvi74Z+E/FOpxanq2n77uMBTLG5UuB0DY612DyKoOc9K4nXvF/2hfJ0G4iWAOUk1JhvQY6iFB/rW7Z4QdycYrmxksPGk5Yhrl8zpwlavRqKWHk1Ly3MXxjpuqWpg8H+A7rSvDcUltIb27u7NnXYw2KsZDL+86t1OMDNV10nxdo/gFvCg8PWc9lHpxsre90a6zIi7SofyZQpz3OHJ9Kg8SeJPEJ1N7rRNamhj2Kosb61imt3YdztCyDPfDH2HatPSfGcmoeHNQ1aztzaaxoURl1PSd+Y5U2lso2OVZQSrgA5GGHWvKwGZ5djW6WHkny9Nvu8jXEUMVS/eVU9ev+Z3ug2dppei2mn6fZraWltCscMCLtCKBwMVzPi74neEvDtybGW8k1DUx0sNPjM82fRscJ/wACIrzezt7Xxt8MNJ8aLqGpGXUI/JvI4bySOKbbJJ95VI7nFYVi2i6feLo+lQxLeSthba0iLySE+y5P4muLN+I5YOs8PRpOU9PQ2wWXqvD2s52ibWraxrvizX7XWNVgTSbSzjkW006N/Mcl8AvM/TOFACjgc8msLxzbz3eo+EksY5Guz4gtthRckL8wf8NpNeg+HfB+v3uDdaeNPXdybmRSdvrtQnP0JFd5pvhHTLS/tNQePzru1VhExOEQsMMQo4z7nJ968HB5JmWY41Y3Ge6v07W+fU7q+Nw1Cg6FHU34+g/CpKaFx6U6v0eCsrHzoUUUVYBRRRQAUUUUAFFFFABRRRQAUUUUAFFFBoAKaZEAJLAADJJ7VjXniCEX39m6bGdQvg2JEi+5CO5kfouPT7x7ClGkJdyLLq0punHKwjKwr/wDPzH3bP0FJsDJ8QeKrzy5o/DemNqE6/KJ58x2wb/exuf/AIACPcVw3ma19qN9rGoC/wBVbOGEQRLYf3Il52j35Y9z2rrda8ZQwXEun+GtE1HxRfrIYZPsYC21u2Okk7YRcdwMkelYdnZ+IJdJ1CTUtTsPDd3bOEf+z7dbplJAYASS5DHBGRtFfHZ5g8xxcdKyp0936eb6no4OtSpP3ocz6GOJpXmaWeaRpD0LZPFdT4bna+029sGCsscf2i3YjmORTkEfjiuS0z+0LuGL+0Lz7bcqmJLhoxGXIPUqOB+FdZ4ZRLLQ9W1JVYMtpLsyPQHH5mvgeG3OGbw9nLrq+6PczHl+qvmWuh12htCL66aHCwXEcV0g9DIDk/jtz9Sal8Sa/pOgaab3VLxYUJ2Rqql5JX7IiDLOx9ACa4jV/F0Wkm00fRVhvtVgs0guZ3bFrahAuS7Dl3BPEa888lRzXFX14WvJdQa4murtkKy6hcEeYV7qoHywx/7K49yetfqObcQYfLo2es3sv62PAwmAq4l+6rLuanibxDrHiSQpfg6dpQ+7payfvJve5dT0/wCmSHH95j92oIZPM2gKWIAVeMKg7AAcAD0Fc3YXGseIbj7N4P0v+0gpxNqFwxisLf1y/WQj+6n5itnTmk0OG6t01ubWb24CrPcmNYreLGflgjAyo55Ykk8V+dZw8fjqf1jGTUY9I9/Rfqz6LCLD0JeyoR5pdX/wf0HXEhdyTgbDjjvXMaj4gOj6D8VvEcZAjsNBttMjcfxXEpkOPqPNT866GWWOO3aaTBVQWPPOBXAfFzS5F0Dwb8IrIY13xlrY1jV8HPlRs3yq3sF/9FV18D4T2mLlV/lX5sjPq1qCh3Nb9le8n8R+A5vhTeXEumyaJcGe6CgCae0lO5FQ9U+ZiCw5AIx14+kvC3hnQvDdn9l0TSbWxj/iMaDc59WbqT9TXzd+0x4N1b4b63ovxg+Hqywz6ci2uqKAWV0A2rJIO6kfI3/AT2rY8F/tceDr6zgj8S6Nqul3zEI32WL7TEzHgbcENznpgmv1NUYKftLanynNK3LfQ+kVXDe1Oqno1+NT023vkt7m3SeMSLHcxGKRQezKeVPseauVsSFFFFABRRRQAUUUUAFFFFABRRRQAUUUUAFFFFAATgZrGuryDUtSvfD+yXatmDczRyFDH5hZVUEchiAxyOnHrWw33TXMeD5ftOveLJgQdmqpADnsltDx+bH86ALF5cWfhXTLfTtJ01ZpCpFpYQMqM4UZYjd6DqT3I7ms9rPXPE0v+ntJoujgg/ZopB9quRjpI44jT/ZU5PcjpTpPLl+LUCvgvbaFI0YP8PmXChj/AOQ1rd1/VbPSNKl1C8YrFHgYVdzOxOFRQOSzEgAdyRU2AyvEGoW/hrR4rLS9Pjku5P3Gm2EChRJJjIGB91B1ZugAJ64zzttpFz9njtbh3uRbZaWU8edMxzJIc+rE49AAK6HwzpV6LubXtbwdUuk2LCvKWcPUQr6nPLt/E3sFraW3jQEvwDXz+fYCtmFOOHp6Re/6HVhqyoy57anCxaVtRrmdUitVyx3fKMDqSewrB+J+pXMfhOKOOWO10e/vrW0kl3FZbxJJVDRw4+6u3cd/cDgY5r1C802G7lRpMvEg4hP+rZvVh/F9DxXk/wARdB1rxb8StA0S3uPs0Vks2pS3VxbeZGpUqiBFyMkFyQTxkd68fBcPyyyUfZrmm769F5vz7I3q4r6x8b0RzGs6uG8USabZaZM0kFottYaVaRgFzKS/HYAhVLOfrXSaT8NzJaxaz8TNQhMUZDpotox+zRt2EjdZm+vHtV3QPD9v4T8aPbyyS3zWttda5eXkr7pZndvJgV274jEnoAc4GK5zxJ4sGq3jXV7dYQDKIoJRFPTB6fjmubH4ellVpuLq1pLr0O3Cynivdi+SCN3xN4kkv7cadpsQsNLjG1II1C7gPXHQe1cn88b7Rypp+kTrq88kOlN9ukRd0i25EjIPUhSSPxqVI3eQxeWzMM54Ixivi8ZPF16ntK6bb8vwXkfQ4dYelDlptWRZ0iOwa/Nzqsoi0vT4Wvb+Rz8qxRjPP1OBjvXLfs2yXnxW+PfiD4sX1rJDp9ghttOVuQhK7Y09ysZYnHQyV33jL4NXnjL4YNoCeIJ9CvLyeO4umSISJIi/dicZBKjO7g/e65r0b4XeCdL+H/grT/DGj5aC1TMsrDDzynl5G9yfy4Hav1HhfLHgcGude9LV/ofI5niliK75dlojpLq2hureS3uIo5oZVKPG6hlZT1BB4Irzvw58Dfhh4e8Vr4m0nwvbQagjFocszxQt/ejjYlVPuBx2r0mivpjzgooooAKKKKACiiigAooooAKKKKACiiigAooooAKKKKAEf7prkPAoW31zxjathX/tvzv95XtoCD+h/KuwPIrD1nwl4d1a7kvb7S4JL14hH9qA2zIB0KuOVI7Ec0gMPU5TbfGjQyEcrf6HeQuwHAMUsLrk/R3/ADq/4l8M3Wua7pd//bEtpBpu+RIEt433TNgCTLg4ZV3AcH7xPWsk2vinWPC1v/ZOt21h4h025ltWu7i386ORVYo2+MEHLKEfgjDY7Va8E3+uaf4mvvCvibVF1ScWyX1hffZlgM8ROyVCq/LlHx0/hdaQFlPAulrqUl8LzW98ybJ1/tWYLN82ct82c/QgY7Vxfxb8I+AdH8NTyP4fhe/u8w2v7yViHIOZSN3RBliT6D1r1922oWJAAGST0FfL3xZ8WXPii9aWFmjtblWisU6H7MG++fQysN3+6qepqZ2SGi34a8faxJfR28Op3f2TT4oIYoJTjcI12iQ9zuwc89c16Vp+q619oOtzWENtqmvTQ2Ok280m4JborSNMwHPd2I9kHHWvFPBdql1qVlpoTf8AaGWISKxJUAgdfxP616r8RPEbaL8QNQurdIpx4Q8HXGp29qzY8yWRigz3wFixx/eqIasCn8SPH1j8Ixr3irxnc2N5q2pxw2ukafaEh7mOJWwWVs7AXkcseQBjBJ4r4R8d+NvEPjzxZc+IvEEqT3M52Roq/ureMdI0Xso/+vVPxp4j17xtrt14i1+9mvdQujud3PCL2RB0VR2ArP06FlHEh3EdFXp+NbqKQrmnp32qylFxp97PbSlcF7d2hYr3G4YOPav0G/Zn8FzaL8HrK08RXk+pXmot9uuFuJC5h34ZYsk5wAASO5Jr8+4P3cflqHyxznGTW5ofjjx1obTf8I74s1fTVnwZxbzld5HQkew70pRTEmfqMNtKCK/NXSfjl8XtGZjB471OXP8ADdbLgZ/4GpxXRWH7U3xft3TzdZ0m7CnlZtNQbvqV2/pTswP0Jor5Y+BX7TWveKvH2k+EvFOk6So1QmOG7sd6bJNpYKysSDnbjIPGRX1PQMKKKKACiiigAooooAKKKKACiiigAooooAKKKKACiiigAoNFFAHK+I7PxHYSmXwfBprz6hdrJevqMr+TAoQKXRE5Zm2qMZHrVrwhpmt2cVxL4g1pNUu55DIBHbrFFbA/8s48fMV6feJPvXQUUARzxxy27wyqGjdSjKehB4Ir5v8AitoFjpT2FtYTDbAhtJAzZZI42xHj6LgfhX0N4gvl0zRL3UGGRbwvLj1IGQPxPFfLvxLvpFsNSvLm5eSby2aR8fdJ5P6msKr1RSN/4D2q6v44iuIJhLDpwLTtt2/MAQqjPXkk1wP7ffi3QU1vTfDulwofEiQEajeROytHascrbtg4YMfmwc4A96zfDGpXHgnwRe/EW61LUNPtLFPs+kRwuo/tTU3BDEqwIaFFGD6/P3FfO2p6pf8AiLWb3WdWme41K8maa4mfq7n29OwHYVrTjoS2UbSQSOpBCg5LZ6CvpL4Ffs36r400SLX/ABDfz6Dps4Bs4lgDTzoR/rOThVPbIJI59Kx/2WPgD/wsPUH8S+LLeeLwtAWWGPcUa/k6EBhyI1I5YdTwO9fYPhyPUvAcEeka5qEmpaDFhLLU3TElqnRYrjHUAcCXp2bHU02B5xafsk/DlbaFLzU/ENzMufMlFyieYfoE4/CrNp+yb8KoLkyu2vzx4/1T6hgZ9cqob9a94jkWRQynKnoR0I9RT6VgsfNfj/8AZd+HmneH73WtEh1Q3FlA84tJboyJcBRuKEnDAnHBDcV8Q67Jpba9dLo6z/2YLh/sfnH955W47N+O+MZr7s/bd+Ik3hT4fJ4X0y4jj1LxCHikbfh4rUD94R7tkKD7mvhnwroF74i8Q6doGlR+be39wlvAvcMxxk+w6k+gNUhHvv7EPw3vvEnjuPx7dHydJ0GciHKZ+03JQjC+gQNkn1wK+765n4XeD9N8B+BdL8K6Wo8ixhCtJjBmkPLyH3ZiTXTUhhRRRQAUUUUAFFFFABRRRQAUUUUAFFFFABRRRQAUUUUAFFFFABRRWT4s1/T/AA3oNxrGoy7YIBwq8vI54WNB3ZjgAepoA4z4yapdT/ZfDOnsPMm/0u79okb5V46bnH5I1fP3xK1HTpLq28N3d9DYrPL+/upjtSJRyzH12rlvcgDvXc6h4pa1a+8QeIlC6jcnfJFGN20fdjhQDltoOOOpLHvXyD8a9avNZ8b3Uc9rNZC3leNraQ/vFbIzvHZuMY7YrnivaTb6FbI1Pj38Rrfxx4gsNI8OwzWvhPQbcWmkW79XA4adx/ebH1x7k1rfs6/CPVPih4tWNzNBoNm6vqd4OMDqIkPd2H5Dn0rhvhj4L1rx34utvDfh6JJr+4O7c5xHDGBlnc9gB/h1Nfpn8K/BOl+AfBGn+F9LQeXbR5ml24aeU8vI3uT+mB2rpehJl6V4EufBth9n+Ht8thYphl0i9LTWpPfaxO+LPfBIzzt61e0rxnaXOqr4e8QafPomsSgrFb3Q3Q3fHPkyj5ZOP4eG/wBmuwwMY7Vl+KdFt9c0SfT5W8t2w8M2MmGVTlJF91YA1LQGNPZXvha3mutChmvNNTdJJpYbLoOp+zE9O/7s8HoMVePi7Qv+EKbxl9vX+xVs2vDOeP3YGTkHkHjGOueKTw3q15dXd9pWq26QalYbC7REmKeNx8siZ5AJDAg8gg+1eDftT3C2Hg/Xvh3Y3KWl14jvLO40m0RM/aWll2zxLj7oDoJCf9v3pLQD5K+M3j3UPiV8Qb/xVfF1hkPl2dsx4gt1PyJ9ecn3Jr3T/gn94E/tLxZqnxAvosw6Yv2OxGODO65dvqqED/gdZGnfsl65eeLrrw7H4z0+T7FZpNfXC2blIJnPyQ/eG4lctnsMccivrr4J+AbP4Z/D6w8K21z9reFmlubnZs86Vzlmx2HQAegFWFzuBRQDnpRSAKKKKACiiigAooooAKKKKACiiigAooooAKKKKACiiigAooqrql/Z6bYT31/cR21rBG0k0shwsaAZLE+gFAEHiPWtP8P6TcatqtzHbWVum6SRvyAAHJJJAAHJJAFfPni3Xtc8TeMYnutOle4SJpdJ0fzQq2KH5ftNywyBIckd9vKqCcmuw8Q31/riWPiCbSnub+dmPhTQpRtKnH/H9cA/dKqdwz/qwQPvtikum8L/AAW8D3ni3xlfG81O4kDzyEAy3k5HyxRr7dAOij8Scp3lohqxXn03Tvhr4J1H4h+KJYb7WLe2/cM67UWU8RxxqfugsR74ySa+a/hD+z74o+LPiKbxb4oW50Tw9d3DXBmkXFzeBjk+Wp6AnJ3n8Aa9h+C1n4r+O2vt8QPiEpi8I2twW0PQ/wDlhJIvHmMP4wvTcerZAwBg/T0S7EC8YHTA6CrguVWQNnJ/Dv4a+Cfh/aSW/hLQbbTjKqiaZcvLNj+87ZJ+nT2rrqKKoQUHpRRQBj6q0dnrGn3Wxt1y5s2ZQMYILrk+xUge7V5B4/1GwvfHPhb4i6rb2/8Awj/h3WbnTIpWjLSNI8bRmY/3VE6Ki9ecnjIr17xiFXRjdMcCzmiuifQRyBm/8dBryLxzHYRfB/xj4JuYb2TUYZ7y5tlhspZTJuma5hkBVcY+YAnPGDWc27OxdPl51z7dfQ57w78aY/DPiDxAsvhq41Ox1LVJb6O7t7hFmAYKoR0fAO0KACD0xxW0/wC0R9oLDTfA92FQbpZ7/UYYIYV7s7DdgCuY8FfBDxBrXhqy8RalqttZXN5AZ10h7f5Yg2TGpmVieRtJ+XuRXoHgz4IadDcWmpeMryHWp7ZhJBp8MPlWEDjo3lkkysOzSE/QV5NJ5jKShOyXf/I+ox8+H4UubCxm5Po9EvM6v4PeK/Efi/Q7vV9b0KDSrZ7orprRu5N1b44lw4DAE9MgZHOK7mmxrtXbxjtinV7MVZWPlW7hRRRTEFFFFABRRRQAUUUUAFFFFABRRRQAUUUUAFFFFAAeleeajInj3xW+lxgS+GNDnH9oN/DfXqnKwe8cZwz+rbV7NXZ+IdV0/RdFu9T1K6W1tbeMvJIeo9gO7E4AA5JIAryPwf4i1jwr4d8J+EY9FihvZIJbvUHnUhrO2aVvLeRVPNxJnJXP3t57VlVqxpRc5uyRcISnLlitTofDN5baHo/iLx540vo49Sgkmj1CQ8R2UETEpBF/s4Ktnq7Nk9gPjjUNf8QftMfH7StLkaW10QzMLe1U8WlmnMjn/powHJ9SAOletftPa1L4u8MahoOm6gbHQbLUYIb25lUgXdy7jzHIA/1cIKkjuT/s13f7KPwJm+FM+s6rrV/Y6lqd9tht5bUNsjtwc9WAOXOCR22jk0qFaFVNwdx1KU6dudWPcdF0yw0fSrTTNNtYrWztIVhgijXARFGABVygdKK2MwooooAKKKKAKms2v27S7u0wD58Dxc/7Skf1rM8D3o1jwbpF8wy09nGZATnDbcMPzBrery7wfY694M8b6b4WfxEur6VqMF9dJbvarE9mqSIy7SCSwJmKnOBwMVL3Gdn4HMP9gRWsZz9ikks2yckGJymD+AH51uhR6CuF+FcskN14nsdRkK6sut3E1xEw2gxvjyZEH9wxheR/EGzzmu63D1FEdhWFopNwzS1QBRRRQAUUUUAFFFFABRRRQAUUUUAFFFFABRRRQAUUUUAef+JJLLVvjFomg6hdokenWD6tBaO4Aubgv5aNtP3vKAdsdi4PYVW8T+En1bxhPrXh3xBZxXe2GDVLaVBMMR7vLI2kFGAduDwc9K7DxH4X0LxEqrrOmW120ZDRSMuJIiOco4wyH3UisW5+HGgwpFL4dD+G9QgYtHfacqiVtxywl3AiYMeTvBOeQQeawr0Y14OnUV0zSlVlSlzRep8yfEW117wfc6n4X8VWStpNzfT3VjqojxBdLMxdo2PRHBJGCemMVv8Awo+OF54RtI9G8SO2u6NEoW3vIpVa6tkHRWUn96oHQg7sete93HhvxhLprWc/i7Tb7dkE3mhowYehUSAH8qqeFvhvb2E922u/8I/q8MyjZBF4fgtljbu2Rktn3rzoZdPD1XUw7tfdPY99Z1QrYJYXFUeZxvaSdn+RreBfH/hPxvDJJ4Y1u11HygDMiZWSLPTchwR+VdSKztK0PSNJYtpml2NluGG+z26x5HocCtEV60Oa3vbnz0+W/u7BRRRVEhRRRQAHpXmGmanZj9oLxLHqM8UMlpoNjHaNKwVQjyStLgnuW2Z+i16fUL28UhzJHGx9WQGkwPNYfHfgvxI8WqDTNaFilw9pba8LNo4N4badsqncqbh95gEOOtaserMsgTRvFr6xtzmCOyS6dsdt6FQP+BGu2jgjjjEcaokY42qoAx9KdHGsYCxqEX+6owKXKBy3hVvHE+oyXXiA6Va6eQRBaQwsbjqMNI+8oP8AdUH611lFFEVYAoooqgCiiigAooooAKKKKACiiigD/9k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2725" y="260648"/>
            <a:ext cx="87517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sz="2400" dirty="0" smtClean="0"/>
              <a:t>Традиционно </a:t>
            </a:r>
            <a:r>
              <a:rPr lang="ru-RU" sz="2400" dirty="0"/>
              <a:t>фразеологическими единицами называют словосочетания, которые выражают единое понятие, в то время как в свободных сочетаниях каждый значимый компонент имеет отдельное значение.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2725" y="1830308"/>
            <a:ext cx="87517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   </a:t>
            </a:r>
            <a:r>
              <a:rPr lang="ru-RU" sz="2400" dirty="0" smtClean="0"/>
              <a:t>В </a:t>
            </a:r>
            <a:r>
              <a:rPr lang="ru-RU" sz="2400" dirty="0"/>
              <a:t>основе </a:t>
            </a:r>
            <a:r>
              <a:rPr lang="ru-RU" sz="2400" dirty="0" err="1"/>
              <a:t>мотивированности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FF0000"/>
                </a:solidFill>
              </a:rPr>
              <a:t>«кинетических фразеологизмов» </a:t>
            </a:r>
            <a:r>
              <a:rPr lang="ru-RU" sz="2400" dirty="0"/>
              <a:t>лежит описание </a:t>
            </a:r>
            <a:r>
              <a:rPr lang="ru-RU" sz="2400" u="sng" dirty="0"/>
              <a:t>жеста</a:t>
            </a:r>
            <a:r>
              <a:rPr lang="ru-RU" sz="2400" dirty="0"/>
              <a:t>, с одной стороны, и реакции внутренних органов и частей тела на внешние речевые и неречевые раздражители, с </a:t>
            </a:r>
            <a:r>
              <a:rPr lang="ru-RU" sz="2400" dirty="0" smtClean="0"/>
              <a:t>другой.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5124" y="3399968"/>
            <a:ext cx="8599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/>
              <a:t>Мимика</a:t>
            </a:r>
            <a:r>
              <a:rPr lang="ru-RU" sz="2400" dirty="0"/>
              <a:t> варьируется в зависимости от </a:t>
            </a:r>
            <a:r>
              <a:rPr lang="ru-RU" sz="2400" dirty="0" smtClean="0"/>
              <a:t>значения.</a:t>
            </a:r>
            <a:endParaRPr lang="ru-RU" sz="2400" dirty="0"/>
          </a:p>
        </p:txBody>
      </p:sp>
      <p:pic>
        <p:nvPicPr>
          <p:cNvPr id="7172" name="Picture 4" descr="http://vovet.ru/uploads/img/98/e41b87534b3745ad4ff5e87fef2affa333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32" y="4005064"/>
            <a:ext cx="2736304" cy="203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64892"/>
            <a:ext cx="336232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7763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519" y="404664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  </a:t>
            </a:r>
            <a:r>
              <a:rPr lang="ru-RU" sz="2400" b="1" i="1" dirty="0" smtClean="0">
                <a:solidFill>
                  <a:schemeClr val="accent2"/>
                </a:solidFill>
              </a:rPr>
              <a:t>"</a:t>
            </a:r>
            <a:r>
              <a:rPr lang="ru-RU" sz="2400" b="1" i="1" dirty="0">
                <a:solidFill>
                  <a:schemeClr val="accent2"/>
                </a:solidFill>
              </a:rPr>
              <a:t>Дар речи - одна из самых удивительных и самых человеческих способностей. Мы настолько привыкли постоянно пользоваться этим чудесным даром природы, что даже не замечаем, насколько он совершенен, сложен и загадочен. У человека рождается мысль. Чтобы передать её другому, он произносит слова. Не удивительно ли, что акустическая волна, рождённая голосом человека, несёт в себе все оттенки его мыслей и чувств, достигает слуха другого человека и тотчас все эти мысли и чувства становятся доступными этому человеку, он постигает их потаённый смысл и значение</a:t>
            </a:r>
            <a:r>
              <a:rPr lang="ru-RU" sz="2400" b="1" i="1" dirty="0" smtClean="0">
                <a:solidFill>
                  <a:schemeClr val="accent2"/>
                </a:solidFill>
              </a:rPr>
              <a:t>?!..«</a:t>
            </a:r>
          </a:p>
          <a:p>
            <a:pPr algn="r"/>
            <a:r>
              <a:rPr lang="ru-RU" sz="2400" dirty="0">
                <a:solidFill>
                  <a:schemeClr val="accent2"/>
                </a:solidFill>
              </a:rPr>
              <a:t>В.П</a:t>
            </a:r>
            <a:r>
              <a:rPr lang="ru-RU" sz="2400" dirty="0" smtClean="0">
                <a:solidFill>
                  <a:schemeClr val="accent2"/>
                </a:solidFill>
              </a:rPr>
              <a:t>. Морозов</a:t>
            </a:r>
            <a:endParaRPr lang="ru-RU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656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лнце 2"/>
          <p:cNvSpPr/>
          <p:nvPr/>
        </p:nvSpPr>
        <p:spPr>
          <a:xfrm>
            <a:off x="251520" y="116632"/>
            <a:ext cx="8280920" cy="5976664"/>
          </a:xfrm>
          <a:prstGeom prst="sun">
            <a:avLst/>
          </a:prstGeom>
          <a:solidFill>
            <a:sysClr val="window" lastClr="FFFFFF"/>
          </a:solidFill>
          <a:ln w="42500" cap="flat" cmpd="sng" algn="ctr">
            <a:solidFill>
              <a:srgbClr val="F3A44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ИНТОНАЦИЯ</a:t>
            </a:r>
            <a:endParaRPr kumimoji="0" lang="ru-RU" sz="2800" b="1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5157192"/>
            <a:ext cx="2952328" cy="648072"/>
          </a:xfrm>
          <a:prstGeom prst="rect">
            <a:avLst/>
          </a:prstGeom>
          <a:solidFill>
            <a:sysClr val="window" lastClr="FFFFFF"/>
          </a:solidFill>
          <a:ln w="42500" cap="flat" cmpd="sng" algn="ctr">
            <a:solidFill>
              <a:srgbClr val="F3A44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ТОН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6" y="5078505"/>
            <a:ext cx="299402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030691" y="620688"/>
            <a:ext cx="2664296" cy="720080"/>
          </a:xfrm>
          <a:prstGeom prst="rect">
            <a:avLst/>
          </a:prstGeom>
          <a:solidFill>
            <a:sysClr val="window" lastClr="FFFFFF"/>
          </a:solidFill>
          <a:ln w="42500" cap="flat" cmpd="sng" algn="ctr">
            <a:solidFill>
              <a:srgbClr val="F3A44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УДАРЕНИЕ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0" y="1340768"/>
            <a:ext cx="2706859" cy="762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359" y="1124744"/>
            <a:ext cx="2805113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6" y="2736849"/>
            <a:ext cx="234156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950" y="2675545"/>
            <a:ext cx="2432050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967" y="5373216"/>
            <a:ext cx="29940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88640"/>
            <a:ext cx="7168629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4000" dirty="0"/>
              <a:t>Для чего нужна ИНТОНАЦИЯ?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7442" y="1146194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1. Помогает </a:t>
            </a:r>
            <a:r>
              <a:rPr lang="ru-RU" sz="2800" dirty="0"/>
              <a:t>слушателю понять </a:t>
            </a:r>
            <a:r>
              <a:rPr lang="ru-RU" sz="2800" dirty="0" smtClean="0"/>
              <a:t>смысл произносимых </a:t>
            </a:r>
            <a:r>
              <a:rPr lang="ru-RU" sz="2800" dirty="0"/>
              <a:t>слов;</a:t>
            </a:r>
          </a:p>
          <a:p>
            <a:r>
              <a:rPr lang="ru-RU" sz="2800" dirty="0" smtClean="0"/>
              <a:t>2. …отношение </a:t>
            </a:r>
            <a:r>
              <a:rPr lang="ru-RU" sz="2800" dirty="0"/>
              <a:t>говорящего к содержанию текста;</a:t>
            </a:r>
          </a:p>
          <a:p>
            <a:r>
              <a:rPr lang="ru-RU" sz="2800" dirty="0"/>
              <a:t>3</a:t>
            </a:r>
            <a:r>
              <a:rPr lang="ru-RU" sz="2800" dirty="0" smtClean="0"/>
              <a:t>. Помогает </a:t>
            </a:r>
            <a:r>
              <a:rPr lang="ru-RU" sz="2800" dirty="0"/>
              <a:t>понять характер говорящего и почувствовать его настроение на момент общения.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255" y="3501008"/>
            <a:ext cx="5571318" cy="2838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7729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001-001-Mimika-i-zhesty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786874" cy="642942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Что такое мимика?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142984"/>
            <a:ext cx="7772400" cy="1857388"/>
          </a:xfrm>
        </p:spPr>
        <p:txBody>
          <a:bodyPr/>
          <a:lstStyle/>
          <a:p>
            <a:r>
              <a:rPr lang="ru-RU" b="1" dirty="0" smtClean="0"/>
              <a:t>Мимика</a:t>
            </a:r>
            <a:r>
              <a:rPr lang="ru-RU" dirty="0" smtClean="0"/>
              <a:t> - это сокращение лицевых мышц, передающее состояние человека, его эмоции.</a:t>
            </a:r>
            <a:endParaRPr lang="ru-RU" dirty="0"/>
          </a:p>
        </p:txBody>
      </p:sp>
      <p:pic>
        <p:nvPicPr>
          <p:cNvPr id="5" name="Рисунок 4" descr="25511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071678"/>
            <a:ext cx="8572560" cy="4404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937287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Практически все русские жесты (за исключением ритмических и подчеркивающих) имеют </a:t>
            </a:r>
            <a:r>
              <a:rPr lang="ru-RU" sz="2400" b="1" i="1" u="sng" dirty="0"/>
              <a:t>три варианта связи с речью:</a:t>
            </a:r>
          </a:p>
          <a:p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916832"/>
            <a:ext cx="88569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1) жесты включаются в контекст речи;</a:t>
            </a:r>
          </a:p>
          <a:p>
            <a:r>
              <a:rPr lang="ru-RU" dirty="0" smtClean="0"/>
              <a:t>2</a:t>
            </a:r>
            <a:r>
              <a:rPr lang="ru-RU" dirty="0"/>
              <a:t>) жесты и речь идут параллельно (причем жесты несут не связанную с речью информацию);</a:t>
            </a:r>
          </a:p>
          <a:p>
            <a:r>
              <a:rPr lang="ru-RU" dirty="0" smtClean="0"/>
              <a:t>3</a:t>
            </a:r>
            <a:r>
              <a:rPr lang="ru-RU" dirty="0"/>
              <a:t>) автономное использование жестов, когда речь вообще не используется.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07110"/>
            <a:ext cx="2859087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116" y="3312757"/>
            <a:ext cx="2779713" cy="2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663397"/>
            <a:ext cx="3328987" cy="396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8169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856984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/>
              <a:t>При сопоставлении различных национальных систем жестов можно выделить </a:t>
            </a:r>
            <a:r>
              <a:rPr lang="ru-RU" sz="2400" b="1" i="1" u="sng" dirty="0" smtClean="0"/>
              <a:t>три </a:t>
            </a:r>
            <a:r>
              <a:rPr lang="ru-RU" sz="2400" b="1" i="1" u="sng" dirty="0"/>
              <a:t>типа жестов</a:t>
            </a:r>
            <a:r>
              <a:rPr lang="ru-RU" sz="2400" dirty="0"/>
              <a:t>: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691780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1. Жесты-реалии, которые существуют лишь в общении одной нации;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2. Жесты-</a:t>
            </a:r>
            <a:r>
              <a:rPr lang="ru-RU" sz="2400" dirty="0" err="1"/>
              <a:t>ареалии</a:t>
            </a:r>
            <a:r>
              <a:rPr lang="ru-RU" sz="2400" dirty="0"/>
              <a:t>, которые совпадают и по форме, и по содержанию в разных культурах (например, отрицательное покачивание головой у русских и у немцев);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3. Эквивалентные жесты, которые схожи по форме, но различны по </a:t>
            </a:r>
            <a:r>
              <a:rPr lang="ru-RU" sz="2400" dirty="0" smtClean="0"/>
              <a:t>содержанию</a:t>
            </a:r>
          </a:p>
          <a:p>
            <a:pPr algn="just"/>
            <a:r>
              <a:rPr lang="ru-RU" sz="2400" dirty="0" smtClean="0"/>
              <a:t> </a:t>
            </a:r>
            <a:r>
              <a:rPr lang="ru-RU" sz="2400" dirty="0"/>
              <a:t>(например, русский жест прощания -</a:t>
            </a:r>
            <a:r>
              <a:rPr lang="ru-RU" sz="2400" dirty="0" smtClean="0"/>
              <a:t> </a:t>
            </a:r>
            <a:r>
              <a:rPr lang="ru-RU" sz="2400" dirty="0"/>
              <a:t>махание </a:t>
            </a:r>
            <a:endParaRPr lang="ru-RU" sz="2400" dirty="0" smtClean="0"/>
          </a:p>
          <a:p>
            <a:pPr algn="just"/>
            <a:r>
              <a:rPr lang="ru-RU" sz="2400" dirty="0" smtClean="0"/>
              <a:t>кистью </a:t>
            </a:r>
            <a:r>
              <a:rPr lang="ru-RU" sz="2400" dirty="0"/>
              <a:t>руки сверху вниз </a:t>
            </a:r>
            <a:r>
              <a:rPr lang="ru-RU" sz="2400" dirty="0" smtClean="0"/>
              <a:t>- </a:t>
            </a:r>
            <a:r>
              <a:rPr lang="ru-RU" sz="2400" dirty="0"/>
              <a:t>арабы или </a:t>
            </a:r>
            <a:r>
              <a:rPr lang="ru-RU" sz="2400" dirty="0" smtClean="0"/>
              <a:t>японцы</a:t>
            </a:r>
          </a:p>
          <a:p>
            <a:pPr algn="just"/>
            <a:r>
              <a:rPr lang="ru-RU" sz="2400" dirty="0" smtClean="0"/>
              <a:t> </a:t>
            </a:r>
            <a:r>
              <a:rPr lang="ru-RU" sz="2400" dirty="0"/>
              <a:t>могут понять как приглашение подойти).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078" y="4682294"/>
            <a:ext cx="2436115" cy="2206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4585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029" y="1628800"/>
            <a:ext cx="8856984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Отражение особенностей русской речи во  фразеологизмах ​</a:t>
            </a:r>
            <a:endParaRPr lang="ru-RU" sz="3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3133377"/>
            <a:ext cx="4608512" cy="3488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83783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186</TotalTime>
  <Words>391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Calibri</vt:lpstr>
      <vt:lpstr>Cambria</vt:lpstr>
      <vt:lpstr>Franklin Gothic Book</vt:lpstr>
      <vt:lpstr>Perpetua</vt:lpstr>
      <vt:lpstr>Verdana</vt:lpstr>
      <vt:lpstr>Wingdings 2</vt:lpstr>
      <vt:lpstr>Справедливость</vt:lpstr>
      <vt:lpstr>Тема: «Особености русской речи и их отражение в устойчивых выражениях (фразеологизмах)».</vt:lpstr>
      <vt:lpstr>Презентация PowerPoint</vt:lpstr>
      <vt:lpstr>Презентация PowerPoint</vt:lpstr>
      <vt:lpstr>Презентация PowerPoint</vt:lpstr>
      <vt:lpstr>Презентация PowerPoint</vt:lpstr>
      <vt:lpstr>Что такое мимика?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«Мимика и жесты в устной речи».</dc:title>
  <dc:creator>Оксана</dc:creator>
  <cp:lastModifiedBy>Виктор</cp:lastModifiedBy>
  <cp:revision>33</cp:revision>
  <dcterms:modified xsi:type="dcterms:W3CDTF">2020-08-20T14:30:03Z</dcterms:modified>
</cp:coreProperties>
</file>