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89" r:id="rId16"/>
    <p:sldId id="280" r:id="rId17"/>
    <p:sldId id="281" r:id="rId18"/>
    <p:sldId id="282" r:id="rId19"/>
    <p:sldId id="288" r:id="rId20"/>
    <p:sldId id="285" r:id="rId21"/>
    <p:sldId id="290" r:id="rId22"/>
    <p:sldId id="291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E1C16CA-5DA7-45BA-AFCE-2A2F87CCAACA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664C4-B218-4E6E-BF46-FCC1E687C5FA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67705-61C2-4CA1-9D34-8B250E76AC1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D0CA48-C1F4-4D3F-B067-D793772FE65C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789DC-C2E6-4FD5-B06B-77F4AB1EA2A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0EE91-8DEF-4E6E-B382-00C31DD10DD2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0B4DE-F2B5-46E7-A3CD-466724DA3161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3A984-89F4-4E2F-A724-18879C375ED5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D7A17-AD0C-484E-AB1C-E18F4256061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BF31CA-32CA-4224-A02D-6E573DBBA848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2926F2-2E28-4367-B542-E604BC9684F2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8C21E9A7-8213-45EA-8255-0216C2021370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cs typeface="+mn-cs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cs typeface="+mn-cs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cs typeface="+mn-cs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resh.edu.ru/subject/lesson/2714/main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hyperlink" Target="http://vsedlyadoma-spb.ru/img/item/Series_Connoisseur_Classic_1265907211.jpg" TargetMode="External"/><Relationship Id="rId4" Type="http://schemas.openxmlformats.org/officeDocument/2006/relationships/image" Target="../media/image8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5175"/>
            <a:ext cx="8229600" cy="652463"/>
          </a:xfrm>
        </p:spPr>
        <p:txBody>
          <a:bodyPr/>
          <a:lstStyle/>
          <a:p>
            <a:pPr algn="ctr"/>
            <a:r>
              <a:rPr lang="ru-RU" sz="44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Мучные </a:t>
            </a:r>
            <a:r>
              <a:rPr lang="ru-RU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кондитерские изделия.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5940425" y="5084763"/>
            <a:ext cx="3203575" cy="1392237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Работу выполнил: </a:t>
            </a:r>
          </a:p>
          <a:p>
            <a:pPr marL="0" indent="0">
              <a:buFont typeface="Wingdings" pitchFamily="2" charset="2"/>
              <a:buNone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учитель технологии </a:t>
            </a:r>
          </a:p>
          <a:p>
            <a:pPr marL="0" indent="0">
              <a:buFont typeface="Wingdings" pitchFamily="2" charset="2"/>
              <a:buNone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Ягафарова Гульназ Закиевна</a:t>
            </a:r>
          </a:p>
        </p:txBody>
      </p:sp>
      <p:pic>
        <p:nvPicPr>
          <p:cNvPr id="2054" name="Picture 6" descr="Изделия мучные кондитерские купить в Ташкент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2636838"/>
            <a:ext cx="2808287" cy="2103437"/>
          </a:xfrm>
          <a:prstGeom prst="rect">
            <a:avLst/>
          </a:prstGeom>
          <a:noFill/>
        </p:spPr>
      </p:pic>
      <p:pic>
        <p:nvPicPr>
          <p:cNvPr id="2056" name="Picture 8" descr="ТОП-10 стран по поставке мучных кондитерских изделий в Кыргызстан ...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388" y="2636838"/>
            <a:ext cx="3097212" cy="21621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941388"/>
          </a:xfrm>
        </p:spPr>
        <p:txBody>
          <a:bodyPr anchor="ctr"/>
          <a:lstStyle/>
          <a:p>
            <a:pPr algn="ctr"/>
            <a:r>
              <a:rPr lang="ru-RU" altLang="ru-RU" sz="34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Качество муки определяют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700213"/>
            <a:ext cx="8382000" cy="4724400"/>
          </a:xfrm>
        </p:spPr>
        <p:txBody>
          <a:bodyPr/>
          <a:lstStyle/>
          <a:p>
            <a:r>
              <a:rPr lang="ru-RU" altLang="ru-RU" sz="2600" b="1" i="1" u="sng">
                <a:solidFill>
                  <a:srgbClr val="663300"/>
                </a:solidFill>
                <a:latin typeface="Times New Roman" pitchFamily="18" charset="0"/>
              </a:rPr>
              <a:t>по  цвету.</a:t>
            </a:r>
            <a:r>
              <a:rPr lang="ru-RU" altLang="ru-RU" sz="2600" b="1">
                <a:solidFill>
                  <a:srgbClr val="990000"/>
                </a:solidFill>
                <a:latin typeface="Times New Roman" pitchFamily="18" charset="0"/>
              </a:rPr>
              <a:t> </a:t>
            </a:r>
            <a:r>
              <a:rPr lang="ru-RU" altLang="ru-RU" sz="2600" b="1">
                <a:solidFill>
                  <a:srgbClr val="000000"/>
                </a:solidFill>
                <a:latin typeface="Times New Roman" pitchFamily="18" charset="0"/>
              </a:rPr>
              <a:t>Цвет – основной  показатель сорта муки. Он зависит от окраски зерна, крупности помола, влажности и др.</a:t>
            </a:r>
          </a:p>
          <a:p>
            <a:r>
              <a:rPr lang="ru-RU" altLang="ru-RU" sz="2600" b="1" i="1" u="sng">
                <a:solidFill>
                  <a:srgbClr val="663300"/>
                </a:solidFill>
                <a:latin typeface="Times New Roman" pitchFamily="18" charset="0"/>
              </a:rPr>
              <a:t>по вкусу.</a:t>
            </a:r>
            <a:r>
              <a:rPr lang="ru-RU" altLang="ru-RU" sz="2600" b="1">
                <a:solidFill>
                  <a:srgbClr val="990000"/>
                </a:solidFill>
                <a:latin typeface="Times New Roman" pitchFamily="18" charset="0"/>
              </a:rPr>
              <a:t> </a:t>
            </a:r>
            <a:r>
              <a:rPr lang="ru-RU" altLang="ru-RU" sz="2600" b="1">
                <a:solidFill>
                  <a:srgbClr val="000000"/>
                </a:solidFill>
                <a:latin typeface="Times New Roman" pitchFamily="18" charset="0"/>
              </a:rPr>
              <a:t>Мука не должна иметь привкуса, т. е. не быть горьковатой, кисловатой.</a:t>
            </a:r>
            <a:r>
              <a:rPr lang="ru-RU" altLang="ru-RU" sz="2600">
                <a:latin typeface="Times New Roman" pitchFamily="18" charset="0"/>
              </a:rPr>
              <a:t> </a:t>
            </a:r>
          </a:p>
          <a:p>
            <a:r>
              <a:rPr lang="ru-RU" altLang="ru-RU" sz="2600" b="1" i="1" u="sng">
                <a:solidFill>
                  <a:srgbClr val="663300"/>
                </a:solidFill>
                <a:latin typeface="Times New Roman" pitchFamily="18" charset="0"/>
              </a:rPr>
              <a:t>по запаху.</a:t>
            </a:r>
            <a:r>
              <a:rPr lang="ru-RU" altLang="ru-RU" sz="2600" b="1">
                <a:solidFill>
                  <a:srgbClr val="000000"/>
                </a:solidFill>
                <a:latin typeface="Times New Roman" pitchFamily="18" charset="0"/>
              </a:rPr>
              <a:t> Запах муки должен быть без примеси плесенного , затхлого.</a:t>
            </a:r>
          </a:p>
          <a:p>
            <a:r>
              <a:rPr lang="ru-RU" altLang="ru-RU" sz="2600" b="1" u="sng">
                <a:solidFill>
                  <a:srgbClr val="663300"/>
                </a:solidFill>
                <a:latin typeface="Times New Roman" pitchFamily="18" charset="0"/>
              </a:rPr>
              <a:t>по</a:t>
            </a:r>
            <a:r>
              <a:rPr lang="ru-RU" altLang="ru-RU" sz="2600" b="1" u="sng">
                <a:solidFill>
                  <a:srgbClr val="990000"/>
                </a:solidFill>
                <a:latin typeface="Times New Roman" pitchFamily="18" charset="0"/>
              </a:rPr>
              <a:t> </a:t>
            </a:r>
            <a:r>
              <a:rPr lang="ru-RU" altLang="ru-RU" sz="2600" b="1" i="1" u="sng">
                <a:solidFill>
                  <a:srgbClr val="663300"/>
                </a:solidFill>
                <a:latin typeface="Times New Roman" pitchFamily="18" charset="0"/>
              </a:rPr>
              <a:t>влажности.</a:t>
            </a:r>
            <a:r>
              <a:rPr lang="ru-RU" altLang="ru-RU" sz="2600" b="1">
                <a:solidFill>
                  <a:srgbClr val="990000"/>
                </a:solidFill>
                <a:latin typeface="Times New Roman" pitchFamily="18" charset="0"/>
              </a:rPr>
              <a:t> </a:t>
            </a:r>
            <a:r>
              <a:rPr lang="ru-RU" altLang="ru-RU" sz="2600" b="1">
                <a:solidFill>
                  <a:srgbClr val="000000"/>
                </a:solidFill>
                <a:latin typeface="Times New Roman" pitchFamily="18" charset="0"/>
              </a:rPr>
              <a:t>Мука будет нормальной влажности, если, сжатая в горсти, она рассыпается при разжимании ладони.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6742113"/>
            <a:ext cx="9144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 rot="5400000">
            <a:off x="-3371056" y="3371056"/>
            <a:ext cx="6858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 rot="5400000">
            <a:off x="5657057" y="3371056"/>
            <a:ext cx="6858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865187"/>
          </a:xfrm>
        </p:spPr>
        <p:txBody>
          <a:bodyPr anchor="ctr"/>
          <a:lstStyle/>
          <a:p>
            <a:pPr algn="ctr"/>
            <a:r>
              <a:rPr lang="ru-RU" altLang="ru-RU" sz="34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Первичная обработка муки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295400"/>
            <a:ext cx="8435975" cy="25542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>
                <a:solidFill>
                  <a:srgbClr val="663300"/>
                </a:solidFill>
                <a:latin typeface="Times New Roman" pitchFamily="18" charset="0"/>
              </a:rPr>
              <a:t>   </a:t>
            </a:r>
            <a:r>
              <a:rPr lang="ru-RU" altLang="ru-RU">
                <a:solidFill>
                  <a:srgbClr val="000000"/>
                </a:solidFill>
                <a:latin typeface="Times New Roman" pitchFamily="18" charset="0"/>
              </a:rPr>
              <a:t>Муку просеивают через сито, чтобы удалить посторонние примеси и улучшить пекарные свойства муки, насытить её кислородом. Это значит, что тесто будет легче замешиваться и лучше подниматься.</a:t>
            </a:r>
          </a:p>
        </p:txBody>
      </p:sp>
      <p:pic>
        <p:nvPicPr>
          <p:cNvPr id="26628" name="Picture 4" descr="A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3860800"/>
            <a:ext cx="3455987" cy="2484438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6742113"/>
            <a:ext cx="9144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 rot="5400000">
            <a:off x="-3371056" y="3371056"/>
            <a:ext cx="6858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 rot="5400000">
            <a:off x="5657057" y="3371056"/>
            <a:ext cx="6858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pic>
        <p:nvPicPr>
          <p:cNvPr id="26633" name="Picture 9" descr="Виды муки, которые полезны: ТОП-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3860800"/>
            <a:ext cx="3744913" cy="24130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305800" cy="1935163"/>
          </a:xfrm>
        </p:spPr>
        <p:txBody>
          <a:bodyPr anchor="ctr"/>
          <a:lstStyle/>
          <a:p>
            <a:pPr algn="ctr"/>
            <a:r>
              <a:rPr lang="ru-RU" altLang="ru-RU" sz="2900" b="1">
                <a:solidFill>
                  <a:srgbClr val="663300"/>
                </a:solidFill>
                <a:latin typeface="Georgia" pitchFamily="18" charset="0"/>
              </a:rPr>
              <a:t>В зависимости от вида теста при приготовлении мучных блюд используются: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362200"/>
            <a:ext cx="8229600" cy="4038600"/>
          </a:xfrm>
        </p:spPr>
        <p:txBody>
          <a:bodyPr/>
          <a:lstStyle/>
          <a:p>
            <a:r>
              <a:rPr lang="ru-RU" altLang="ru-RU" b="1">
                <a:solidFill>
                  <a:srgbClr val="000000"/>
                </a:solidFill>
                <a:latin typeface="Georgia" pitchFamily="18" charset="0"/>
              </a:rPr>
              <a:t>Жидкости:</a:t>
            </a:r>
            <a:r>
              <a:rPr lang="ru-RU" altLang="ru-RU" sz="2600" b="1">
                <a:solidFill>
                  <a:srgbClr val="000000"/>
                </a:solidFill>
                <a:latin typeface="Georgia" pitchFamily="18" charset="0"/>
              </a:rPr>
              <a:t>  </a:t>
            </a:r>
            <a:r>
              <a:rPr lang="ru-RU" altLang="ru-RU" sz="2600">
                <a:solidFill>
                  <a:srgbClr val="000000"/>
                </a:solidFill>
                <a:latin typeface="Georgia" pitchFamily="18" charset="0"/>
              </a:rPr>
              <a:t>вода, молоко, кефир и др.</a:t>
            </a:r>
          </a:p>
          <a:p>
            <a:r>
              <a:rPr lang="ru-RU" altLang="ru-RU" b="1">
                <a:solidFill>
                  <a:srgbClr val="000000"/>
                </a:solidFill>
                <a:latin typeface="Georgia" pitchFamily="18" charset="0"/>
              </a:rPr>
              <a:t>Яйца</a:t>
            </a:r>
          </a:p>
          <a:p>
            <a:r>
              <a:rPr lang="ru-RU" altLang="ru-RU" b="1">
                <a:solidFill>
                  <a:srgbClr val="000000"/>
                </a:solidFill>
                <a:latin typeface="Georgia" pitchFamily="18" charset="0"/>
              </a:rPr>
              <a:t>Жиры</a:t>
            </a:r>
            <a:r>
              <a:rPr lang="ru-RU" altLang="ru-RU" sz="2600" b="1">
                <a:solidFill>
                  <a:srgbClr val="000000"/>
                </a:solidFill>
                <a:latin typeface="Georgia" pitchFamily="18" charset="0"/>
              </a:rPr>
              <a:t>  </a:t>
            </a:r>
            <a:r>
              <a:rPr lang="ru-RU" altLang="ru-RU" sz="2600">
                <a:solidFill>
                  <a:srgbClr val="000000"/>
                </a:solidFill>
                <a:latin typeface="Georgia" pitchFamily="18" charset="0"/>
              </a:rPr>
              <a:t>(масло сливочное или маргарин) </a:t>
            </a:r>
          </a:p>
          <a:p>
            <a:r>
              <a:rPr lang="ru-RU" altLang="ru-RU" b="1">
                <a:solidFill>
                  <a:srgbClr val="000000"/>
                </a:solidFill>
                <a:latin typeface="Georgia" pitchFamily="18" charset="0"/>
              </a:rPr>
              <a:t>Сахар </a:t>
            </a:r>
          </a:p>
          <a:p>
            <a:r>
              <a:rPr lang="ru-RU" altLang="ru-RU" b="1">
                <a:solidFill>
                  <a:srgbClr val="000000"/>
                </a:solidFill>
                <a:latin typeface="Georgia" pitchFamily="18" charset="0"/>
              </a:rPr>
              <a:t>Поваренная соль</a:t>
            </a:r>
            <a:r>
              <a:rPr lang="ru-RU" altLang="ru-RU" sz="2600" b="1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ru-RU" altLang="ru-RU" sz="2600">
                <a:solidFill>
                  <a:srgbClr val="000000"/>
                </a:solidFill>
                <a:latin typeface="Georgia" pitchFamily="18" charset="0"/>
              </a:rPr>
              <a:t>является важнейшим вкусовым веществом, поэтому ее добавляют в небольших количествах даже в сладкое тесто.</a:t>
            </a:r>
          </a:p>
        </p:txBody>
      </p:sp>
      <p:sp>
        <p:nvSpPr>
          <p:cNvPr id="27652" name="Rectangle 8"/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7653" name="Rectangle 9"/>
          <p:cNvSpPr>
            <a:spLocks noChangeArrowheads="1"/>
          </p:cNvSpPr>
          <p:nvPr/>
        </p:nvSpPr>
        <p:spPr bwMode="auto">
          <a:xfrm>
            <a:off x="0" y="6742113"/>
            <a:ext cx="9144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7654" name="Rectangle 10"/>
          <p:cNvSpPr>
            <a:spLocks noChangeArrowheads="1"/>
          </p:cNvSpPr>
          <p:nvPr/>
        </p:nvSpPr>
        <p:spPr bwMode="auto">
          <a:xfrm rot="5400000">
            <a:off x="-3371056" y="3371056"/>
            <a:ext cx="6858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7655" name="Rectangle 11"/>
          <p:cNvSpPr>
            <a:spLocks noChangeArrowheads="1"/>
          </p:cNvSpPr>
          <p:nvPr/>
        </p:nvSpPr>
        <p:spPr bwMode="auto">
          <a:xfrm rot="5400000">
            <a:off x="5657057" y="3371056"/>
            <a:ext cx="6858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941387"/>
          </a:xfrm>
        </p:spPr>
        <p:txBody>
          <a:bodyPr anchor="ctr"/>
          <a:lstStyle/>
          <a:p>
            <a:pPr algn="ctr"/>
            <a:r>
              <a:rPr lang="ru-RU" altLang="ru-RU" sz="38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Добавки</a:t>
            </a:r>
            <a:r>
              <a:rPr lang="ru-RU" altLang="ru-RU" b="1">
                <a:solidFill>
                  <a:srgbClr val="663300"/>
                </a:solidFill>
                <a:latin typeface="Georgia" pitchFamily="18" charset="0"/>
              </a:rPr>
              <a:t> </a:t>
            </a:r>
            <a:r>
              <a:rPr lang="ru-RU" altLang="ru-RU" b="1">
                <a:latin typeface="Comic Sans MS" pitchFamily="66" charset="0"/>
              </a:rPr>
              <a:t> 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7391400" cy="5257800"/>
          </a:xfrm>
        </p:spPr>
        <p:txBody>
          <a:bodyPr/>
          <a:lstStyle/>
          <a:p>
            <a:r>
              <a:rPr lang="ru-RU" altLang="ru-RU" b="1">
                <a:solidFill>
                  <a:srgbClr val="000000"/>
                </a:solidFill>
                <a:latin typeface="Times New Roman" pitchFamily="18" charset="0"/>
              </a:rPr>
              <a:t>цедра лимона или апельсина </a:t>
            </a:r>
          </a:p>
          <a:p>
            <a:r>
              <a:rPr lang="ru-RU" altLang="ru-RU" b="1">
                <a:solidFill>
                  <a:srgbClr val="000000"/>
                </a:solidFill>
                <a:latin typeface="Times New Roman" pitchFamily="18" charset="0"/>
              </a:rPr>
              <a:t>какао</a:t>
            </a:r>
          </a:p>
          <a:p>
            <a:r>
              <a:rPr lang="ru-RU" altLang="ru-RU" b="1">
                <a:solidFill>
                  <a:srgbClr val="000000"/>
                </a:solidFill>
                <a:latin typeface="Times New Roman" pitchFamily="18" charset="0"/>
              </a:rPr>
              <a:t>корица</a:t>
            </a:r>
          </a:p>
          <a:p>
            <a:r>
              <a:rPr lang="ru-RU" altLang="ru-RU" b="1">
                <a:solidFill>
                  <a:srgbClr val="000000"/>
                </a:solidFill>
                <a:latin typeface="Times New Roman" pitchFamily="18" charset="0"/>
              </a:rPr>
              <a:t>ванилин</a:t>
            </a:r>
          </a:p>
          <a:p>
            <a:r>
              <a:rPr lang="ru-RU" altLang="ru-RU" b="1">
                <a:solidFill>
                  <a:srgbClr val="000000"/>
                </a:solidFill>
                <a:latin typeface="Times New Roman" pitchFamily="18" charset="0"/>
              </a:rPr>
              <a:t>джем</a:t>
            </a:r>
          </a:p>
          <a:p>
            <a:r>
              <a:rPr lang="ru-RU" altLang="ru-RU" b="1">
                <a:solidFill>
                  <a:srgbClr val="000000"/>
                </a:solidFill>
                <a:latin typeface="Times New Roman" pitchFamily="18" charset="0"/>
              </a:rPr>
              <a:t>творог</a:t>
            </a:r>
          </a:p>
          <a:p>
            <a:r>
              <a:rPr lang="ru-RU" altLang="ru-RU" b="1">
                <a:solidFill>
                  <a:srgbClr val="000000"/>
                </a:solidFill>
                <a:latin typeface="Times New Roman" pitchFamily="18" charset="0"/>
              </a:rPr>
              <a:t>изюм</a:t>
            </a:r>
          </a:p>
          <a:p>
            <a:r>
              <a:rPr lang="ru-RU" altLang="ru-RU" b="1">
                <a:solidFill>
                  <a:srgbClr val="000000"/>
                </a:solidFill>
                <a:latin typeface="Times New Roman" pitchFamily="18" charset="0"/>
              </a:rPr>
              <a:t>мак</a:t>
            </a:r>
          </a:p>
          <a:p>
            <a:r>
              <a:rPr lang="ru-RU" altLang="ru-RU" b="1">
                <a:solidFill>
                  <a:srgbClr val="000000"/>
                </a:solidFill>
                <a:latin typeface="Times New Roman" pitchFamily="18" charset="0"/>
              </a:rPr>
              <a:t>орехи </a:t>
            </a:r>
          </a:p>
        </p:txBody>
      </p:sp>
      <p:pic>
        <p:nvPicPr>
          <p:cNvPr id="28676" name="Picture 7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620713"/>
            <a:ext cx="1781175" cy="1781175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28677" name="Picture 8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068638"/>
            <a:ext cx="1828800" cy="1738312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28679" name="Picture 11" descr="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1844675"/>
            <a:ext cx="1077913" cy="1079500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28680" name="Picture 12" descr="CA6ZK1Q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7900" y="5084763"/>
            <a:ext cx="1905000" cy="1422400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28681" name="Rectangle 13"/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8682" name="Rectangle 14"/>
          <p:cNvSpPr>
            <a:spLocks noChangeArrowheads="1"/>
          </p:cNvSpPr>
          <p:nvPr/>
        </p:nvSpPr>
        <p:spPr bwMode="auto">
          <a:xfrm>
            <a:off x="0" y="6742113"/>
            <a:ext cx="9144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8683" name="Rectangle 15"/>
          <p:cNvSpPr>
            <a:spLocks noChangeArrowheads="1"/>
          </p:cNvSpPr>
          <p:nvPr/>
        </p:nvSpPr>
        <p:spPr bwMode="auto">
          <a:xfrm rot="5400000">
            <a:off x="-3371056" y="3371056"/>
            <a:ext cx="6858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8684" name="Rectangle 16"/>
          <p:cNvSpPr>
            <a:spLocks noChangeArrowheads="1"/>
          </p:cNvSpPr>
          <p:nvPr/>
        </p:nvSpPr>
        <p:spPr bwMode="auto">
          <a:xfrm rot="5400000">
            <a:off x="5657057" y="3371056"/>
            <a:ext cx="6858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pic>
        <p:nvPicPr>
          <p:cNvPr id="28685" name="Picture 17" descr="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19925" y="4868863"/>
            <a:ext cx="1752600" cy="1752600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28687" name="Picture 21" descr="vanilin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308850" y="2565400"/>
            <a:ext cx="1400175" cy="1909763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28689" name="AutoShape 17" descr="Джем малина смородина рецепт с фото - 1000.menu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8691" name="AutoShape 19" descr="Джем малина смородина рецепт с фото - 1000.menu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8693" name="AutoShape 21" descr="Джем малина смородина рецепт с фото - 1000.menu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8695" name="AutoShape 23" descr="Джем малина смородина рецепт с фото - 1000.menu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8697" name="AutoShape 25" descr="Джем малина смородина рецепт с фото - 1000.menu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8699" name="AutoShape 27" descr="Джем малина смородина рецепт с фото - 1000.menu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8701" name="AutoShape 29" descr="Джем малина смородина рецепт с фото - 1000.menu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8703" name="AutoShape 31" descr="Низкокалорийный джем «Клюква» Energy Life - Официальный интернет ...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8705" name="AutoShape 33" descr="Низкокалорийный джем «Клюква» Energy Life - Официальный интернет ...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28707" name="Picture 35" descr="Клубничный джем от Евгения Клопотенко (рецепт) - tv.ua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627313" y="2349500"/>
            <a:ext cx="2232025" cy="1377950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28709" name="Picture 37" descr="Dr.Oetker какао-порошок для приготовления выпечки и напитков, 50 г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059113" y="4149725"/>
            <a:ext cx="1438275" cy="2060575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/>
            <a:r>
              <a:rPr lang="ru-RU" altLang="ru-RU" sz="38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Разрыхлители теста. </a:t>
            </a:r>
            <a:br>
              <a:rPr lang="ru-RU" altLang="ru-RU" sz="38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endParaRPr lang="ru-RU" alt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079500" y="1052513"/>
            <a:ext cx="8064500" cy="2232025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u="sng"/>
              <a:t>Разрыхритель</a:t>
            </a:r>
            <a:r>
              <a:rPr lang="ru-RU" altLang="ru-RU" sz="2400" b="1"/>
              <a:t> - </a:t>
            </a:r>
            <a:r>
              <a:rPr lang="ru-RU" altLang="ru-RU" sz="2400">
                <a:solidFill>
                  <a:schemeClr val="hlink"/>
                </a:solidFill>
              </a:rPr>
              <a:t>один из основных видов сырья хлебопекарного и кондитерского производства, используемый для придания изделиям из теста </a:t>
            </a:r>
            <a:r>
              <a:rPr lang="ru-RU" altLang="ru-RU" sz="2400" i="1">
                <a:solidFill>
                  <a:schemeClr val="hlink"/>
                </a:solidFill>
              </a:rPr>
              <a:t>пористой структуры.</a:t>
            </a:r>
            <a:r>
              <a:rPr lang="ru-RU" altLang="ru-RU" sz="2400">
                <a:solidFill>
                  <a:schemeClr val="hlink"/>
                </a:solidFill>
              </a:rPr>
              <a:t>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altLang="ru-RU" sz="2400" b="1">
              <a:solidFill>
                <a:schemeClr val="hlink"/>
              </a:solidFill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/>
              <a:t>Биологические – </a:t>
            </a:r>
            <a:r>
              <a:rPr lang="ru-RU" altLang="ru-RU" sz="2400" i="1" u="sng"/>
              <a:t>хлебопекарные дрожжи</a:t>
            </a:r>
            <a:r>
              <a:rPr lang="ru-RU" altLang="ru-RU" sz="2400" u="sng"/>
              <a:t>.</a:t>
            </a:r>
            <a:endParaRPr lang="ru-RU" altLang="ru-RU" sz="2400" b="1" u="sng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/>
              <a:t>Химические – </a:t>
            </a:r>
            <a:r>
              <a:rPr lang="ru-RU" altLang="ru-RU" sz="2400" i="1" u="sng"/>
              <a:t>пищевая сода</a:t>
            </a:r>
            <a:r>
              <a:rPr lang="ru-RU" altLang="ru-RU" sz="2400" u="sng"/>
              <a:t> </a:t>
            </a:r>
            <a:r>
              <a:rPr lang="ru-RU" altLang="ru-RU" sz="2400"/>
              <a:t>выделяет углекислый газ при взаимодействии с кислотой (лимонной, винной) </a:t>
            </a:r>
            <a:endParaRPr lang="ru-RU" altLang="ru-RU" sz="2400" i="1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i="1"/>
              <a:t>- </a:t>
            </a:r>
            <a:r>
              <a:rPr lang="ru-RU" altLang="ru-RU" sz="2400" i="1" u="sng"/>
              <a:t>«пекарский порошок»</a:t>
            </a:r>
            <a:r>
              <a:rPr lang="ru-RU" altLang="ru-RU" sz="2400" i="1"/>
              <a:t> или «</a:t>
            </a:r>
            <a:r>
              <a:rPr lang="ru-RU" altLang="ru-RU" sz="2400" i="1" u="sng"/>
              <a:t>разрыхлитель теста»</a:t>
            </a: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9701" name="Rectangle 6"/>
          <p:cNvSpPr>
            <a:spLocks noChangeArrowheads="1"/>
          </p:cNvSpPr>
          <p:nvPr/>
        </p:nvSpPr>
        <p:spPr bwMode="auto">
          <a:xfrm>
            <a:off x="0" y="6742113"/>
            <a:ext cx="9144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9702" name="Rectangle 7"/>
          <p:cNvSpPr>
            <a:spLocks noChangeArrowheads="1"/>
          </p:cNvSpPr>
          <p:nvPr/>
        </p:nvSpPr>
        <p:spPr bwMode="auto">
          <a:xfrm rot="5400000">
            <a:off x="-3371056" y="3371056"/>
            <a:ext cx="6858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 rot="5400000">
            <a:off x="5657057" y="3371056"/>
            <a:ext cx="6858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pic>
        <p:nvPicPr>
          <p:cNvPr id="29704" name="Picture 10" descr="c8793576b0e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6375" y="4724400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12" descr="562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7175" y="4652963"/>
            <a:ext cx="113823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9" name="AutoShape 13" descr="Разрыхлитель теста | Кулинарные добавки &quot;Трапеза&quot;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9711" name="AutoShape 15" descr="Разрыхлитель теста | Кулинарные добавки &quot;Трапеза&quot;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9713" name="AutoShape 17" descr="Разрыхлитель теста | Кулинарные добавки &quot;Трапеза&quot;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9715" name="AutoShape 19" descr="Разрыхлитель теста | Кулинарные добавки &quot;Трапеза&quot;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29719" name="Picture 23" descr="Разрыхлитель теста | Кулинарные добавки &quot;Трапеза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4941888"/>
            <a:ext cx="1214437" cy="15636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38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Виды мучных кондитерских изделий.</a:t>
            </a:r>
            <a:r>
              <a:rPr lang="ru-RU" altLang="ru-RU" sz="3800">
                <a:solidFill>
                  <a:srgbClr val="663300"/>
                </a:solidFill>
              </a:rPr>
              <a:t/>
            </a:r>
            <a:br>
              <a:rPr lang="ru-RU" altLang="ru-RU" sz="3800">
                <a:solidFill>
                  <a:srgbClr val="663300"/>
                </a:solidFill>
              </a:rPr>
            </a:br>
            <a:endParaRPr lang="ru-RU" sz="3800">
              <a:solidFill>
                <a:srgbClr val="663300"/>
              </a:solidFill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76475"/>
            <a:ext cx="8229600" cy="3854450"/>
          </a:xfrm>
        </p:spPr>
        <p:txBody>
          <a:bodyPr/>
          <a:lstStyle/>
          <a:p>
            <a:r>
              <a:rPr lang="ru-RU" altLang="ru-RU" sz="3600" b="1">
                <a:solidFill>
                  <a:srgbClr val="000000"/>
                </a:solidFill>
                <a:latin typeface="Times New Roman" pitchFamily="18" charset="0"/>
              </a:rPr>
              <a:t>бисквитное</a:t>
            </a:r>
          </a:p>
          <a:p>
            <a:r>
              <a:rPr lang="ru-RU" altLang="ru-RU" sz="3600" b="1">
                <a:solidFill>
                  <a:srgbClr val="000000"/>
                </a:solidFill>
                <a:latin typeface="Times New Roman" pitchFamily="18" charset="0"/>
              </a:rPr>
              <a:t>слоёное</a:t>
            </a:r>
          </a:p>
          <a:p>
            <a:r>
              <a:rPr lang="ru-RU" altLang="ru-RU" sz="3600" b="1">
                <a:solidFill>
                  <a:srgbClr val="000000"/>
                </a:solidFill>
                <a:latin typeface="Times New Roman" pitchFamily="18" charset="0"/>
              </a:rPr>
              <a:t>заварное</a:t>
            </a:r>
          </a:p>
          <a:p>
            <a:r>
              <a:rPr lang="ru-RU" altLang="ru-RU" sz="3600" b="1">
                <a:solidFill>
                  <a:srgbClr val="000000"/>
                </a:solidFill>
                <a:latin typeface="Times New Roman" pitchFamily="18" charset="0"/>
              </a:rPr>
              <a:t>песочное</a:t>
            </a:r>
            <a:endParaRPr lang="ru-RU" sz="3600" b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52228" name="Picture 4" descr="Правильный бисквит «С гарантией». Просто смешайте 3 ингредиента ...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1275" y="1557338"/>
            <a:ext cx="2432050" cy="1703387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52229" name="Picture 5" descr="Слоеное тесто быстрого приготовления реально сделать дома, а ваш ...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72225" y="2060575"/>
            <a:ext cx="2503488" cy="1879600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52232" name="Picture 8" descr="Как приготовить песочное тесто для пирога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72225" y="4221163"/>
            <a:ext cx="2519363" cy="1835150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52234" name="Picture 6" descr="1202843201_bezimeni-14[1]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32138" y="3429000"/>
            <a:ext cx="3157537" cy="1992313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077200" cy="865187"/>
          </a:xfrm>
        </p:spPr>
        <p:txBody>
          <a:bodyPr anchor="ctr"/>
          <a:lstStyle/>
          <a:p>
            <a:pPr algn="ctr"/>
            <a:r>
              <a:rPr lang="ru-RU" altLang="ru-RU" sz="46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Бисквитное тесто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371600"/>
            <a:ext cx="8458200" cy="548640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В качестве  разрыхлителя</a:t>
            </a:r>
            <a:r>
              <a:rPr lang="ru-RU" altLang="ru-RU">
                <a:latin typeface="Georgia" pitchFamily="18" charset="0"/>
              </a:rPr>
              <a:t> </a:t>
            </a: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используют взбитые яичные белки.</a:t>
            </a:r>
            <a:r>
              <a:rPr lang="ru-RU" altLang="ru-RU" b="1">
                <a:latin typeface="Times New Roman" pitchFamily="18" charset="0"/>
              </a:rPr>
              <a:t>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altLang="ru-RU" sz="1500" b="1">
              <a:latin typeface="Times New Roman" pitchFamily="18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b="1" u="sng">
                <a:solidFill>
                  <a:schemeClr val="hlink"/>
                </a:solidFill>
                <a:latin typeface="Times New Roman" pitchFamily="18" charset="0"/>
              </a:rPr>
              <a:t>В состав бисквитного теста входят: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altLang="ru-RU" b="1" u="sng">
              <a:solidFill>
                <a:schemeClr val="hlink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ru-RU" b="1">
                <a:solidFill>
                  <a:srgbClr val="000000"/>
                </a:solidFill>
                <a:latin typeface="Times New Roman" pitchFamily="18" charset="0"/>
              </a:rPr>
              <a:t>мука</a:t>
            </a:r>
          </a:p>
          <a:p>
            <a:pPr>
              <a:lnSpc>
                <a:spcPct val="90000"/>
              </a:lnSpc>
            </a:pPr>
            <a:r>
              <a:rPr lang="ru-RU" altLang="ru-RU" b="1">
                <a:solidFill>
                  <a:srgbClr val="000000"/>
                </a:solidFill>
                <a:latin typeface="Times New Roman" pitchFamily="18" charset="0"/>
              </a:rPr>
              <a:t>сахар  </a:t>
            </a:r>
          </a:p>
          <a:p>
            <a:pPr>
              <a:lnSpc>
                <a:spcPct val="90000"/>
              </a:lnSpc>
            </a:pPr>
            <a:r>
              <a:rPr lang="ru-RU" altLang="ru-RU" b="1">
                <a:solidFill>
                  <a:srgbClr val="000000"/>
                </a:solidFill>
                <a:latin typeface="Times New Roman" pitchFamily="18" charset="0"/>
              </a:rPr>
              <a:t>яйца</a:t>
            </a:r>
            <a:r>
              <a:rPr lang="ru-RU" altLang="ru-RU" b="1">
                <a:latin typeface="Times New Roman" pitchFamily="18" charset="0"/>
              </a:rPr>
              <a:t>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1900" b="1">
                <a:latin typeface="Times New Roman" pitchFamily="18" charset="0"/>
              </a:rPr>
              <a:t> 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>
                <a:solidFill>
                  <a:schemeClr val="hlink"/>
                </a:solidFill>
                <a:latin typeface="Times New Roman" pitchFamily="18" charset="0"/>
              </a:rPr>
              <a:t>Бисквит используют для приготовления тортов, пирожных.</a:t>
            </a:r>
          </a:p>
        </p:txBody>
      </p:sp>
      <p:sp>
        <p:nvSpPr>
          <p:cNvPr id="33798" name="Rectangle 10"/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33799" name="Rectangle 11"/>
          <p:cNvSpPr>
            <a:spLocks noChangeArrowheads="1"/>
          </p:cNvSpPr>
          <p:nvPr/>
        </p:nvSpPr>
        <p:spPr bwMode="auto">
          <a:xfrm>
            <a:off x="0" y="6742113"/>
            <a:ext cx="9144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33800" name="Rectangle 12"/>
          <p:cNvSpPr>
            <a:spLocks noChangeArrowheads="1"/>
          </p:cNvSpPr>
          <p:nvPr/>
        </p:nvSpPr>
        <p:spPr bwMode="auto">
          <a:xfrm rot="5400000">
            <a:off x="-3371056" y="3371056"/>
            <a:ext cx="6858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33801" name="Rectangle 13"/>
          <p:cNvSpPr>
            <a:spLocks noChangeArrowheads="1"/>
          </p:cNvSpPr>
          <p:nvPr/>
        </p:nvSpPr>
        <p:spPr bwMode="auto">
          <a:xfrm rot="5400000">
            <a:off x="5657057" y="3371056"/>
            <a:ext cx="6858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33803" name="AutoShape 11" descr="Разрыхлитель теста | Кулинарные добавки &quot;Трапеза&quot;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33805" name="AutoShape 13" descr="Разрыхлитель теста | Кулинарные добавки &quot;Трапеза&quot;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33809" name="Picture 17" descr="Бисквит в мультиварке простой рецепт с фото и видео - 1000.menu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80063" y="3213100"/>
            <a:ext cx="3095625" cy="2063750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33811" name="Picture 19" descr="Купить яйца оптом в центре «Фуд Сити» | Фуд Сити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27313" y="3213100"/>
            <a:ext cx="2305050" cy="2160588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5400" y="228600"/>
            <a:ext cx="6858000" cy="990600"/>
          </a:xfrm>
        </p:spPr>
        <p:txBody>
          <a:bodyPr anchor="ctr"/>
          <a:lstStyle/>
          <a:p>
            <a:pPr algn="ctr"/>
            <a:r>
              <a:rPr lang="ru-RU" altLang="ru-RU" sz="46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Слоёное тесто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3200400"/>
            <a:ext cx="5181600" cy="32004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600" b="1" u="sng">
                <a:solidFill>
                  <a:schemeClr val="hlink"/>
                </a:solidFill>
                <a:latin typeface="Times New Roman" pitchFamily="18" charset="0"/>
              </a:rPr>
              <a:t>В состав этого теста входят: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1900" b="1" u="sng">
              <a:solidFill>
                <a:srgbClr val="99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600" b="1">
                <a:solidFill>
                  <a:srgbClr val="000000"/>
                </a:solidFill>
                <a:latin typeface="Times New Roman" pitchFamily="18" charset="0"/>
              </a:rPr>
              <a:t>Вода, соль, яйца</a:t>
            </a:r>
          </a:p>
          <a:p>
            <a:pPr>
              <a:lnSpc>
                <a:spcPct val="80000"/>
              </a:lnSpc>
            </a:pPr>
            <a:r>
              <a:rPr lang="ru-RU" altLang="ru-RU" sz="2600" b="1">
                <a:solidFill>
                  <a:srgbClr val="000000"/>
                </a:solidFill>
                <a:latin typeface="Times New Roman" pitchFamily="18" charset="0"/>
              </a:rPr>
              <a:t>мука </a:t>
            </a:r>
          </a:p>
          <a:p>
            <a:pPr>
              <a:lnSpc>
                <a:spcPct val="80000"/>
              </a:lnSpc>
            </a:pPr>
            <a:r>
              <a:rPr lang="ru-RU" altLang="ru-RU" sz="2600" b="1">
                <a:solidFill>
                  <a:srgbClr val="000000"/>
                </a:solidFill>
                <a:latin typeface="Times New Roman" pitchFamily="18" charset="0"/>
              </a:rPr>
              <a:t>масло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b="1">
                <a:solidFill>
                  <a:srgbClr val="000000"/>
                </a:solidFill>
                <a:latin typeface="Times New Roman" pitchFamily="18" charset="0"/>
              </a:rPr>
              <a:t> 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600">
                <a:solidFill>
                  <a:schemeClr val="hlink"/>
                </a:solidFill>
                <a:latin typeface="Times New Roman" pitchFamily="18" charset="0"/>
              </a:rPr>
              <a:t>Из этого теста делают торты,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600">
                <a:solidFill>
                  <a:schemeClr val="hlink"/>
                </a:solidFill>
                <a:latin typeface="Times New Roman" pitchFamily="18" charset="0"/>
              </a:rPr>
              <a:t>пирожные и пирожки.</a:t>
            </a:r>
            <a:r>
              <a:rPr lang="ru-RU" altLang="ru-RU" sz="260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34820" name="Rectangle 6"/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34821" name="Rectangle 7"/>
          <p:cNvSpPr>
            <a:spLocks noChangeArrowheads="1"/>
          </p:cNvSpPr>
          <p:nvPr/>
        </p:nvSpPr>
        <p:spPr bwMode="auto">
          <a:xfrm>
            <a:off x="0" y="6742113"/>
            <a:ext cx="9144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34822" name="Rectangle 8"/>
          <p:cNvSpPr>
            <a:spLocks noChangeArrowheads="1"/>
          </p:cNvSpPr>
          <p:nvPr/>
        </p:nvSpPr>
        <p:spPr bwMode="auto">
          <a:xfrm rot="5400000">
            <a:off x="-3371056" y="3371056"/>
            <a:ext cx="6858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34823" name="Rectangle 9"/>
          <p:cNvSpPr>
            <a:spLocks noChangeArrowheads="1"/>
          </p:cNvSpPr>
          <p:nvPr/>
        </p:nvSpPr>
        <p:spPr bwMode="auto">
          <a:xfrm rot="5400000">
            <a:off x="5657057" y="3371056"/>
            <a:ext cx="6858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pic>
        <p:nvPicPr>
          <p:cNvPr id="34826" name="Picture 16" descr="4797873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24600" y="2667000"/>
            <a:ext cx="2247900" cy="1412875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457200" y="1371600"/>
            <a:ext cx="82296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altLang="ru-RU" sz="2800">
                <a:solidFill>
                  <a:srgbClr val="000000"/>
                </a:solidFill>
                <a:latin typeface="Georgia" pitchFamily="18" charset="0"/>
              </a:rPr>
              <a:t>Разрыхление этого вида теста достигается благодаря раскатыванию его на очень тонкие слои, отделяемые друг от друга прослойками масла.</a:t>
            </a:r>
            <a:endParaRPr lang="ru-RU" sz="2800">
              <a:latin typeface="Georgia" pitchFamily="18" charset="0"/>
            </a:endParaRPr>
          </a:p>
        </p:txBody>
      </p:sp>
      <p:pic>
        <p:nvPicPr>
          <p:cNvPr id="34829" name="Picture 13" descr="Выпечка из слоеного теста.Слойки сджемом (повидлом) - пошаговый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4365625"/>
            <a:ext cx="2808287" cy="1987550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865188"/>
          </a:xfrm>
        </p:spPr>
        <p:txBody>
          <a:bodyPr anchor="ctr"/>
          <a:lstStyle/>
          <a:p>
            <a:pPr algn="ctr"/>
            <a:r>
              <a:rPr lang="ru-RU" altLang="ru-RU" sz="46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Заварное тесто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628775"/>
            <a:ext cx="5029200" cy="47545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altLang="ru-RU" u="sng">
                <a:solidFill>
                  <a:schemeClr val="hlink"/>
                </a:solidFill>
                <a:latin typeface="Times New Roman" pitchFamily="18" charset="0"/>
              </a:rPr>
              <a:t>Этот вид теста готовят из:</a:t>
            </a:r>
            <a:r>
              <a:rPr lang="ru-RU" altLang="ru-RU" b="1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ru-RU" altLang="ru-RU" b="1">
                <a:solidFill>
                  <a:srgbClr val="000000"/>
                </a:solidFill>
                <a:latin typeface="Times New Roman" pitchFamily="18" charset="0"/>
              </a:rPr>
              <a:t>масла  </a:t>
            </a:r>
          </a:p>
          <a:p>
            <a:pPr>
              <a:buFont typeface="Wingdings" pitchFamily="2" charset="2"/>
              <a:buChar char="§"/>
            </a:pPr>
            <a:r>
              <a:rPr lang="ru-RU" altLang="ru-RU" b="1">
                <a:solidFill>
                  <a:srgbClr val="000000"/>
                </a:solidFill>
                <a:latin typeface="Times New Roman" pitchFamily="18" charset="0"/>
              </a:rPr>
              <a:t>заваренной в воде муки</a:t>
            </a:r>
          </a:p>
          <a:p>
            <a:pPr>
              <a:buFont typeface="Wingdings" pitchFamily="2" charset="2"/>
              <a:buChar char="§"/>
            </a:pPr>
            <a:r>
              <a:rPr lang="ru-RU" altLang="ru-RU" b="1">
                <a:solidFill>
                  <a:srgbClr val="000000"/>
                </a:solidFill>
                <a:latin typeface="Times New Roman" pitchFamily="18" charset="0"/>
              </a:rPr>
              <a:t>яйца</a:t>
            </a:r>
          </a:p>
          <a:p>
            <a:pPr>
              <a:buFont typeface="Wingdings" pitchFamily="2" charset="2"/>
              <a:buNone/>
            </a:pPr>
            <a:endParaRPr lang="ru-RU" altLang="ru-RU" b="1">
              <a:solidFill>
                <a:srgbClr val="000000"/>
              </a:solidFill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altLang="ru-RU">
                <a:solidFill>
                  <a:schemeClr val="hlink"/>
                </a:solidFill>
                <a:latin typeface="Times New Roman" pitchFamily="18" charset="0"/>
              </a:rPr>
              <a:t>Используют для изготовления пирожных, профитролей и др.</a:t>
            </a:r>
          </a:p>
        </p:txBody>
      </p:sp>
      <p:sp>
        <p:nvSpPr>
          <p:cNvPr id="35845" name="Rectangle 8"/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35846" name="Rectangle 9"/>
          <p:cNvSpPr>
            <a:spLocks noChangeArrowheads="1"/>
          </p:cNvSpPr>
          <p:nvPr/>
        </p:nvSpPr>
        <p:spPr bwMode="auto">
          <a:xfrm>
            <a:off x="0" y="6742113"/>
            <a:ext cx="9144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35847" name="Rectangle 10"/>
          <p:cNvSpPr>
            <a:spLocks noChangeArrowheads="1"/>
          </p:cNvSpPr>
          <p:nvPr/>
        </p:nvSpPr>
        <p:spPr bwMode="auto">
          <a:xfrm rot="5400000">
            <a:off x="-3371056" y="3371056"/>
            <a:ext cx="6858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35848" name="Rectangle 11"/>
          <p:cNvSpPr>
            <a:spLocks noChangeArrowheads="1"/>
          </p:cNvSpPr>
          <p:nvPr/>
        </p:nvSpPr>
        <p:spPr bwMode="auto">
          <a:xfrm rot="5400000">
            <a:off x="5657057" y="3371056"/>
            <a:ext cx="6858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pic>
        <p:nvPicPr>
          <p:cNvPr id="35849" name="Picture 12" descr="3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5000" y="4191000"/>
            <a:ext cx="3130550" cy="2219325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35852" name="Picture 12" descr="74 карточки в коллекции «Заварное тесто» пользователя kistkina.yul ...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525" y="2060575"/>
            <a:ext cx="3059113" cy="1984375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28600"/>
            <a:ext cx="8458200" cy="914400"/>
          </a:xfrm>
        </p:spPr>
        <p:txBody>
          <a:bodyPr anchor="ctr"/>
          <a:lstStyle/>
          <a:p>
            <a:pPr algn="ctr"/>
            <a:r>
              <a:rPr lang="ru-RU" altLang="ru-RU" sz="46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Песочное тесто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2743200"/>
            <a:ext cx="5943600" cy="3886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altLang="ru-RU" b="1" u="sng">
                <a:solidFill>
                  <a:srgbClr val="663300"/>
                </a:solidFill>
                <a:latin typeface="Times New Roman" pitchFamily="18" charset="0"/>
              </a:rPr>
              <a:t>Песочное тесто готовят из:</a:t>
            </a:r>
            <a:r>
              <a:rPr lang="ru-RU" altLang="ru-RU" sz="1700" b="1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r>
              <a:rPr lang="ru-RU" altLang="ru-RU" sz="2600" b="1">
                <a:solidFill>
                  <a:srgbClr val="000000"/>
                </a:solidFill>
                <a:latin typeface="Times New Roman" pitchFamily="18" charset="0"/>
              </a:rPr>
              <a:t>сахара</a:t>
            </a:r>
          </a:p>
          <a:p>
            <a:r>
              <a:rPr lang="ru-RU" altLang="ru-RU" sz="2600" b="1">
                <a:solidFill>
                  <a:srgbClr val="000000"/>
                </a:solidFill>
                <a:latin typeface="Times New Roman" pitchFamily="18" charset="0"/>
              </a:rPr>
              <a:t>муки</a:t>
            </a:r>
          </a:p>
          <a:p>
            <a:r>
              <a:rPr lang="ru-RU" altLang="ru-RU" sz="2600" b="1">
                <a:solidFill>
                  <a:srgbClr val="000000"/>
                </a:solidFill>
                <a:latin typeface="Times New Roman" pitchFamily="18" charset="0"/>
              </a:rPr>
              <a:t>масла</a:t>
            </a:r>
          </a:p>
          <a:p>
            <a:r>
              <a:rPr lang="ru-RU" altLang="ru-RU" sz="2600" b="1">
                <a:solidFill>
                  <a:srgbClr val="000000"/>
                </a:solidFill>
                <a:latin typeface="Times New Roman" pitchFamily="18" charset="0"/>
              </a:rPr>
              <a:t>яиц</a:t>
            </a:r>
          </a:p>
          <a:p>
            <a:pPr>
              <a:buFont typeface="Wingdings" pitchFamily="2" charset="2"/>
              <a:buNone/>
            </a:pPr>
            <a:endParaRPr lang="ru-RU" altLang="ru-RU" sz="1900" b="1"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altLang="ru-RU" sz="2600">
                <a:solidFill>
                  <a:schemeClr val="hlink"/>
                </a:solidFill>
                <a:latin typeface="Times New Roman" pitchFamily="18" charset="0"/>
              </a:rPr>
              <a:t>Из песочного теста выпекают 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2600">
                <a:solidFill>
                  <a:schemeClr val="hlink"/>
                </a:solidFill>
                <a:latin typeface="Times New Roman" pitchFamily="18" charset="0"/>
              </a:rPr>
              <a:t>печенье, торты, пирожные</a:t>
            </a:r>
            <a:r>
              <a:rPr lang="ru-RU" altLang="ru-RU" sz="260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47108" name="Rectangle 7"/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47109" name="Rectangle 8"/>
          <p:cNvSpPr>
            <a:spLocks noChangeArrowheads="1"/>
          </p:cNvSpPr>
          <p:nvPr/>
        </p:nvSpPr>
        <p:spPr bwMode="auto">
          <a:xfrm>
            <a:off x="0" y="6742113"/>
            <a:ext cx="9144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47110" name="Rectangle 9"/>
          <p:cNvSpPr>
            <a:spLocks noChangeArrowheads="1"/>
          </p:cNvSpPr>
          <p:nvPr/>
        </p:nvSpPr>
        <p:spPr bwMode="auto">
          <a:xfrm rot="5400000">
            <a:off x="-3371056" y="3371056"/>
            <a:ext cx="6858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47111" name="Rectangle 10"/>
          <p:cNvSpPr>
            <a:spLocks noChangeArrowheads="1"/>
          </p:cNvSpPr>
          <p:nvPr/>
        </p:nvSpPr>
        <p:spPr bwMode="auto">
          <a:xfrm rot="5400000">
            <a:off x="5657057" y="3371056"/>
            <a:ext cx="6858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pic>
        <p:nvPicPr>
          <p:cNvPr id="47113" name="Picture 15" descr="i?id=185110580-67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2362200"/>
            <a:ext cx="2476500" cy="1857375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47114" name="Picture 17" descr="0a217573d04f8f59b61dfeb4b7fa5a8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24600" y="4495800"/>
            <a:ext cx="2514600" cy="1895475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47115" name="Text Box 11"/>
          <p:cNvSpPr txBox="1">
            <a:spLocks noChangeArrowheads="1"/>
          </p:cNvSpPr>
          <p:nvPr/>
        </p:nvSpPr>
        <p:spPr bwMode="auto">
          <a:xfrm>
            <a:off x="304800" y="1371600"/>
            <a:ext cx="8458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 sz="3200">
                <a:solidFill>
                  <a:srgbClr val="000000"/>
                </a:solidFill>
                <a:latin typeface="Georgia" pitchFamily="18" charset="0"/>
              </a:rPr>
              <a:t> В качестве  разрыхлителя используют масло.</a:t>
            </a:r>
            <a:endParaRPr lang="ru-RU" sz="3200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47116" name="Picture 15" descr="i?id=185110580-67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2349500"/>
            <a:ext cx="2476500" cy="1857375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457200"/>
            <a:ext cx="4751387" cy="1243013"/>
          </a:xfrm>
        </p:spPr>
        <p:txBody>
          <a:bodyPr anchor="ctr"/>
          <a:lstStyle/>
          <a:p>
            <a:pPr algn="ctr"/>
            <a:r>
              <a:rPr lang="ru-RU" altLang="ru-RU" sz="46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Цель урока: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2514600"/>
            <a:ext cx="8077200" cy="4144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>
                <a:latin typeface="Times New Roman" pitchFamily="18" charset="0"/>
              </a:rPr>
              <a:t>Познакомиться с инструментами, приспособлениями и продуктами, используемыми при приготовлении мучных изделий.</a:t>
            </a:r>
          </a:p>
          <a:p>
            <a:pPr>
              <a:lnSpc>
                <a:spcPct val="90000"/>
              </a:lnSpc>
            </a:pPr>
            <a:r>
              <a:rPr lang="ru-RU" altLang="ru-RU">
                <a:latin typeface="Times New Roman" pitchFamily="18" charset="0"/>
              </a:rPr>
              <a:t>Научиться способам проверки качества продуктов.</a:t>
            </a:r>
          </a:p>
          <a:p>
            <a:pPr>
              <a:lnSpc>
                <a:spcPct val="90000"/>
              </a:lnSpc>
            </a:pPr>
            <a:r>
              <a:rPr lang="ru-RU" altLang="ru-RU"/>
              <a:t>формирование знаний о разнообразии видов мучных изделий.</a:t>
            </a:r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7414" name="Rectangle 7"/>
          <p:cNvSpPr>
            <a:spLocks noChangeArrowheads="1"/>
          </p:cNvSpPr>
          <p:nvPr/>
        </p:nvSpPr>
        <p:spPr bwMode="auto">
          <a:xfrm>
            <a:off x="0" y="6742113"/>
            <a:ext cx="9144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7415" name="Rectangle 8"/>
          <p:cNvSpPr>
            <a:spLocks noChangeArrowheads="1"/>
          </p:cNvSpPr>
          <p:nvPr/>
        </p:nvSpPr>
        <p:spPr bwMode="auto">
          <a:xfrm rot="5400000">
            <a:off x="-3371056" y="3371056"/>
            <a:ext cx="6858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7416" name="Rectangle 9"/>
          <p:cNvSpPr>
            <a:spLocks noChangeArrowheads="1"/>
          </p:cNvSpPr>
          <p:nvPr/>
        </p:nvSpPr>
        <p:spPr bwMode="auto">
          <a:xfrm rot="5400000">
            <a:off x="5657057" y="3371056"/>
            <a:ext cx="6858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pic>
        <p:nvPicPr>
          <p:cNvPr id="17422" name="Picture 14" descr="Кондитерские изделия. Товароведение и технология производства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260350"/>
            <a:ext cx="3048000" cy="21336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/>
            <a:r>
              <a:rPr lang="ru-RU" altLang="ru-RU" sz="34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Санитарные требования при приготовлении теста.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4005263"/>
            <a:ext cx="5791200" cy="25908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ru-RU" altLang="ru-RU" sz="2400">
                <a:solidFill>
                  <a:srgbClr val="000000"/>
                </a:solidFill>
                <a:latin typeface="Georgia" pitchFamily="18" charset="0"/>
              </a:rPr>
              <a:t>Стол должен быть чистым и сухим. 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ru-RU" altLang="ru-RU" sz="2400">
                <a:solidFill>
                  <a:srgbClr val="000000"/>
                </a:solidFill>
                <a:latin typeface="Georgia" pitchFamily="18" charset="0"/>
              </a:rPr>
              <a:t>Инструменты и приспособления после использования очищают, моют горячей водой и хорошо просушивают. 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ru-RU" altLang="ru-RU" sz="2400">
                <a:solidFill>
                  <a:srgbClr val="000000"/>
                </a:solidFill>
                <a:latin typeface="Georgia" pitchFamily="18" charset="0"/>
              </a:rPr>
              <a:t>Хранят на кухне в специально отведенном месте.</a:t>
            </a:r>
            <a:r>
              <a:rPr lang="ru-RU" altLang="ru-RU" sz="24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6742113"/>
            <a:ext cx="9144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 rot="5400000">
            <a:off x="-3371056" y="3371056"/>
            <a:ext cx="6858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 rot="5400000">
            <a:off x="5657057" y="3371056"/>
            <a:ext cx="6858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38920" name="AutoShape 8" descr="depositphotos_27202907-stock-photo-chef-preparing-pastry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38921" name="AutoShape 9" descr="depositphotos_27202907-stock-photo-chef-preparing-pastry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381000" y="1752600"/>
            <a:ext cx="84582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altLang="ru-RU" sz="2400">
                <a:solidFill>
                  <a:srgbClr val="000000"/>
                </a:solidFill>
                <a:latin typeface="Georgia" pitchFamily="18" charset="0"/>
              </a:rPr>
              <a:t>  Тщательно вымыть руки с мылом.</a:t>
            </a:r>
          </a:p>
          <a:p>
            <a:pPr>
              <a:buFontTx/>
              <a:buChar char="•"/>
            </a:pPr>
            <a:r>
              <a:rPr lang="ru-RU" altLang="ru-RU" sz="2400">
                <a:solidFill>
                  <a:srgbClr val="000000"/>
                </a:solidFill>
                <a:latin typeface="Georgia" pitchFamily="18" charset="0"/>
              </a:rPr>
              <a:t>  Надеть чистый фартук, косынку.</a:t>
            </a:r>
          </a:p>
          <a:p>
            <a:pPr>
              <a:buFontTx/>
              <a:buChar char="•"/>
            </a:pPr>
            <a:r>
              <a:rPr lang="ru-RU" altLang="ru-RU" sz="2400">
                <a:solidFill>
                  <a:srgbClr val="000000"/>
                </a:solidFill>
                <a:latin typeface="Georgia" pitchFamily="18" charset="0"/>
              </a:rPr>
              <a:t>  Подготовить рабочее место, посуду, инвентарь, </a:t>
            </a:r>
          </a:p>
          <a:p>
            <a:r>
              <a:rPr lang="ru-RU" altLang="ru-RU" sz="2400">
                <a:solidFill>
                  <a:srgbClr val="000000"/>
                </a:solidFill>
                <a:latin typeface="Georgia" pitchFamily="18" charset="0"/>
              </a:rPr>
              <a:t>    продукты.</a:t>
            </a:r>
          </a:p>
          <a:p>
            <a:pPr>
              <a:buFontTx/>
              <a:buChar char="•"/>
            </a:pPr>
            <a:r>
              <a:rPr lang="ru-RU" altLang="ru-RU" sz="2400">
                <a:solidFill>
                  <a:srgbClr val="000000"/>
                </a:solidFill>
                <a:latin typeface="Georgia" pitchFamily="18" charset="0"/>
              </a:rPr>
              <a:t>  Разделывают тесто на разделочной доске или рабочей </a:t>
            </a:r>
          </a:p>
          <a:p>
            <a:r>
              <a:rPr lang="ru-RU" altLang="ru-RU" sz="2400">
                <a:solidFill>
                  <a:srgbClr val="000000"/>
                </a:solidFill>
                <a:latin typeface="Georgia" pitchFamily="18" charset="0"/>
              </a:rPr>
              <a:t>    поверхности стола. </a:t>
            </a:r>
            <a:endParaRPr lang="ru-RU" sz="2400">
              <a:latin typeface="Georgia" pitchFamily="18" charset="0"/>
            </a:endParaRPr>
          </a:p>
        </p:txBody>
      </p:sp>
      <p:pic>
        <p:nvPicPr>
          <p:cNvPr id="38924" name="Picture 12" descr="Маленький повар девушка в белый фартук перерывы яйца в глубокое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3644900"/>
            <a:ext cx="2128838" cy="2979738"/>
          </a:xfrm>
          <a:prstGeom prst="rect">
            <a:avLst/>
          </a:prstGeom>
          <a:noFill/>
        </p:spPr>
      </p:pic>
      <p:sp>
        <p:nvSpPr>
          <p:cNvPr id="38926" name="AutoShape 14" descr="Думающая девушка. красивое лицо, сомнения, проблемы, мысли, эмоции ...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/>
            <a:r>
              <a:rPr lang="ru-RU" altLang="ru-RU" sz="38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Вопросы для закрепления: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700213"/>
            <a:ext cx="7391400" cy="45259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600">
                <a:solidFill>
                  <a:srgbClr val="000000"/>
                </a:solidFill>
                <a:latin typeface="Georgia" pitchFamily="18" charset="0"/>
              </a:rPr>
              <a:t>1. Какие инструменты и приспособления необходимы для приготовления теста? </a:t>
            </a:r>
          </a:p>
          <a:p>
            <a:pPr>
              <a:buFont typeface="Wingdings" pitchFamily="2" charset="2"/>
              <a:buNone/>
            </a:pPr>
            <a:r>
              <a:rPr lang="ru-RU" altLang="ru-RU" sz="2600">
                <a:solidFill>
                  <a:srgbClr val="000000"/>
                </a:solidFill>
                <a:latin typeface="Georgia" pitchFamily="18" charset="0"/>
              </a:rPr>
              <a:t>2. Какие продукты используют для приготовления мучных изделий? </a:t>
            </a:r>
          </a:p>
          <a:p>
            <a:pPr>
              <a:buFont typeface="Wingdings" pitchFamily="2" charset="2"/>
              <a:buNone/>
            </a:pPr>
            <a:r>
              <a:rPr lang="ru-RU" altLang="ru-RU" sz="2600">
                <a:solidFill>
                  <a:srgbClr val="000000"/>
                </a:solidFill>
                <a:latin typeface="Georgia" pitchFamily="18" charset="0"/>
              </a:rPr>
              <a:t>3. Какими качествами должна обладать мука? </a:t>
            </a:r>
          </a:p>
          <a:p>
            <a:pPr>
              <a:buFont typeface="Wingdings" pitchFamily="2" charset="2"/>
              <a:buNone/>
            </a:pPr>
            <a:r>
              <a:rPr lang="ru-RU" altLang="ru-RU" sz="2600">
                <a:solidFill>
                  <a:srgbClr val="000000"/>
                </a:solidFill>
                <a:latin typeface="Georgia" pitchFamily="18" charset="0"/>
              </a:rPr>
              <a:t>4. Что такое разрыхлители и для чего их применяют?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600">
                <a:solidFill>
                  <a:srgbClr val="000000"/>
                </a:solidFill>
              </a:rPr>
              <a:t>5. Какие способы приготовления теста вы знаете?</a:t>
            </a:r>
          </a:p>
          <a:p>
            <a:pPr>
              <a:buFont typeface="Wingdings" pitchFamily="2" charset="2"/>
              <a:buNone/>
            </a:pPr>
            <a:endParaRPr lang="ru-RU" altLang="ru-RU" sz="260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53252" name="Rectangle 5"/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53253" name="Rectangle 6"/>
          <p:cNvSpPr>
            <a:spLocks noChangeArrowheads="1"/>
          </p:cNvSpPr>
          <p:nvPr/>
        </p:nvSpPr>
        <p:spPr bwMode="auto">
          <a:xfrm>
            <a:off x="0" y="6742113"/>
            <a:ext cx="9144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53254" name="Rectangle 7"/>
          <p:cNvSpPr>
            <a:spLocks noChangeArrowheads="1"/>
          </p:cNvSpPr>
          <p:nvPr/>
        </p:nvSpPr>
        <p:spPr bwMode="auto">
          <a:xfrm rot="5400000">
            <a:off x="-3371056" y="3371056"/>
            <a:ext cx="6858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53255" name="Rectangle 8"/>
          <p:cNvSpPr>
            <a:spLocks noChangeArrowheads="1"/>
          </p:cNvSpPr>
          <p:nvPr/>
        </p:nvSpPr>
        <p:spPr bwMode="auto">
          <a:xfrm rot="5400000">
            <a:off x="5657057" y="3371056"/>
            <a:ext cx="6858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53256" name="AutoShape 8" descr="Думающая девушка. красивое лицо, сомнения, проблемы, мысли, эмоции ...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53257" name="AutoShape 9" descr="Думающая девушка. красивое лицо, сомнения, проблемы, мысли, эмоции ...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53258" name="Picture 10" descr="Думающая девушка. красивое лицо, сомнения, проблемы, мысли, эмоции ...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16688" y="5146675"/>
            <a:ext cx="2471737" cy="17113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/>
            <a:r>
              <a:rPr lang="ru-RU" altLang="ru-RU" sz="38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Источники информации.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341438"/>
            <a:ext cx="7391400" cy="4525962"/>
          </a:xfrm>
        </p:spPr>
        <p:txBody>
          <a:bodyPr/>
          <a:lstStyle/>
          <a:p>
            <a:pPr marL="571500" indent="-571500"/>
            <a:r>
              <a:rPr lang="ru-RU" altLang="ru-RU" sz="2400"/>
              <a:t>Учебник Технология 7 класс, </a:t>
            </a:r>
            <a:r>
              <a:rPr lang="ru-RU" altLang="ru-RU" sz="2400" i="1"/>
              <a:t>В.М.Казакевич</a:t>
            </a:r>
          </a:p>
          <a:p>
            <a:pPr marL="571500" indent="-571500">
              <a:buFont typeface="Wingdings" pitchFamily="2" charset="2"/>
              <a:buNone/>
            </a:pPr>
            <a:r>
              <a:rPr lang="ru-RU" altLang="ru-RU" sz="2400"/>
              <a:t>       </a:t>
            </a:r>
            <a:r>
              <a:rPr lang="ru-RU" altLang="ru-RU" sz="2400" i="1"/>
              <a:t>Издательство:Просвещение 2019</a:t>
            </a:r>
            <a:endParaRPr lang="ru-RU" altLang="ru-RU" sz="2400">
              <a:solidFill>
                <a:srgbClr val="000000"/>
              </a:solidFill>
            </a:endParaRPr>
          </a:p>
          <a:p>
            <a:pPr marL="571500" indent="-571500"/>
            <a:r>
              <a:rPr lang="ru-RU" altLang="ru-RU" sz="2400">
                <a:solidFill>
                  <a:srgbClr val="000000"/>
                </a:solidFill>
              </a:rPr>
              <a:t>Учебник </a:t>
            </a:r>
            <a:r>
              <a:rPr lang="ru-RU" altLang="ru-RU" sz="2400"/>
              <a:t>Технология(Обслуживающий труд) 7 класс, </a:t>
            </a:r>
            <a:r>
              <a:rPr lang="ru-RU" altLang="ru-RU" sz="2400" i="1"/>
              <a:t> Н.В.Симоненко, В.Д.Симоненко</a:t>
            </a:r>
            <a:r>
              <a:rPr lang="ru-RU" altLang="ru-RU" sz="2400"/>
              <a:t> </a:t>
            </a:r>
            <a:r>
              <a:rPr lang="ru-RU" altLang="ru-RU" sz="2400" i="1"/>
              <a:t>2013</a:t>
            </a:r>
            <a:r>
              <a:rPr lang="ru-RU" altLang="ru-RU" sz="2400"/>
              <a:t/>
            </a:r>
            <a:br>
              <a:rPr lang="ru-RU" altLang="ru-RU" sz="2400"/>
            </a:br>
            <a:r>
              <a:rPr lang="ru-RU" altLang="ru-RU" sz="2400" i="1"/>
              <a:t>Издательство: Вентана-Граф</a:t>
            </a:r>
            <a:endParaRPr lang="ru-RU" altLang="ru-RU" sz="2400"/>
          </a:p>
          <a:p>
            <a:pPr marL="571500" indent="-571500"/>
            <a:r>
              <a:rPr lang="ru-RU" altLang="ru-RU" sz="2400"/>
              <a:t>Учебник </a:t>
            </a:r>
            <a:r>
              <a:rPr lang="ru-RU" altLang="ru-RU" sz="2400" i="1"/>
              <a:t>Технология 7 класс</a:t>
            </a:r>
            <a:r>
              <a:rPr lang="ru-RU" altLang="ru-RU" sz="2400"/>
              <a:t> , </a:t>
            </a:r>
            <a:r>
              <a:rPr lang="ru-RU" altLang="ru-RU" sz="2400" i="1"/>
              <a:t>Н.В.Синица, О.В.Табурчак</a:t>
            </a:r>
            <a:r>
              <a:rPr lang="ru-RU" altLang="ru-RU" sz="2400"/>
              <a:t> </a:t>
            </a:r>
            <a:r>
              <a:rPr lang="ru-RU" altLang="ru-RU" sz="2400" i="1"/>
              <a:t>2013</a:t>
            </a:r>
            <a:r>
              <a:rPr lang="ru-RU" altLang="ru-RU" sz="2400"/>
              <a:t/>
            </a:r>
            <a:br>
              <a:rPr lang="ru-RU" altLang="ru-RU" sz="2400"/>
            </a:br>
            <a:r>
              <a:rPr lang="ru-RU" altLang="ru-RU" sz="2400" i="1"/>
              <a:t>Издательство: Вентана-Граф</a:t>
            </a:r>
            <a:r>
              <a:rPr lang="ru-RU" altLang="ru-RU" sz="2400"/>
              <a:t> </a:t>
            </a:r>
          </a:p>
          <a:p>
            <a:pPr marL="571500" indent="-571500"/>
            <a:r>
              <a:rPr lang="ru-RU" altLang="ru-RU" sz="2400">
                <a:hlinkClick r:id="rId2"/>
              </a:rPr>
              <a:t>https://resh.edu.ru/subject/lesson/2714/main/</a:t>
            </a:r>
            <a:endParaRPr lang="ru-RU" altLang="ru-RU" sz="2400"/>
          </a:p>
        </p:txBody>
      </p:sp>
      <p:sp>
        <p:nvSpPr>
          <p:cNvPr id="54276" name="Rectangle 5"/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54277" name="Rectangle 6"/>
          <p:cNvSpPr>
            <a:spLocks noChangeArrowheads="1"/>
          </p:cNvSpPr>
          <p:nvPr/>
        </p:nvSpPr>
        <p:spPr bwMode="auto">
          <a:xfrm>
            <a:off x="0" y="6742113"/>
            <a:ext cx="9144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54278" name="Rectangle 7"/>
          <p:cNvSpPr>
            <a:spLocks noChangeArrowheads="1"/>
          </p:cNvSpPr>
          <p:nvPr/>
        </p:nvSpPr>
        <p:spPr bwMode="auto">
          <a:xfrm rot="5400000">
            <a:off x="-3371056" y="3371056"/>
            <a:ext cx="6858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54279" name="Rectangle 8"/>
          <p:cNvSpPr>
            <a:spLocks noChangeArrowheads="1"/>
          </p:cNvSpPr>
          <p:nvPr/>
        </p:nvSpPr>
        <p:spPr bwMode="auto">
          <a:xfrm rot="5400000">
            <a:off x="5657057" y="3371056"/>
            <a:ext cx="6858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54280" name="AutoShape 8" descr="Думающая девушка. красивое лицо, сомнения, проблемы, мысли, эмоции ...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54281" name="AutoShape 9" descr="Думающая девушка. красивое лицо, сомнения, проблемы, мысли, эмоции ...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539750" y="457200"/>
            <a:ext cx="7918450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6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Мучные кондитерские изделия</a:t>
            </a:r>
            <a:r>
              <a:rPr lang="ru-RU" altLang="ru-RU" sz="4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–</a:t>
            </a:r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alt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это пищевые продукты, для приготовления которых используют муку с добавлением сахара.</a:t>
            </a:r>
            <a:br>
              <a:rPr lang="ru-RU" alt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altLang="ru-RU" sz="2800"/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3348038" y="2636838"/>
            <a:ext cx="54737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>
                <a:solidFill>
                  <a:srgbClr val="663300"/>
                </a:solidFill>
              </a:rPr>
              <a:t>   Все виды мучных кондитерских изделий характеризуются высокой пищевой и энергетической ценностью. Они содержат белки, углеводы, аминокислоты, витамины, минеральные вещества. Показателями питательной ценности этих изделий является достаточно высокая калорийность и хорошая усвояемость организмом.</a:t>
            </a:r>
          </a:p>
        </p:txBody>
      </p:sp>
      <p:sp>
        <p:nvSpPr>
          <p:cNvPr id="18439" name="Rectangle 9"/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8440" name="Rectangle 10"/>
          <p:cNvSpPr>
            <a:spLocks noChangeArrowheads="1"/>
          </p:cNvSpPr>
          <p:nvPr/>
        </p:nvSpPr>
        <p:spPr bwMode="auto">
          <a:xfrm>
            <a:off x="0" y="6742113"/>
            <a:ext cx="9144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8441" name="Rectangle 11"/>
          <p:cNvSpPr>
            <a:spLocks noChangeArrowheads="1"/>
          </p:cNvSpPr>
          <p:nvPr/>
        </p:nvSpPr>
        <p:spPr bwMode="auto">
          <a:xfrm rot="5400000">
            <a:off x="-3371056" y="3371056"/>
            <a:ext cx="6858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8442" name="Rectangle 12"/>
          <p:cNvSpPr>
            <a:spLocks noChangeArrowheads="1"/>
          </p:cNvSpPr>
          <p:nvPr/>
        </p:nvSpPr>
        <p:spPr bwMode="auto">
          <a:xfrm rot="5400000">
            <a:off x="5657057" y="3371056"/>
            <a:ext cx="6858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pic>
        <p:nvPicPr>
          <p:cNvPr id="18444" name="Picture 12" descr="Вот какие продукты мешают добиться плоского живота и тонкой талии ...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4581525"/>
            <a:ext cx="2879725" cy="2012950"/>
          </a:xfrm>
          <a:prstGeom prst="rect">
            <a:avLst/>
          </a:prstGeom>
          <a:noFill/>
        </p:spPr>
      </p:pic>
      <p:pic>
        <p:nvPicPr>
          <p:cNvPr id="18448" name="Picture 16" descr="Беларусь представляет кондитерские изделия на выставке в Чикаго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850" y="2492375"/>
            <a:ext cx="2878138" cy="20097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307975"/>
            <a:ext cx="8153400" cy="1063625"/>
          </a:xfrm>
        </p:spPr>
        <p:txBody>
          <a:bodyPr anchor="ctr"/>
          <a:lstStyle/>
          <a:p>
            <a:pPr algn="ctr"/>
            <a:r>
              <a:rPr lang="ru-RU" altLang="ru-RU" sz="34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Посуда и инструменты для замеса теста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2743200"/>
            <a:ext cx="4419600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>
                <a:solidFill>
                  <a:srgbClr val="000000"/>
                </a:solidFill>
                <a:latin typeface="Times New Roman" pitchFamily="18" charset="0"/>
              </a:rPr>
              <a:t>Сито</a:t>
            </a:r>
          </a:p>
          <a:p>
            <a:pPr>
              <a:lnSpc>
                <a:spcPct val="90000"/>
              </a:lnSpc>
            </a:pPr>
            <a:r>
              <a:rPr lang="ru-RU" altLang="ru-RU">
                <a:solidFill>
                  <a:srgbClr val="000000"/>
                </a:solidFill>
                <a:latin typeface="Times New Roman" pitchFamily="18" charset="0"/>
              </a:rPr>
              <a:t>Миска</a:t>
            </a:r>
          </a:p>
          <a:p>
            <a:pPr>
              <a:lnSpc>
                <a:spcPct val="90000"/>
              </a:lnSpc>
            </a:pPr>
            <a:r>
              <a:rPr lang="ru-RU" altLang="ru-RU">
                <a:solidFill>
                  <a:srgbClr val="000000"/>
                </a:solidFill>
                <a:latin typeface="Times New Roman" pitchFamily="18" charset="0"/>
              </a:rPr>
              <a:t>Кастрюля</a:t>
            </a:r>
          </a:p>
          <a:p>
            <a:pPr>
              <a:lnSpc>
                <a:spcPct val="90000"/>
              </a:lnSpc>
            </a:pPr>
            <a:r>
              <a:rPr lang="ru-RU" altLang="ru-RU">
                <a:solidFill>
                  <a:srgbClr val="000000"/>
                </a:solidFill>
                <a:latin typeface="Times New Roman" pitchFamily="18" charset="0"/>
              </a:rPr>
              <a:t>Миксер </a:t>
            </a:r>
          </a:p>
          <a:p>
            <a:pPr>
              <a:lnSpc>
                <a:spcPct val="90000"/>
              </a:lnSpc>
            </a:pPr>
            <a:r>
              <a:rPr lang="ru-RU" altLang="ru-RU">
                <a:solidFill>
                  <a:srgbClr val="000000"/>
                </a:solidFill>
                <a:latin typeface="Times New Roman" pitchFamily="18" charset="0"/>
              </a:rPr>
              <a:t>Мерный стакан</a:t>
            </a:r>
          </a:p>
          <a:p>
            <a:pPr>
              <a:lnSpc>
                <a:spcPct val="90000"/>
              </a:lnSpc>
            </a:pPr>
            <a:r>
              <a:rPr lang="ru-RU" altLang="ru-RU">
                <a:solidFill>
                  <a:srgbClr val="000000"/>
                </a:solidFill>
                <a:latin typeface="Times New Roman" pitchFamily="18" charset="0"/>
              </a:rPr>
              <a:t>Венчик</a:t>
            </a:r>
          </a:p>
          <a:p>
            <a:pPr>
              <a:lnSpc>
                <a:spcPct val="90000"/>
              </a:lnSpc>
            </a:pPr>
            <a:r>
              <a:rPr lang="ru-RU" altLang="ru-RU">
                <a:solidFill>
                  <a:srgbClr val="000000"/>
                </a:solidFill>
                <a:latin typeface="Times New Roman" pitchFamily="18" charset="0"/>
              </a:rPr>
              <a:t>Деревянная ложка</a:t>
            </a:r>
          </a:p>
        </p:txBody>
      </p:sp>
      <p:pic>
        <p:nvPicPr>
          <p:cNvPr id="11" name="Рисунок 10" descr="CT00913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1773238"/>
            <a:ext cx="2244725" cy="1439862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5" name="Рисунок 4" descr="27_27k457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752600"/>
            <a:ext cx="1981200" cy="1411288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9" name="Рисунок 8" descr="art 63802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4868863"/>
            <a:ext cx="2016125" cy="1677987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6159" name="Picture 15" descr="Картинка 17 из 12446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34200" y="1752600"/>
            <a:ext cx="1905000" cy="1425575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6161" name="Picture 17" descr="ath-293n[1]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16463" y="3213100"/>
            <a:ext cx="2016125" cy="1630363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sp>
        <p:nvSpPr>
          <p:cNvPr id="19467" name="Rectangle 18"/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9468" name="Rectangle 19"/>
          <p:cNvSpPr>
            <a:spLocks noChangeArrowheads="1"/>
          </p:cNvSpPr>
          <p:nvPr/>
        </p:nvSpPr>
        <p:spPr bwMode="auto">
          <a:xfrm>
            <a:off x="0" y="6742113"/>
            <a:ext cx="9144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9469" name="Rectangle 20"/>
          <p:cNvSpPr>
            <a:spLocks noChangeArrowheads="1"/>
          </p:cNvSpPr>
          <p:nvPr/>
        </p:nvSpPr>
        <p:spPr bwMode="auto">
          <a:xfrm rot="5400000">
            <a:off x="-3371056" y="3371056"/>
            <a:ext cx="6858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9470" name="Rectangle 21"/>
          <p:cNvSpPr>
            <a:spLocks noChangeArrowheads="1"/>
          </p:cNvSpPr>
          <p:nvPr/>
        </p:nvSpPr>
        <p:spPr bwMode="auto">
          <a:xfrm rot="5400000">
            <a:off x="5657057" y="3371056"/>
            <a:ext cx="6858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pic>
        <p:nvPicPr>
          <p:cNvPr id="19472" name="Picture 16" descr="Купить Оптом Силиконовые Шлицевые Токарные Наконечники Кастрюля ...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948488" y="4868863"/>
            <a:ext cx="1800225" cy="1728787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19474" name="Picture 18" descr="Мерный стакан с 2 отделениями Joseph Joseph - Порядочный магазин ...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948488" y="3213100"/>
            <a:ext cx="1871662" cy="1584325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1371600"/>
          </a:xfrm>
        </p:spPr>
        <p:txBody>
          <a:bodyPr anchor="ctr"/>
          <a:lstStyle/>
          <a:p>
            <a:pPr algn="ctr"/>
            <a:r>
              <a:rPr lang="ru-RU" altLang="ru-RU" sz="34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Посуда и инструменты для разделки теста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28800" y="4114800"/>
            <a:ext cx="5867400" cy="2544763"/>
          </a:xfrm>
        </p:spPr>
        <p:txBody>
          <a:bodyPr/>
          <a:lstStyle/>
          <a:p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Разделочная доска</a:t>
            </a:r>
          </a:p>
          <a:p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Скалка</a:t>
            </a:r>
          </a:p>
          <a:p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Формочки для печенья</a:t>
            </a:r>
          </a:p>
          <a:p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Дисковый нож</a:t>
            </a:r>
          </a:p>
        </p:txBody>
      </p:sp>
      <p:pic>
        <p:nvPicPr>
          <p:cNvPr id="20484" name="Picture 6" descr="630160[1]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09800" y="1981200"/>
            <a:ext cx="2133600" cy="1995488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sp>
        <p:nvSpPr>
          <p:cNvPr id="20488" name="Rectangle 10"/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0489" name="Rectangle 11"/>
          <p:cNvSpPr>
            <a:spLocks noChangeArrowheads="1"/>
          </p:cNvSpPr>
          <p:nvPr/>
        </p:nvSpPr>
        <p:spPr bwMode="auto">
          <a:xfrm>
            <a:off x="0" y="6799263"/>
            <a:ext cx="9144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0490" name="Rectangle 12"/>
          <p:cNvSpPr>
            <a:spLocks noChangeArrowheads="1"/>
          </p:cNvSpPr>
          <p:nvPr/>
        </p:nvSpPr>
        <p:spPr bwMode="auto">
          <a:xfrm rot="5400000">
            <a:off x="-3371056" y="3371056"/>
            <a:ext cx="6858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0491" name="Rectangle 13"/>
          <p:cNvSpPr>
            <a:spLocks noChangeArrowheads="1"/>
          </p:cNvSpPr>
          <p:nvPr/>
        </p:nvSpPr>
        <p:spPr bwMode="auto">
          <a:xfrm rot="5400000">
            <a:off x="5657057" y="3371056"/>
            <a:ext cx="6858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pic>
        <p:nvPicPr>
          <p:cNvPr id="20501" name="Picture 21" descr="Купить Оптом 5шт / Комплект Пластиковые DIY Лучевого Дерева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1989138"/>
            <a:ext cx="2376487" cy="2017712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20503" name="Picture 23" descr="Купить дисковые ножи для резки пиццы для ресторанов, отелей и кафе ...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19900" y="1989138"/>
            <a:ext cx="2144713" cy="2016125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20505" name="Picture 25" descr="huohou Кухня Толстые Антибактериальные Разделочные Доски ...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0825" y="1989138"/>
            <a:ext cx="1941513" cy="2016125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1295400"/>
          </a:xfrm>
        </p:spPr>
        <p:txBody>
          <a:bodyPr anchor="ctr"/>
          <a:lstStyle/>
          <a:p>
            <a:pPr algn="ctr"/>
            <a:r>
              <a:rPr lang="ru-RU" altLang="ru-RU" sz="34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Инструменты и посуда для выпечки теста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2743200"/>
            <a:ext cx="3733800" cy="2925763"/>
          </a:xfrm>
        </p:spPr>
        <p:txBody>
          <a:bodyPr/>
          <a:lstStyle/>
          <a:p>
            <a:r>
              <a:rPr lang="ru-RU" altLang="ru-RU" sz="2600">
                <a:solidFill>
                  <a:srgbClr val="000000"/>
                </a:solidFill>
                <a:latin typeface="Georgia" pitchFamily="18" charset="0"/>
              </a:rPr>
              <a:t>Противень</a:t>
            </a:r>
          </a:p>
          <a:p>
            <a:r>
              <a:rPr lang="ru-RU" altLang="ru-RU" sz="2600">
                <a:solidFill>
                  <a:srgbClr val="000000"/>
                </a:solidFill>
                <a:latin typeface="Georgia" pitchFamily="18" charset="0"/>
              </a:rPr>
              <a:t>Листы для выпекания</a:t>
            </a:r>
          </a:p>
          <a:p>
            <a:r>
              <a:rPr lang="ru-RU" altLang="ru-RU" sz="2600">
                <a:solidFill>
                  <a:srgbClr val="000000"/>
                </a:solidFill>
                <a:latin typeface="Georgia" pitchFamily="18" charset="0"/>
              </a:rPr>
              <a:t>Формы для выпекания</a:t>
            </a:r>
          </a:p>
          <a:p>
            <a:endParaRPr lang="ru-RU" altLang="ru-RU" sz="2600" b="1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21508" name="Picture 5" descr="3912BKlg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1828800"/>
            <a:ext cx="2286000" cy="2286000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21510" name="Picture 7" descr="349349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4388" y="1828800"/>
            <a:ext cx="3011487" cy="4724400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sp>
        <p:nvSpPr>
          <p:cNvPr id="21511" name="Rectangle 8"/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1512" name="Rectangle 9"/>
          <p:cNvSpPr>
            <a:spLocks noChangeArrowheads="1"/>
          </p:cNvSpPr>
          <p:nvPr/>
        </p:nvSpPr>
        <p:spPr bwMode="auto">
          <a:xfrm>
            <a:off x="0" y="6742113"/>
            <a:ext cx="9144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1513" name="Rectangle 10"/>
          <p:cNvSpPr>
            <a:spLocks noChangeArrowheads="1"/>
          </p:cNvSpPr>
          <p:nvPr/>
        </p:nvSpPr>
        <p:spPr bwMode="auto">
          <a:xfrm rot="5400000">
            <a:off x="-3371056" y="3371056"/>
            <a:ext cx="6858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1514" name="Rectangle 11"/>
          <p:cNvSpPr>
            <a:spLocks noChangeArrowheads="1"/>
          </p:cNvSpPr>
          <p:nvPr/>
        </p:nvSpPr>
        <p:spPr bwMode="auto">
          <a:xfrm rot="5400000">
            <a:off x="5657057" y="3371056"/>
            <a:ext cx="6858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pic>
        <p:nvPicPr>
          <p:cNvPr id="21516" name="Picture 12" descr="Купить Оптом Антипригарным Силиконовые Выпечки Мат Миндальное ...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19475" y="4149725"/>
            <a:ext cx="2303463" cy="2303463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1371600"/>
          </a:xfrm>
        </p:spPr>
        <p:txBody>
          <a:bodyPr anchor="ctr"/>
          <a:lstStyle/>
          <a:p>
            <a:pPr algn="ctr"/>
            <a:r>
              <a:rPr lang="ru-RU" altLang="ru-RU" sz="34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Инструменты и посуда для украшения изделий.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439988"/>
            <a:ext cx="4724400" cy="1982787"/>
          </a:xfrm>
        </p:spPr>
        <p:txBody>
          <a:bodyPr/>
          <a:lstStyle/>
          <a:p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Кондитерский шприц</a:t>
            </a:r>
          </a:p>
          <a:p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Отсадочный  мешок</a:t>
            </a:r>
          </a:p>
        </p:txBody>
      </p:sp>
      <p:pic>
        <p:nvPicPr>
          <p:cNvPr id="22532" name="Picture 6" descr="Cl-4540_big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886200"/>
            <a:ext cx="1993900" cy="2590800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22533" name="Picture 7" descr="558b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820863"/>
            <a:ext cx="3200400" cy="2241550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22534" name="Picture 8" descr="edb2726f209db667e0385d8bd0[1]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38800" y="4424363"/>
            <a:ext cx="3200400" cy="2063750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22535" name="Picture 9" descr="7ff9ddb4468a7b806545b52a4a1f906f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3886200"/>
            <a:ext cx="2590800" cy="2590800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22536" name="Rectangle 10"/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2537" name="Rectangle 11"/>
          <p:cNvSpPr>
            <a:spLocks noChangeArrowheads="1"/>
          </p:cNvSpPr>
          <p:nvPr/>
        </p:nvSpPr>
        <p:spPr bwMode="auto">
          <a:xfrm>
            <a:off x="0" y="6742113"/>
            <a:ext cx="9144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2538" name="Rectangle 12"/>
          <p:cNvSpPr>
            <a:spLocks noChangeArrowheads="1"/>
          </p:cNvSpPr>
          <p:nvPr/>
        </p:nvSpPr>
        <p:spPr bwMode="auto">
          <a:xfrm rot="5400000">
            <a:off x="-3371056" y="3371056"/>
            <a:ext cx="6858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2539" name="Rectangle 13"/>
          <p:cNvSpPr>
            <a:spLocks noChangeArrowheads="1"/>
          </p:cNvSpPr>
          <p:nvPr/>
        </p:nvSpPr>
        <p:spPr bwMode="auto">
          <a:xfrm rot="5400000">
            <a:off x="5657057" y="3371056"/>
            <a:ext cx="6858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609600"/>
            <a:ext cx="8001000" cy="2590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altLang="ru-RU" sz="39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altLang="ru-RU" sz="39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МУКА</a:t>
            </a:r>
            <a:r>
              <a:rPr lang="ru-RU" altLang="ru-RU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altLang="ru-RU" b="1">
                <a:solidFill>
                  <a:srgbClr val="000000"/>
                </a:solidFill>
                <a:latin typeface="Georgia" pitchFamily="18" charset="0"/>
              </a:rPr>
              <a:t>– </a:t>
            </a:r>
            <a:r>
              <a:rPr lang="ru-RU" altLang="ru-RU">
                <a:solidFill>
                  <a:srgbClr val="000000"/>
                </a:solidFill>
                <a:latin typeface="Times New Roman" pitchFamily="18" charset="0"/>
              </a:rPr>
              <a:t>это порошкообразный  продукт, который получается в результате измельчения зёрен различных зерновых культур.</a:t>
            </a:r>
            <a:r>
              <a:rPr lang="ru-RU" altLang="ru-RU" sz="260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3555" name="Rectangle 6"/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3556" name="Rectangle 7"/>
          <p:cNvSpPr>
            <a:spLocks noChangeArrowheads="1"/>
          </p:cNvSpPr>
          <p:nvPr/>
        </p:nvSpPr>
        <p:spPr bwMode="auto">
          <a:xfrm>
            <a:off x="0" y="6742113"/>
            <a:ext cx="9144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3557" name="Rectangle 8"/>
          <p:cNvSpPr>
            <a:spLocks noChangeArrowheads="1"/>
          </p:cNvSpPr>
          <p:nvPr/>
        </p:nvSpPr>
        <p:spPr bwMode="auto">
          <a:xfrm rot="5400000">
            <a:off x="-3371056" y="3371056"/>
            <a:ext cx="6858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3558" name="Rectangle 9"/>
          <p:cNvSpPr>
            <a:spLocks noChangeArrowheads="1"/>
          </p:cNvSpPr>
          <p:nvPr/>
        </p:nvSpPr>
        <p:spPr bwMode="auto">
          <a:xfrm rot="5400000">
            <a:off x="5657057" y="3371056"/>
            <a:ext cx="6858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pic>
        <p:nvPicPr>
          <p:cNvPr id="23559" name="Picture 11" descr="photos0-800x6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3573463"/>
            <a:ext cx="3962400" cy="2724150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23560" name="Picture 13" descr="140430000643-05042013-17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581400"/>
            <a:ext cx="4038600" cy="2716213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60350"/>
            <a:ext cx="8686800" cy="1219200"/>
          </a:xfrm>
        </p:spPr>
        <p:txBody>
          <a:bodyPr anchor="ctr"/>
          <a:lstStyle/>
          <a:p>
            <a:pPr algn="ctr"/>
            <a:r>
              <a:rPr lang="ru-RU" altLang="ru-RU" sz="34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виду используемого зерна различают муку:</a:t>
            </a:r>
            <a:endParaRPr lang="ru-RU" altLang="ru-RU" sz="3400" b="1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363788"/>
            <a:ext cx="4724400" cy="3584575"/>
          </a:xfrm>
        </p:spPr>
        <p:txBody>
          <a:bodyPr/>
          <a:lstStyle/>
          <a:p>
            <a:r>
              <a:rPr lang="ru-RU" altLang="ru-RU" sz="3400" b="1">
                <a:solidFill>
                  <a:srgbClr val="000000"/>
                </a:solidFill>
                <a:latin typeface="Times New Roman" pitchFamily="18" charset="0"/>
              </a:rPr>
              <a:t>ржаную</a:t>
            </a:r>
          </a:p>
          <a:p>
            <a:r>
              <a:rPr lang="ru-RU" altLang="ru-RU" sz="3400" b="1">
                <a:solidFill>
                  <a:srgbClr val="000000"/>
                </a:solidFill>
                <a:latin typeface="Times New Roman" pitchFamily="18" charset="0"/>
              </a:rPr>
              <a:t>пшеничную </a:t>
            </a:r>
          </a:p>
          <a:p>
            <a:r>
              <a:rPr lang="ru-RU" altLang="ru-RU" sz="3400" b="1">
                <a:solidFill>
                  <a:srgbClr val="000000"/>
                </a:solidFill>
                <a:latin typeface="Times New Roman" pitchFamily="18" charset="0"/>
              </a:rPr>
              <a:t>кукурузную</a:t>
            </a:r>
          </a:p>
          <a:p>
            <a:r>
              <a:rPr lang="ru-RU" altLang="ru-RU" sz="3400" b="1">
                <a:solidFill>
                  <a:srgbClr val="000000"/>
                </a:solidFill>
                <a:latin typeface="Times New Roman" pitchFamily="18" charset="0"/>
              </a:rPr>
              <a:t>овсяную</a:t>
            </a:r>
          </a:p>
          <a:p>
            <a:r>
              <a:rPr lang="ru-RU" altLang="ru-RU" sz="3400" b="1">
                <a:solidFill>
                  <a:srgbClr val="000000"/>
                </a:solidFill>
                <a:latin typeface="Times New Roman" pitchFamily="18" charset="0"/>
              </a:rPr>
              <a:t>гречневую и др.</a:t>
            </a:r>
            <a:r>
              <a:rPr lang="ru-RU" altLang="ru-RU" b="1">
                <a:latin typeface="Times New Roman" pitchFamily="18" charset="0"/>
              </a:rPr>
              <a:t> </a:t>
            </a:r>
          </a:p>
        </p:txBody>
      </p:sp>
      <p:sp>
        <p:nvSpPr>
          <p:cNvPr id="24581" name="Rectangle 8"/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4582" name="Rectangle 9"/>
          <p:cNvSpPr>
            <a:spLocks noChangeArrowheads="1"/>
          </p:cNvSpPr>
          <p:nvPr/>
        </p:nvSpPr>
        <p:spPr bwMode="auto">
          <a:xfrm>
            <a:off x="0" y="6742113"/>
            <a:ext cx="9144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4583" name="Rectangle 10"/>
          <p:cNvSpPr>
            <a:spLocks noChangeArrowheads="1"/>
          </p:cNvSpPr>
          <p:nvPr/>
        </p:nvSpPr>
        <p:spPr bwMode="auto">
          <a:xfrm rot="5400000">
            <a:off x="-3371056" y="3371056"/>
            <a:ext cx="6858000" cy="115888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24584" name="Rectangle 11"/>
          <p:cNvSpPr>
            <a:spLocks noChangeArrowheads="1"/>
          </p:cNvSpPr>
          <p:nvPr/>
        </p:nvSpPr>
        <p:spPr bwMode="auto">
          <a:xfrm rot="5400000">
            <a:off x="5657057" y="3371056"/>
            <a:ext cx="6858000" cy="115887"/>
          </a:xfrm>
          <a:prstGeom prst="rect">
            <a:avLst/>
          </a:prstGeom>
          <a:solidFill>
            <a:srgbClr val="E2C4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pic>
        <p:nvPicPr>
          <p:cNvPr id="24588" name="Picture 12" descr="Виды муки, её свойства и что нужно знать о мук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1844675"/>
            <a:ext cx="4248150" cy="1925638"/>
          </a:xfrm>
          <a:prstGeom prst="rect">
            <a:avLst/>
          </a:prstGeom>
          <a:noFill/>
        </p:spPr>
      </p:pic>
      <p:pic>
        <p:nvPicPr>
          <p:cNvPr id="24593" name="Picture 17" descr="Виды муки, которые полезны: ТОП-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875088"/>
            <a:ext cx="3530600" cy="2046287"/>
          </a:xfrm>
          <a:prstGeom prst="rect">
            <a:avLst/>
          </a:prstGeom>
          <a:noFill/>
        </p:spPr>
      </p:pic>
      <p:pic>
        <p:nvPicPr>
          <p:cNvPr id="24594" name="Picture 18" descr="Виды муки, которые полезны: ТОП-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860800"/>
            <a:ext cx="3530600" cy="20462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452</TotalTime>
  <Words>621</Words>
  <Application>Microsoft Office PowerPoint</Application>
  <PresentationFormat>Экран (4:3)</PresentationFormat>
  <Paragraphs>130</Paragraphs>
  <Slides>22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Garamond</vt:lpstr>
      <vt:lpstr>Times New Roman</vt:lpstr>
      <vt:lpstr>Wingdings</vt:lpstr>
      <vt:lpstr>Arial Unicode MS</vt:lpstr>
      <vt:lpstr>Georgia</vt:lpstr>
      <vt:lpstr>Comic Sans MS</vt:lpstr>
      <vt:lpstr>Край</vt:lpstr>
      <vt:lpstr>Мучные кондитерские изделия.</vt:lpstr>
      <vt:lpstr>Цель урока:</vt:lpstr>
      <vt:lpstr>Слайд 3</vt:lpstr>
      <vt:lpstr>Посуда и инструменты для замеса теста</vt:lpstr>
      <vt:lpstr>Посуда и инструменты для разделки теста</vt:lpstr>
      <vt:lpstr>Инструменты и посуда для выпечки теста</vt:lpstr>
      <vt:lpstr>Инструменты и посуда для украшения изделий.</vt:lpstr>
      <vt:lpstr>Слайд 8</vt:lpstr>
      <vt:lpstr>По виду используемого зерна различают муку:</vt:lpstr>
      <vt:lpstr>Качество муки определяют</vt:lpstr>
      <vt:lpstr>Первичная обработка муки</vt:lpstr>
      <vt:lpstr>В зависимости от вида теста при приготовлении мучных блюд используются:</vt:lpstr>
      <vt:lpstr>Добавки   </vt:lpstr>
      <vt:lpstr>Разрыхлители теста.  </vt:lpstr>
      <vt:lpstr>Виды мучных кондитерских изделий. </vt:lpstr>
      <vt:lpstr>Бисквитное тесто</vt:lpstr>
      <vt:lpstr>Слоёное тесто</vt:lpstr>
      <vt:lpstr>Заварное тесто</vt:lpstr>
      <vt:lpstr>Песочное тесто</vt:lpstr>
      <vt:lpstr>Санитарные требования при приготовлении теста.</vt:lpstr>
      <vt:lpstr>Вопросы для закрепления:</vt:lpstr>
      <vt:lpstr>Источники информации.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Мучные кондитерские изделия.</dc:title>
  <dc:creator>user1</dc:creator>
  <cp:lastModifiedBy>user1</cp:lastModifiedBy>
  <cp:revision>8</cp:revision>
  <dcterms:created xsi:type="dcterms:W3CDTF">2020-04-12T13:55:32Z</dcterms:created>
  <dcterms:modified xsi:type="dcterms:W3CDTF">2020-08-19T10:37:35Z</dcterms:modified>
</cp:coreProperties>
</file>