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9" r:id="rId4"/>
    <p:sldId id="262" r:id="rId5"/>
    <p:sldId id="263" r:id="rId6"/>
    <p:sldId id="258" r:id="rId7"/>
    <p:sldId id="266" r:id="rId8"/>
    <p:sldId id="257" r:id="rId9"/>
    <p:sldId id="260" r:id="rId10"/>
    <p:sldId id="267" r:id="rId11"/>
    <p:sldId id="264" r:id="rId12"/>
    <p:sldId id="26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90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B98A4-C476-4264-B6EE-05E948A6D1E4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9C1A8-17CD-4F31-B84F-CFE1A053D5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B98A4-C476-4264-B6EE-05E948A6D1E4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9C1A8-17CD-4F31-B84F-CFE1A053D5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B98A4-C476-4264-B6EE-05E948A6D1E4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9C1A8-17CD-4F31-B84F-CFE1A053D5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B98A4-C476-4264-B6EE-05E948A6D1E4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9C1A8-17CD-4F31-B84F-CFE1A053D5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B98A4-C476-4264-B6EE-05E948A6D1E4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9C1A8-17CD-4F31-B84F-CFE1A053D5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B98A4-C476-4264-B6EE-05E948A6D1E4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9C1A8-17CD-4F31-B84F-CFE1A053D5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B98A4-C476-4264-B6EE-05E948A6D1E4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9C1A8-17CD-4F31-B84F-CFE1A053D5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B98A4-C476-4264-B6EE-05E948A6D1E4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9C1A8-17CD-4F31-B84F-CFE1A053D5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B98A4-C476-4264-B6EE-05E948A6D1E4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9C1A8-17CD-4F31-B84F-CFE1A053D5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B98A4-C476-4264-B6EE-05E948A6D1E4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9C1A8-17CD-4F31-B84F-CFE1A053D5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B98A4-C476-4264-B6EE-05E948A6D1E4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9C1A8-17CD-4F31-B84F-CFE1A053D5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4B98A4-C476-4264-B6EE-05E948A6D1E4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99C1A8-17CD-4F31-B84F-CFE1A053D5D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827584" y="404664"/>
            <a:ext cx="7416824" cy="91440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827584" y="1700808"/>
            <a:ext cx="7488832" cy="381642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1152127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СП ГБОУ СОШ №10 ОЦ ЛИК детский сад №17 г.о.Отрадный </a:t>
            </a:r>
            <a:r>
              <a:rPr lang="ru-RU" sz="1900" b="1" dirty="0" smtClean="0"/>
              <a:t>2020</a:t>
            </a:r>
            <a:endParaRPr lang="ru-RU" sz="19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484784"/>
            <a:ext cx="6400800" cy="3240360"/>
          </a:xfrm>
        </p:spPr>
        <p:txBody>
          <a:bodyPr>
            <a:noAutofit/>
          </a:bodyPr>
          <a:lstStyle/>
          <a:p>
            <a:endParaRPr lang="ru-RU" sz="2400" b="1" dirty="0" smtClean="0">
              <a:solidFill>
                <a:schemeClr val="tx1"/>
              </a:solidFill>
            </a:endParaRPr>
          </a:p>
          <a:p>
            <a:r>
              <a:rPr lang="ru-RU" sz="2400" b="1" dirty="0" smtClean="0">
                <a:solidFill>
                  <a:schemeClr val="tx1"/>
                </a:solidFill>
              </a:rPr>
              <a:t>«Организация деятельности с родителями по использованию дидактического пособия для детей старшего дошкольного возраста «Календарь для содействия развитию ребенка» как образовательная технология социального партнерства семьи и дошкольного образовательного учреждения»</a:t>
            </a:r>
          </a:p>
          <a:p>
            <a:r>
              <a:rPr lang="ru-RU" sz="2400" b="1" dirty="0" smtClean="0">
                <a:solidFill>
                  <a:schemeClr val="tx1"/>
                </a:solidFill>
              </a:rPr>
              <a:t>                                  </a:t>
            </a:r>
          </a:p>
          <a:p>
            <a:r>
              <a:rPr lang="ru-RU" sz="2400" b="1" dirty="0">
                <a:solidFill>
                  <a:schemeClr val="tx1"/>
                </a:solidFill>
              </a:rPr>
              <a:t> </a:t>
            </a:r>
            <a:r>
              <a:rPr lang="ru-RU" sz="2400" b="1" dirty="0" smtClean="0">
                <a:solidFill>
                  <a:schemeClr val="tx1"/>
                </a:solidFill>
              </a:rPr>
              <a:t>                                      Подготовила: Жукова Л.А. 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                                                                                 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260648"/>
            <a:ext cx="8424936" cy="6315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683568" y="404664"/>
            <a:ext cx="7776864" cy="914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СОВМЕСТНАЯ РАБОТА ДЕТЕЙ И РОДИТЕЛЕЙ</a:t>
            </a:r>
            <a:br>
              <a:rPr lang="ru-RU" sz="2800" b="1" dirty="0" smtClean="0"/>
            </a:br>
            <a:r>
              <a:rPr lang="ru-RU" sz="2400" b="1" dirty="0" smtClean="0"/>
              <a:t>(ИНДИВИДУАЛЬНЫЕ ДОМАШНИЕ ЗАДАНИЯ)</a:t>
            </a:r>
            <a:endParaRPr lang="ru-RU" sz="24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39552" y="1484784"/>
            <a:ext cx="3816424" cy="4752528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716016" y="1484784"/>
            <a:ext cx="3816424" cy="4752528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260648"/>
            <a:ext cx="8568952" cy="6315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IMG-341ba7b9822bdf43c874eada19ff7171-V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1700808"/>
            <a:ext cx="1977684" cy="2636912"/>
          </a:xfrm>
          <a:prstGeom prst="rect">
            <a:avLst/>
          </a:prstGeom>
        </p:spPr>
      </p:pic>
      <p:pic>
        <p:nvPicPr>
          <p:cNvPr id="8" name="Рисунок 7" descr="IMG-3887d041c59162616c96f98b43e838d2-V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39752" y="3717032"/>
            <a:ext cx="1707654" cy="2276872"/>
          </a:xfrm>
          <a:prstGeom prst="rect">
            <a:avLst/>
          </a:prstGeom>
        </p:spPr>
      </p:pic>
      <p:pic>
        <p:nvPicPr>
          <p:cNvPr id="9" name="Рисунок 8" descr="IMG-4cd27e2fccc211a03e9bb0409a9e3140-V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48064" y="1628800"/>
            <a:ext cx="1851670" cy="2468893"/>
          </a:xfrm>
          <a:prstGeom prst="rect">
            <a:avLst/>
          </a:prstGeom>
        </p:spPr>
      </p:pic>
      <p:pic>
        <p:nvPicPr>
          <p:cNvPr id="10" name="Рисунок 9" descr="IMG-af27c639461b8932b462d1fc8ecb29b4-V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300192" y="3573016"/>
            <a:ext cx="1851670" cy="2468893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467544" y="1916832"/>
            <a:ext cx="8208912" cy="410445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39552" y="476672"/>
            <a:ext cx="7992888" cy="914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74642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РЕКОМЕНДАЦИИ ДЛЯ РОДИТЕЛЕЙ ПО РАБОТЕ С ДЕТСКИМ КАЛЕНДАРЕМ</a:t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-заинтересовать ребенка, предложить поиграть;</a:t>
            </a:r>
            <a:br>
              <a:rPr lang="ru-RU" sz="2400" b="1" dirty="0" smtClean="0"/>
            </a:br>
            <a:r>
              <a:rPr lang="ru-RU" sz="2400" b="1" dirty="0" smtClean="0"/>
              <a:t>- взять календарь, оторвать страничку и прочитать текст на «листочке календаря» с заданием;</a:t>
            </a:r>
            <a:br>
              <a:rPr lang="ru-RU" sz="2400" b="1" dirty="0" smtClean="0"/>
            </a:br>
            <a:r>
              <a:rPr lang="ru-RU" sz="2400" b="1" dirty="0" smtClean="0"/>
              <a:t>- предложить ребенку выполнить задание вместе;</a:t>
            </a:r>
            <a:br>
              <a:rPr lang="ru-RU" sz="2400" b="1" dirty="0" smtClean="0"/>
            </a:br>
            <a:r>
              <a:rPr lang="ru-RU" sz="2400" b="1" dirty="0" smtClean="0"/>
              <a:t>- дать ребенку проявить активность</a:t>
            </a:r>
            <a:r>
              <a:rPr lang="ru-RU" sz="2400" b="1" i="1" dirty="0" smtClean="0"/>
              <a:t>, </a:t>
            </a:r>
            <a:r>
              <a:rPr lang="ru-RU" sz="2400" b="1" dirty="0" smtClean="0"/>
              <a:t>сохранять</a:t>
            </a:r>
            <a:r>
              <a:rPr lang="ru-RU" sz="2400" b="1" i="1" dirty="0" smtClean="0"/>
              <a:t> </a:t>
            </a:r>
            <a:r>
              <a:rPr lang="ru-RU" sz="2400" b="1" dirty="0" smtClean="0"/>
              <a:t>стремление действовать самостоятельно;</a:t>
            </a:r>
            <a:br>
              <a:rPr lang="ru-RU" sz="2400" b="1" dirty="0" smtClean="0"/>
            </a:br>
            <a:r>
              <a:rPr lang="ru-RU" sz="2400" b="1" dirty="0" smtClean="0"/>
              <a:t>- обыграть поделку вместе с ребенком;</a:t>
            </a:r>
            <a:br>
              <a:rPr lang="ru-RU" sz="2400" b="1" dirty="0" smtClean="0"/>
            </a:br>
            <a:r>
              <a:rPr lang="ru-RU" sz="2400" b="1" dirty="0" smtClean="0"/>
              <a:t>- предложить ребенку отнести поделку в детский сад, показать и рассказать воспитателям и детям о том, что сделали дома</a:t>
            </a:r>
            <a:endParaRPr lang="ru-RU" sz="24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260648"/>
            <a:ext cx="8640960" cy="6315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899592" y="2132856"/>
            <a:ext cx="7416824" cy="136815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3528392"/>
          </a:xfrm>
        </p:spPr>
        <p:txBody>
          <a:bodyPr/>
          <a:lstStyle/>
          <a:p>
            <a:r>
              <a:rPr lang="ru-RU" b="1" dirty="0" smtClean="0"/>
              <a:t>СПАСИБО ЗА ВНИМАНИЕ!!!</a:t>
            </a:r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260648"/>
            <a:ext cx="8424936" cy="6315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467544" y="1844824"/>
            <a:ext cx="8136904" cy="417646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39552" y="404664"/>
            <a:ext cx="7992888" cy="136815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459432"/>
            <a:ext cx="8229600" cy="6840760"/>
          </a:xfrm>
        </p:spPr>
        <p:txBody>
          <a:bodyPr>
            <a:normAutofit/>
          </a:bodyPr>
          <a:lstStyle/>
          <a:p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2000" b="1" dirty="0" smtClean="0"/>
              <a:t>ЦЕЛЬ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 Внедрить инновационные формы работы с родителями через использование дидактического пособия «Календарь для содействия развитию ребенка»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>ЗАДАЧИ</a:t>
            </a:r>
            <a:br>
              <a:rPr lang="ru-RU" sz="2000" b="1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- сформировать у родителей представление о новом подходе в их взаимодействии с дошкольным образовательным учреждением, основанном на принципах равноправия, равной ответственности, открытости, добровольности участия и единства целей;</a:t>
            </a:r>
            <a:br>
              <a:rPr lang="ru-RU" sz="2000" dirty="0" smtClean="0"/>
            </a:br>
            <a:r>
              <a:rPr lang="ru-RU" sz="2000" dirty="0" smtClean="0"/>
              <a:t>- повысить активность и ответственность родителей воспитанников;</a:t>
            </a:r>
            <a:br>
              <a:rPr lang="ru-RU" sz="2000" dirty="0" smtClean="0"/>
            </a:br>
            <a:r>
              <a:rPr lang="ru-RU" sz="2000" dirty="0" smtClean="0"/>
              <a:t>- создать предпосылки создания единого образовательного пространства, посредством внедрения дидактического пособия для детей каждого возраста «Календарь для содействия развитию ребенка»;</a:t>
            </a:r>
            <a:br>
              <a:rPr lang="ru-RU" sz="2000" dirty="0" smtClean="0"/>
            </a:br>
            <a:r>
              <a:rPr lang="ru-RU" sz="2000" dirty="0" smtClean="0"/>
              <a:t>- повысить качество общения родителей и детей;</a:t>
            </a:r>
            <a:br>
              <a:rPr lang="ru-RU" sz="2000" dirty="0" smtClean="0"/>
            </a:br>
            <a:r>
              <a:rPr lang="ru-RU" sz="2000" dirty="0" smtClean="0"/>
              <a:t>- установить с родителями доверительные отношения</a:t>
            </a:r>
            <a:endParaRPr lang="ru-RU" sz="2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260648"/>
            <a:ext cx="8424936" cy="6315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Скругленный прямоугольник 17"/>
          <p:cNvSpPr/>
          <p:nvPr/>
        </p:nvSpPr>
        <p:spPr>
          <a:xfrm>
            <a:off x="539552" y="1772816"/>
            <a:ext cx="7848872" cy="3456384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475656" y="476672"/>
            <a:ext cx="6192688" cy="914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ТЕТРАДЬ ПО РАБОТЕ С КАЛЕНДАРЯМИ</a:t>
            </a:r>
            <a:endParaRPr lang="ru-RU" sz="28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260648"/>
            <a:ext cx="8424936" cy="6315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20200325_18055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385813" y="2574626"/>
            <a:ext cx="3007062" cy="1691473"/>
          </a:xfrm>
          <a:prstGeom prst="rect">
            <a:avLst/>
          </a:prstGeom>
        </p:spPr>
      </p:pic>
      <p:pic>
        <p:nvPicPr>
          <p:cNvPr id="10" name="Рисунок 9" descr="20200325_17551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5484100" y="2516900"/>
            <a:ext cx="3072343" cy="1728192"/>
          </a:xfrm>
          <a:prstGeom prst="rect">
            <a:avLst/>
          </a:prstGeom>
        </p:spPr>
      </p:pic>
      <p:pic>
        <p:nvPicPr>
          <p:cNvPr id="16" name="Рисунок 15" descr="20200325_17553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5400000">
            <a:off x="2827792" y="2580920"/>
            <a:ext cx="3035830" cy="17076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539552" y="3933056"/>
            <a:ext cx="7848872" cy="244827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11560" y="1412776"/>
            <a:ext cx="7704856" cy="2376264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11560" y="476672"/>
            <a:ext cx="7632848" cy="79208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1143000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КАЛЕНДАРЬ ДЛЯ СОДЕЙСТВИЯ РАЗВИТИЮ РЕБЕНКА</a:t>
            </a:r>
            <a:endParaRPr lang="ru-RU" sz="24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260648"/>
            <a:ext cx="8424936" cy="6315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 descr="20200326_1654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1700808"/>
            <a:ext cx="3168352" cy="1782198"/>
          </a:xfrm>
          <a:prstGeom prst="rect">
            <a:avLst/>
          </a:prstGeom>
        </p:spPr>
      </p:pic>
      <p:pic>
        <p:nvPicPr>
          <p:cNvPr id="5" name="Рисунок 4" descr="20200326_16553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3968" y="4293096"/>
            <a:ext cx="3024336" cy="1701189"/>
          </a:xfrm>
          <a:prstGeom prst="rect">
            <a:avLst/>
          </a:prstGeom>
        </p:spPr>
      </p:pic>
      <p:pic>
        <p:nvPicPr>
          <p:cNvPr id="6" name="Рисунок 5" descr="20200326_165519.jpg"/>
          <p:cNvPicPr>
            <a:picLocks noChangeAspect="1"/>
          </p:cNvPicPr>
          <p:nvPr/>
        </p:nvPicPr>
        <p:blipFill>
          <a:blip r:embed="rId4" cstate="print"/>
          <a:srcRect l="14460" r="10828"/>
          <a:stretch>
            <a:fillRect/>
          </a:stretch>
        </p:blipFill>
        <p:spPr>
          <a:xfrm rot="5400000">
            <a:off x="1559897" y="4280863"/>
            <a:ext cx="2232249" cy="1680651"/>
          </a:xfrm>
          <a:prstGeom prst="rect">
            <a:avLst/>
          </a:prstGeom>
        </p:spPr>
      </p:pic>
      <p:pic>
        <p:nvPicPr>
          <p:cNvPr id="7" name="Рисунок 6" descr="20200326_16555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572000" y="1700808"/>
            <a:ext cx="3168352" cy="17821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539552" y="1484784"/>
            <a:ext cx="8064896" cy="468052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11560" y="476672"/>
            <a:ext cx="7848872" cy="914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62674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ПРИНЦИПЫ ДЕЙСТВИЯ КАЛЕНДАРЯ</a:t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- отрывание страниц;</a:t>
            </a:r>
            <a:br>
              <a:rPr lang="ru-RU" sz="2400" b="1" dirty="0" smtClean="0"/>
            </a:br>
            <a:r>
              <a:rPr lang="ru-RU" sz="2400" b="1" dirty="0" smtClean="0"/>
              <a:t>- на каждой странице даны рекомендации по использованию;</a:t>
            </a:r>
            <a:br>
              <a:rPr lang="ru-RU" sz="2400" b="1" dirty="0" smtClean="0"/>
            </a:br>
            <a:r>
              <a:rPr lang="ru-RU" sz="2400" b="1" dirty="0" smtClean="0"/>
              <a:t>- научное обоснование, развивающий потенциал;</a:t>
            </a:r>
            <a:br>
              <a:rPr lang="ru-RU" sz="2400" b="1" dirty="0" smtClean="0"/>
            </a:br>
            <a:r>
              <a:rPr lang="ru-RU" sz="2400" b="1" dirty="0" smtClean="0"/>
              <a:t>- богато иллюстрирован; (произведения книжной графики и народного декоративно-прикладного искусства, фотографии овощей, фруктов, ягод, животных);</a:t>
            </a:r>
            <a:br>
              <a:rPr lang="ru-RU" sz="2400" b="1" dirty="0" smtClean="0"/>
            </a:br>
            <a:r>
              <a:rPr lang="ru-RU" sz="2400" b="1" dirty="0" smtClean="0"/>
              <a:t>-все обращения к детям заранее продуманы учеными;</a:t>
            </a:r>
            <a:br>
              <a:rPr lang="ru-RU" sz="2400" b="1" dirty="0" smtClean="0"/>
            </a:br>
            <a:r>
              <a:rPr lang="ru-RU" sz="2400" b="1" dirty="0" smtClean="0"/>
              <a:t>- предполагается продуктивная деятельность (аппликация, лепка, рисование);</a:t>
            </a:r>
            <a:br>
              <a:rPr lang="ru-RU" sz="2400" b="1" dirty="0" smtClean="0"/>
            </a:br>
            <a:r>
              <a:rPr lang="ru-RU" sz="2400" b="1" dirty="0" smtClean="0"/>
              <a:t>- познавательно-исследовательская деятельность осуществляется с помощью картинок и иллюстраций</a:t>
            </a:r>
            <a:endParaRPr lang="ru-RU" sz="24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260648"/>
            <a:ext cx="8568952" cy="6315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Скругленный прямоугольник 12"/>
          <p:cNvSpPr/>
          <p:nvPr/>
        </p:nvSpPr>
        <p:spPr>
          <a:xfrm>
            <a:off x="539552" y="1556792"/>
            <a:ext cx="8136904" cy="5040560"/>
          </a:xfrm>
          <a:prstGeom prst="roundRect">
            <a:avLst/>
          </a:prstGeom>
          <a:solidFill>
            <a:srgbClr val="92D05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11560" y="332656"/>
            <a:ext cx="7848872" cy="108012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47248" cy="1143000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ОБЩИЕ И ИНДИВИДУАЛЬНЫЕ ЗАНЯТИЯ В ДОУ</a:t>
            </a:r>
            <a:endParaRPr lang="ru-RU" sz="2800" b="1" dirty="0"/>
          </a:p>
        </p:txBody>
      </p:sp>
      <p:pic>
        <p:nvPicPr>
          <p:cNvPr id="3" name="Рисунок 2" descr="20190222_08490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1628800"/>
            <a:ext cx="2843808" cy="1599642"/>
          </a:xfrm>
          <a:prstGeom prst="rect">
            <a:avLst/>
          </a:prstGeom>
        </p:spPr>
      </p:pic>
      <p:pic>
        <p:nvPicPr>
          <p:cNvPr id="4" name="Рисунок 3" descr="20190110_09323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6610212" y="2326892"/>
            <a:ext cx="2203735" cy="1239600"/>
          </a:xfrm>
          <a:prstGeom prst="rect">
            <a:avLst/>
          </a:prstGeom>
        </p:spPr>
      </p:pic>
      <p:pic>
        <p:nvPicPr>
          <p:cNvPr id="5" name="Рисунок 4" descr="20181227_08460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83968" y="1772816"/>
            <a:ext cx="2232248" cy="1255640"/>
          </a:xfrm>
          <a:prstGeom prst="rect">
            <a:avLst/>
          </a:prstGeom>
        </p:spPr>
      </p:pic>
      <p:pic>
        <p:nvPicPr>
          <p:cNvPr id="7" name="Рисунок 6" descr="20190923_17250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5400000">
            <a:off x="296367" y="4176241"/>
            <a:ext cx="2757600" cy="1551150"/>
          </a:xfrm>
          <a:prstGeom prst="rect">
            <a:avLst/>
          </a:prstGeom>
        </p:spPr>
      </p:pic>
      <p:pic>
        <p:nvPicPr>
          <p:cNvPr id="8" name="Рисунок 7" descr="20200325_085310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555776" y="3284984"/>
            <a:ext cx="2843808" cy="1599642"/>
          </a:xfrm>
          <a:prstGeom prst="rect">
            <a:avLst/>
          </a:prstGeom>
        </p:spPr>
      </p:pic>
      <p:pic>
        <p:nvPicPr>
          <p:cNvPr id="9" name="Рисунок 8" descr="20200325_090840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rot="5400000">
            <a:off x="6322157" y="4631171"/>
            <a:ext cx="2203841" cy="1239660"/>
          </a:xfrm>
          <a:prstGeom prst="rect">
            <a:avLst/>
          </a:prstGeom>
        </p:spPr>
      </p:pic>
      <p:pic>
        <p:nvPicPr>
          <p:cNvPr id="10" name="Рисунок 9" descr="20200325_090834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635896" y="4941168"/>
            <a:ext cx="2915816" cy="1640147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323528" y="188640"/>
            <a:ext cx="8424936" cy="648072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611560" y="332656"/>
            <a:ext cx="7848872" cy="108012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ОБЩИЕ И ИНДИВИДУАЛЬНЫЕ ЗАНЯТИЯ В ДОУ</a:t>
            </a:r>
            <a:endParaRPr lang="ru-RU" sz="28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39552" y="1556792"/>
            <a:ext cx="8136904" cy="5040560"/>
          </a:xfrm>
          <a:prstGeom prst="roundRect">
            <a:avLst/>
          </a:prstGeom>
          <a:solidFill>
            <a:srgbClr val="92D05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20190220_15502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1916832"/>
            <a:ext cx="2483768" cy="1397120"/>
          </a:xfrm>
          <a:prstGeom prst="rect">
            <a:avLst/>
          </a:prstGeom>
        </p:spPr>
      </p:pic>
      <p:pic>
        <p:nvPicPr>
          <p:cNvPr id="7" name="Рисунок 6" descr="20181130_16392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80112" y="1844824"/>
            <a:ext cx="2523772" cy="1419622"/>
          </a:xfrm>
          <a:prstGeom prst="rect">
            <a:avLst/>
          </a:prstGeom>
        </p:spPr>
      </p:pic>
      <p:pic>
        <p:nvPicPr>
          <p:cNvPr id="8" name="Рисунок 7" descr="20190213_16503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5400000">
            <a:off x="3327848" y="2368896"/>
            <a:ext cx="2395758" cy="1347614"/>
          </a:xfrm>
          <a:prstGeom prst="rect">
            <a:avLst/>
          </a:prstGeom>
        </p:spPr>
      </p:pic>
      <p:pic>
        <p:nvPicPr>
          <p:cNvPr id="9" name="Рисунок 8" descr="20190220_15453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5400000">
            <a:off x="405526" y="4139090"/>
            <a:ext cx="2587764" cy="1455617"/>
          </a:xfrm>
          <a:prstGeom prst="rect">
            <a:avLst/>
          </a:prstGeom>
        </p:spPr>
      </p:pic>
      <p:pic>
        <p:nvPicPr>
          <p:cNvPr id="10" name="Рисунок 9" descr="20190220_155206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5400000">
            <a:off x="2122964" y="4581892"/>
            <a:ext cx="2307748" cy="1298108"/>
          </a:xfrm>
          <a:prstGeom prst="rect">
            <a:avLst/>
          </a:prstGeom>
        </p:spPr>
      </p:pic>
      <p:pic>
        <p:nvPicPr>
          <p:cNvPr id="11" name="Рисунок 10" descr="20190222_084923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rot="5400000">
            <a:off x="4764507" y="4460629"/>
            <a:ext cx="2411759" cy="1356614"/>
          </a:xfrm>
          <a:prstGeom prst="rect">
            <a:avLst/>
          </a:prstGeom>
        </p:spPr>
      </p:pic>
      <p:pic>
        <p:nvPicPr>
          <p:cNvPr id="12" name="Рисунок 11" descr="20190220_155159.jpg"/>
          <p:cNvPicPr>
            <a:picLocks noChangeAspect="1"/>
          </p:cNvPicPr>
          <p:nvPr/>
        </p:nvPicPr>
        <p:blipFill>
          <a:blip r:embed="rId8" cstate="print"/>
          <a:srcRect r="14270"/>
          <a:stretch>
            <a:fillRect/>
          </a:stretch>
        </p:blipFill>
        <p:spPr>
          <a:xfrm rot="5400000">
            <a:off x="6539701" y="4053587"/>
            <a:ext cx="2376264" cy="15591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кругленный прямоугольник 10"/>
          <p:cNvSpPr/>
          <p:nvPr/>
        </p:nvSpPr>
        <p:spPr>
          <a:xfrm>
            <a:off x="539552" y="1484784"/>
            <a:ext cx="3816424" cy="4752528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716016" y="1484784"/>
            <a:ext cx="3816424" cy="4752528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83568" y="404664"/>
            <a:ext cx="7776864" cy="914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СОВМЕСТНАЯ РАБОТА ДЕТЕЙ И РОДИТЕЛЕЙ</a:t>
            </a:r>
            <a:br>
              <a:rPr lang="ru-RU" sz="2800" b="1" dirty="0" smtClean="0"/>
            </a:br>
            <a:r>
              <a:rPr lang="ru-RU" sz="2400" b="1" dirty="0" smtClean="0"/>
              <a:t>(ИНДИВИДУАЛЬНЫЕ ДОМАШНИЕ ЗАДАНИЯ)</a:t>
            </a:r>
            <a:endParaRPr lang="ru-RU" sz="2400" b="1" dirty="0"/>
          </a:p>
        </p:txBody>
      </p:sp>
      <p:pic>
        <p:nvPicPr>
          <p:cNvPr id="3" name="Рисунок 2" descr="IMG-6ab265b4cde81855475f0d645330c73c-V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03648" y="2108854"/>
            <a:ext cx="2160240" cy="3840424"/>
          </a:xfrm>
          <a:prstGeom prst="rect">
            <a:avLst/>
          </a:prstGeom>
        </p:spPr>
      </p:pic>
      <p:pic>
        <p:nvPicPr>
          <p:cNvPr id="4" name="Рисунок 3" descr="IMG-75f74a1bb51d4a8ed12c4515e5556fda-V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20072" y="2105472"/>
            <a:ext cx="2808312" cy="3744416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23528" y="260648"/>
            <a:ext cx="8496944" cy="6315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кругленный прямоугольник 11"/>
          <p:cNvSpPr/>
          <p:nvPr/>
        </p:nvSpPr>
        <p:spPr>
          <a:xfrm>
            <a:off x="683568" y="404664"/>
            <a:ext cx="7776864" cy="914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39552" y="1484784"/>
            <a:ext cx="3816424" cy="4752528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860032" y="1412776"/>
            <a:ext cx="3816424" cy="4752528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СОВМЕСТНАЯ РАБОТА ДЕТЕЙ И РОДИТЕЛЕЙ</a:t>
            </a:r>
            <a:br>
              <a:rPr lang="ru-RU" sz="2800" b="1" dirty="0" smtClean="0"/>
            </a:br>
            <a:r>
              <a:rPr lang="ru-RU" sz="2400" b="1" dirty="0" smtClean="0"/>
              <a:t>(ИНДИВИДУАЛЬНЫЕ ДОМАШНИЕ ЗАДАНИЯ)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260648"/>
            <a:ext cx="8568952" cy="6315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 descr="IMG-369cfd71aec99433c22d5bab33628787-V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2204864"/>
            <a:ext cx="2322258" cy="3096344"/>
          </a:xfrm>
          <a:prstGeom prst="rect">
            <a:avLst/>
          </a:prstGeom>
        </p:spPr>
      </p:pic>
      <p:pic>
        <p:nvPicPr>
          <p:cNvPr id="5" name="Рисунок 4" descr="IMG-425b2f7976dcc42d13a90131d3abc65a-V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16216" y="1700808"/>
            <a:ext cx="1656184" cy="2208705"/>
          </a:xfrm>
          <a:prstGeom prst="rect">
            <a:avLst/>
          </a:prstGeom>
        </p:spPr>
      </p:pic>
      <p:pic>
        <p:nvPicPr>
          <p:cNvPr id="6" name="Рисунок 5" descr="IMG-eb6abdb6f5a0cb7db7078746906472b5-V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76056" y="3645024"/>
            <a:ext cx="1674186" cy="22322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</TotalTime>
  <Words>106</Words>
  <Application>Microsoft Office PowerPoint</Application>
  <PresentationFormat>Экран (4:3)</PresentationFormat>
  <Paragraphs>18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СП ГБОУ СОШ №10 ОЦ ЛИК детский сад №17 г.о.Отрадный 2020</vt:lpstr>
      <vt:lpstr> ЦЕЛЬ  Внедрить инновационные формы работы с родителями через использование дидактического пособия «Календарь для содействия развитию ребенка»  ЗАДАЧИ  - сформировать у родителей представление о новом подходе в их взаимодействии с дошкольным образовательным учреждением, основанном на принципах равноправия, равной ответственности, открытости, добровольности участия и единства целей; - повысить активность и ответственность родителей воспитанников; - создать предпосылки создания единого образовательного пространства, посредством внедрения дидактического пособия для детей каждого возраста «Календарь для содействия развитию ребенка»; - повысить качество общения родителей и детей; - установить с родителями доверительные отношения</vt:lpstr>
      <vt:lpstr>ТЕТРАДЬ ПО РАБОТЕ С КАЛЕНДАРЯМИ</vt:lpstr>
      <vt:lpstr>КАЛЕНДАРЬ ДЛЯ СОДЕЙСТВИЯ РАЗВИТИЮ РЕБЕНКА</vt:lpstr>
      <vt:lpstr>ПРИНЦИПЫ ДЕЙСТВИЯ КАЛЕНДАРЯ  - отрывание страниц; - на каждой странице даны рекомендации по использованию; - научное обоснование, развивающий потенциал; - богато иллюстрирован; (произведения книжной графики и народного декоративно-прикладного искусства, фотографии овощей, фруктов, ягод, животных); -все обращения к детям заранее продуманы учеными; - предполагается продуктивная деятельность (аппликация, лепка, рисование); - познавательно-исследовательская деятельность осуществляется с помощью картинок и иллюстраций</vt:lpstr>
      <vt:lpstr>ОБЩИЕ И ИНДИВИДУАЛЬНЫЕ ЗАНЯТИЯ В ДОУ</vt:lpstr>
      <vt:lpstr>ОБЩИЕ И ИНДИВИДУАЛЬНЫЕ ЗАНЯТИЯ В ДОУ</vt:lpstr>
      <vt:lpstr>СОВМЕСТНАЯ РАБОТА ДЕТЕЙ И РОДИТЕЛЕЙ (ИНДИВИДУАЛЬНЫЕ ДОМАШНИЕ ЗАДАНИЯ)</vt:lpstr>
      <vt:lpstr>СОВМЕСТНАЯ РАБОТА ДЕТЕЙ И РОДИТЕЛЕЙ (ИНДИВИДУАЛЬНЫЕ ДОМАШНИЕ ЗАДАНИЯ)</vt:lpstr>
      <vt:lpstr>СОВМЕСТНАЯ РАБОТА ДЕТЕЙ И РОДИТЕЛЕЙ (ИНДИВИДУАЛЬНЫЕ ДОМАШНИЕ ЗАДАНИЯ)</vt:lpstr>
      <vt:lpstr>РЕКОМЕНДАЦИИ ДЛЯ РОДИТЕЛЕЙ ПО РАБОТЕ С ДЕТСКИМ КАЛЕНДАРЕМ   -заинтересовать ребенка, предложить поиграть; - взять календарь, оторвать страничку и прочитать текст на «листочке календаря» с заданием; - предложить ребенку выполнить задание вместе; - дать ребенку проявить активность, сохранять стремление действовать самостоятельно; - обыграть поделку вместе с ребенком; - предложить ребенку отнести поделку в детский сад, показать и рассказать воспитателям и детям о том, что сделали дома</vt:lpstr>
      <vt:lpstr>СПАСИБО ЗА ВНИМАНИЕ!!!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45</cp:revision>
  <dcterms:created xsi:type="dcterms:W3CDTF">2020-03-22T12:14:28Z</dcterms:created>
  <dcterms:modified xsi:type="dcterms:W3CDTF">2020-04-01T16:52:40Z</dcterms:modified>
</cp:coreProperties>
</file>