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22"/>
  </p:notesMasterIdLst>
  <p:sldIdLst>
    <p:sldId id="295" r:id="rId2"/>
    <p:sldId id="256" r:id="rId3"/>
    <p:sldId id="259" r:id="rId4"/>
    <p:sldId id="273" r:id="rId5"/>
    <p:sldId id="297" r:id="rId6"/>
    <p:sldId id="272" r:id="rId7"/>
    <p:sldId id="291" r:id="rId8"/>
    <p:sldId id="292" r:id="rId9"/>
    <p:sldId id="293" r:id="rId10"/>
    <p:sldId id="269" r:id="rId11"/>
    <p:sldId id="270" r:id="rId12"/>
    <p:sldId id="265" r:id="rId13"/>
    <p:sldId id="276" r:id="rId14"/>
    <p:sldId id="261" r:id="rId15"/>
    <p:sldId id="287" r:id="rId16"/>
    <p:sldId id="263" r:id="rId17"/>
    <p:sldId id="262" r:id="rId18"/>
    <p:sldId id="264" r:id="rId19"/>
    <p:sldId id="278" r:id="rId20"/>
    <p:sldId id="29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7178" autoAdjust="0"/>
  </p:normalViewPr>
  <p:slideViewPr>
    <p:cSldViewPr>
      <p:cViewPr varScale="1">
        <p:scale>
          <a:sx n="84" d="100"/>
          <a:sy n="84" d="100"/>
        </p:scale>
        <p:origin x="158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503E2E-AD6E-42C6-8778-3ABE33863152}" type="datetimeFigureOut">
              <a:rPr lang="ru-RU" smtClean="0"/>
              <a:pPr/>
              <a:t>28.11.2019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4EDBD2-B5DF-408F-B06B-4CB3CB22F51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1240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EDBD2-B5DF-408F-B06B-4CB3CB22F518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1506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32AA1-381E-4887-8D87-F92263A8F28E}" type="datetimeFigureOut">
              <a:rPr lang="ru-RU" smtClean="0"/>
              <a:pPr/>
              <a:t>28.11.2019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9470EB-CD4B-4C2E-B16C-FAE167BFBF5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32AA1-381E-4887-8D87-F92263A8F28E}" type="datetimeFigureOut">
              <a:rPr lang="ru-RU" smtClean="0"/>
              <a:pPr/>
              <a:t>28.11.2019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470EB-CD4B-4C2E-B16C-FAE167BFBF5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32AA1-381E-4887-8D87-F92263A8F28E}" type="datetimeFigureOut">
              <a:rPr lang="ru-RU" smtClean="0"/>
              <a:pPr/>
              <a:t>28.11.2019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470EB-CD4B-4C2E-B16C-FAE167BFBF5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1C32AA1-381E-4887-8D87-F92263A8F28E}" type="datetimeFigureOut">
              <a:rPr lang="ru-RU" smtClean="0"/>
              <a:pPr/>
              <a:t>28.11.2019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B9470EB-CD4B-4C2E-B16C-FAE167BFBF5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32AA1-381E-4887-8D87-F92263A8F28E}" type="datetimeFigureOut">
              <a:rPr lang="ru-RU" smtClean="0"/>
              <a:pPr/>
              <a:t>28.11.2019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470EB-CD4B-4C2E-B16C-FAE167BFBF5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32AA1-381E-4887-8D87-F92263A8F28E}" type="datetimeFigureOut">
              <a:rPr lang="ru-RU" smtClean="0"/>
              <a:pPr/>
              <a:t>28.11.2019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470EB-CD4B-4C2E-B16C-FAE167BFBF5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470EB-CD4B-4C2E-B16C-FAE167BFBF5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32AA1-381E-4887-8D87-F92263A8F28E}" type="datetimeFigureOut">
              <a:rPr lang="ru-RU" smtClean="0"/>
              <a:pPr/>
              <a:t>28.11.2019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32AA1-381E-4887-8D87-F92263A8F28E}" type="datetimeFigureOut">
              <a:rPr lang="ru-RU" smtClean="0"/>
              <a:pPr/>
              <a:t>28.11.2019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470EB-CD4B-4C2E-B16C-FAE167BFBF5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32AA1-381E-4887-8D87-F92263A8F28E}" type="datetimeFigureOut">
              <a:rPr lang="ru-RU" smtClean="0"/>
              <a:pPr/>
              <a:t>28.11.2019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470EB-CD4B-4C2E-B16C-FAE167BFBF5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1C32AA1-381E-4887-8D87-F92263A8F28E}" type="datetimeFigureOut">
              <a:rPr lang="ru-RU" smtClean="0"/>
              <a:pPr/>
              <a:t>28.11.2019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B9470EB-CD4B-4C2E-B16C-FAE167BFBF5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32AA1-381E-4887-8D87-F92263A8F28E}" type="datetimeFigureOut">
              <a:rPr lang="ru-RU" smtClean="0"/>
              <a:pPr/>
              <a:t>28.11.2019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9470EB-CD4B-4C2E-B16C-FAE167BFBF5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5E9EFF"/>
            </a:gs>
            <a:gs pos="49000">
              <a:srgbClr val="85C2FF"/>
            </a:gs>
            <a:gs pos="82000">
              <a:srgbClr val="C4D6EB"/>
            </a:gs>
            <a:gs pos="100000">
              <a:srgbClr val="FFEBFA"/>
            </a:gs>
          </a:gsLst>
          <a:lin ang="10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1C32AA1-381E-4887-8D87-F92263A8F28E}" type="datetimeFigureOut">
              <a:rPr lang="ru-RU" smtClean="0"/>
              <a:pPr/>
              <a:t>28.11.2019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B9470EB-CD4B-4C2E-B16C-FAE167BFBF5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982" TargetMode="External"/><Relationship Id="rId3" Type="http://schemas.openxmlformats.org/officeDocument/2006/relationships/hyperlink" Target="http://ru.wikipedia.org/wiki/1913" TargetMode="External"/><Relationship Id="rId7" Type="http://schemas.openxmlformats.org/officeDocument/2006/relationships/hyperlink" Target="http://ru.wikipedia.org/wiki/16_%D1%81%D0%B5%D0%BD%D1%82%D1%8F%D0%B1%D1%80%D1%8F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0%D0%BE%D1%81%D1%81%D0%B8%D0%B9%D1%81%D0%BA%D0%B0%D1%8F_%D0%B8%D0%BC%D0%BF%D0%B5%D1%80%D0%B8%D1%8F" TargetMode="External"/><Relationship Id="rId11" Type="http://schemas.openxmlformats.org/officeDocument/2006/relationships/hyperlink" Target="http://ru.wikipedia.org/wiki/46_%D0%B3%D0%BD%D0%B1%D0%B0%D0%BF" TargetMode="External"/><Relationship Id="rId5" Type="http://schemas.openxmlformats.org/officeDocument/2006/relationships/hyperlink" Target="http://ru.wikipedia.org/wiki/%D0%A1%D1%82%D0%B0%D0%B2%D1%80%D0%BE%D0%BF%D0%BE%D0%BB%D1%8C%D1%81%D0%BA%D0%B8%D0%B9_%D0%BA%D1%80%D0%B0%D0%B9" TargetMode="External"/><Relationship Id="rId10" Type="http://schemas.openxmlformats.org/officeDocument/2006/relationships/hyperlink" Target="http://ru.wikipedia.org/wiki/%D0%92%D0%B5%D0%BB%D0%B8%D0%BA%D0%B0%D1%8F_%D0%9E%D1%82%D0%B5%D1%87%D0%B5%D1%81%D1%82%D0%B2%D0%B5%D0%BD%D0%BD%D0%B0%D1%8F_%D0%B2%D0%BE%D0%B9%D0%BD%D0%B0" TargetMode="External"/><Relationship Id="rId4" Type="http://schemas.openxmlformats.org/officeDocument/2006/relationships/hyperlink" Target="http://ru.wikipedia.org/w/index.php?title=%D0%94%D0%BE%D0%B1%D1%80%D0%BE%D0%B2%D0%BE%D0%BB%D1%8C%D0%BD%D0%BE%D0%B5&amp;action=edit&amp;redlink=1" TargetMode="External"/><Relationship Id="rId9" Type="http://schemas.openxmlformats.org/officeDocument/2006/relationships/hyperlink" Target="http://ru.wikipedia.org/wiki/%D0%9C%D0%BE%D1%81%D0%BA%D0%B2%D0%B0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57200" y="3573016"/>
            <a:ext cx="8305800" cy="12697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7200" y="692696"/>
            <a:ext cx="8305800" cy="2722236"/>
          </a:xfrm>
        </p:spPr>
        <p:txBody>
          <a:bodyPr/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Есть такая профессия- </a:t>
            </a:r>
            <a:b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</a:b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Родину защищать!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Рисунок 5" descr="https://novate.ru/files/u40130/nachthexe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170" y="3699804"/>
            <a:ext cx="6710978" cy="30415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276405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357166"/>
            <a:ext cx="86439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Одной из таких девушек была наша землячка</a:t>
            </a: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5" name="Рисунок 1" descr="http://www.letunij.narod.ru/Ra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42984"/>
            <a:ext cx="3857620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072065" y="2214554"/>
            <a:ext cx="3786215" cy="2711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Аронова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Раиса Ермолаева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(1920-1982)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800" b="1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800" b="1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800" b="1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800" b="1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800" dirty="0"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357694"/>
            <a:ext cx="8229600" cy="214314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sz="2100" b="1" dirty="0" smtClean="0">
                <a:solidFill>
                  <a:srgbClr val="7030A0"/>
                </a:solidFill>
              </a:rPr>
              <a:t> 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4643446"/>
            <a:ext cx="850112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Летный состав и штаб полка 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1400" b="1" dirty="0" smtClean="0">
                <a:solidFill>
                  <a:srgbClr val="7030A0"/>
                </a:solidFill>
              </a:rPr>
              <a:t>1 ряд:</a:t>
            </a:r>
            <a:r>
              <a:rPr lang="ru-RU" sz="1400" dirty="0" smtClean="0">
                <a:solidFill>
                  <a:srgbClr val="7030A0"/>
                </a:solidFill>
              </a:rPr>
              <a:t> Рачкевич Е.Я., Бершанская Е.Д., Волкова Н., Ракобольская И.</a:t>
            </a:r>
          </a:p>
          <a:p>
            <a:r>
              <a:rPr lang="ru-RU" sz="1400" b="1" dirty="0" smtClean="0">
                <a:solidFill>
                  <a:srgbClr val="7030A0"/>
                </a:solidFill>
              </a:rPr>
              <a:t>2 ряд:</a:t>
            </a:r>
            <a:r>
              <a:rPr lang="ru-RU" sz="1400" dirty="0" smtClean="0">
                <a:solidFill>
                  <a:srgbClr val="7030A0"/>
                </a:solidFill>
              </a:rPr>
              <a:t> Амосова С., Никулина Д., Бурзаева С., Алексеева Т., Дрягина И., Карпунина К., Маздрина Р., </a:t>
            </a:r>
          </a:p>
          <a:p>
            <a:r>
              <a:rPr lang="ru-RU" sz="1400" b="1" dirty="0" smtClean="0">
                <a:solidFill>
                  <a:srgbClr val="7030A0"/>
                </a:solidFill>
              </a:rPr>
              <a:t>3 ряд:</a:t>
            </a:r>
            <a:r>
              <a:rPr lang="ru-RU" sz="1400" dirty="0" smtClean="0">
                <a:solidFill>
                  <a:srgbClr val="7030A0"/>
                </a:solidFill>
              </a:rPr>
              <a:t> Тропаревская Н. Пискарева К., Чечнева М.,  Руднева Ж.,Носаль Д., Доспанова Х., Пасько Д., Парфенова З., Клюева О., Тимченко К., Свистунова Л., Гумилевская Т..</a:t>
            </a:r>
          </a:p>
          <a:p>
            <a:r>
              <a:rPr lang="ru-RU" sz="1400" b="1" dirty="0" smtClean="0">
                <a:solidFill>
                  <a:srgbClr val="7030A0"/>
                </a:solidFill>
              </a:rPr>
              <a:t>Стоят </a:t>
            </a:r>
            <a:r>
              <a:rPr lang="ru-RU" sz="1400" dirty="0" smtClean="0">
                <a:solidFill>
                  <a:srgbClr val="7030A0"/>
                </a:solidFill>
              </a:rPr>
              <a:t>: Рунт М., Меклин Н., Себрова И., Попова Н., Крутова Ж. (предположительно), Рябова К., Распопова Н., Сумарокова Т., Фетисова О., Тихомирова В., Смирнова М.</a:t>
            </a: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6" name="Picture 2" descr="C:\Documents and Settings\Хозяин\Рабочий стол\Новая папка\Марина Раскова\ночные ведьми\p20_assinovskaya19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14290"/>
            <a:ext cx="7286676" cy="442915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innerShdw blurRad="114300">
              <a:prstClr val="black"/>
            </a:innerShdw>
            <a:reflection blurRad="6350" stA="52000" endA="300" endPos="35000" dir="5400000" sy="-100000" algn="bl" rotWithShape="0"/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Хозяин\Рабочий стол\Новая папка\Марина Раскова\ночные ведьми\08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552575" y="1900237"/>
            <a:ext cx="6038850" cy="38195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500034" y="428605"/>
            <a:ext cx="7858180" cy="2585323"/>
          </a:xfrm>
          <a:prstGeom prst="rect">
            <a:avLst/>
          </a:prstGeom>
        </p:spPr>
        <p:txBody>
          <a:bodyPr wrap="square">
            <a:prstTxWarp prst="textWave4">
              <a:avLst/>
            </a:prstTxWarp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"Мои боевые подруги... Какими они были? Мечтательницами и фантазерками на тоненьких каблучках. С легкомысленными локонами и строгими русскими косами. Серьезные и хохотушки. Нежные и суровые. Девочки, только что оторвавшиеся от маминого тепла, и уже опаленные войной летчицы. Жены, проводившие на фронт любимых. Матери, оставившие детей бабушкам. Такие разные в личном и такие одинаковые в главном — желании воевать. Умение приходило с опытом, в боях рождалась слава".</a:t>
            </a:r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Ракобольская И</a:t>
            </a:r>
            <a:r>
              <a:rPr lang="ru-RU" b="1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67434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273050" indent="-6350"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В районе Саратова, 4 января 1943 года во время полетов в тумане М.М.Раскова погибла. </a:t>
            </a:r>
          </a:p>
          <a:p>
            <a:pPr marL="273050" indent="-6350"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Похоронена она в Москве, на Красной площади. </a:t>
            </a:r>
          </a:p>
          <a:p>
            <a:pPr marL="273050" indent="-6350"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«Горе было на столько тяжелым, что, казалось, будем мы вечно только плакать…</a:t>
            </a:r>
          </a:p>
          <a:p>
            <a:pPr marL="273050" indent="-6350"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Но фронт есть фронт. Обстановка заставила всех поднять голову и сказать, что мы должны на эту смерь ответить мужеством своим. Мы дали клятву быть гвардейцами пронеся знамя Марины Расковой через всю войну. И эту клятву сдержали». </a:t>
            </a:r>
          </a:p>
          <a:p>
            <a:pPr marL="273050" indent="-6350" algn="r"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Мелиция Казаринова</a:t>
            </a:r>
          </a:p>
          <a:p>
            <a:pPr marL="273050" indent="-6350" algn="r">
              <a:buNone/>
            </a:pPr>
            <a:endParaRPr lang="ru-RU" dirty="0" smtClean="0"/>
          </a:p>
          <a:p>
            <a:pPr marL="273050" indent="-6350" algn="r">
              <a:buNone/>
            </a:pPr>
            <a:endParaRPr lang="ru-RU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273050" indent="-6350" algn="r">
              <a:buNone/>
            </a:pPr>
            <a:endParaRPr lang="ru-RU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24" y="500042"/>
            <a:ext cx="7786742" cy="6124754"/>
          </a:xfrm>
          <a:prstGeom prst="rect">
            <a:avLst/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600" b="1" u="sng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Память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solidFill>
                <a:srgbClr val="FF000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В честь Марины Расковой названы:</a:t>
            </a:r>
            <a:endParaRPr lang="ru-RU" sz="2000" dirty="0" smtClean="0">
              <a:solidFill>
                <a:srgbClr val="FF000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Тамбовское высшее военное авиационное училище лётчиков (там же установлен бюст героини);</a:t>
            </a:r>
            <a:endParaRPr lang="ru-RU" sz="2000" dirty="0" smtClean="0">
              <a:solidFill>
                <a:srgbClr val="FF000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125-й гвардейский пикировочно - бомбардировочный авиаполк;</a:t>
            </a:r>
            <a:endParaRPr lang="ru-RU" sz="2000" dirty="0" smtClean="0">
              <a:solidFill>
                <a:srgbClr val="FF000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улицы во многих городах бывшего СССР, в том числе во Владивостоке, Калининграде, Москве, Киеве, Одессе (до этого Картомышевская улица на Молдаванке), Энгельсе, Саратове, Тюмени, Саранске, Липецке и др.;</a:t>
            </a:r>
            <a:endParaRPr lang="ru-RU" sz="2000" dirty="0" smtClean="0">
              <a:solidFill>
                <a:srgbClr val="FF000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площадь в Москве (САО);</a:t>
            </a:r>
            <a:endParaRPr lang="ru-RU" sz="2000" dirty="0" smtClean="0">
              <a:solidFill>
                <a:srgbClr val="FF000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Грузо- пассажирский пароход «Марина Раскова» (американский транспорт типа «Либерти»), спущенный на воду в июне 1943 г. и действовавший до гибели в Карском море 12 августа 1944 г.;</a:t>
            </a:r>
            <a:endParaRPr lang="ru-RU" sz="2000" dirty="0" smtClean="0">
              <a:solidFill>
                <a:srgbClr val="FF000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теплоход на Волге (списан в 1996 г.; в настоящее время носит имя «Бригантина» и используется в качестве плавучего ресторана в Уфе).</a:t>
            </a:r>
            <a:endParaRPr lang="ru-RU" dirty="0" smtClean="0">
              <a:solidFill>
                <a:srgbClr val="FF0000"/>
              </a:solidFill>
              <a:latin typeface="Arial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FF0000"/>
              </a:solidFill>
              <a:latin typeface="Arial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FF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 descr="C:\Documents and Settings\Хозяин\Рабочий стол\памятник расковой в саратове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928670"/>
            <a:ext cx="4143404" cy="564360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42844" y="285728"/>
            <a:ext cx="87154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indent="-6350" algn="ctr">
              <a:buNone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Памятник Марине Расковой расположенный в Саратове 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Documents and Settings\Хозяин\Рабочий стол\Новая папка\Марина Раскова\Метро Динамо, Савеловская, ул. Марины Расковой...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857364"/>
            <a:ext cx="7786742" cy="427595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Улица названная в честь </a:t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Марины Расковой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Documents and Settings\Хозяин\Рабочий стол\Новая папка\Марина Раскова\Памятник Марине Михайловне Расковой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857364"/>
            <a:ext cx="3638566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071538" y="571480"/>
            <a:ext cx="72152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sz="3600" dirty="0" smtClean="0">
                <a:solidFill>
                  <a:srgbClr val="FF0000"/>
                </a:solidFill>
              </a:rPr>
              <a:t>Памятник</a:t>
            </a:r>
          </a:p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 Марине Михайловне Расковой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Хозяин\Рабочий стол\Новая папка\Марина Раскова\Транспорт Марина Расков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367327" y="1524000"/>
            <a:ext cx="6409346" cy="45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214446"/>
          </a:xfrm>
        </p:spPr>
        <p:txBody>
          <a:bodyPr>
            <a:prstTxWarp prst="textTriangleInverted">
              <a:avLst/>
            </a:prstTxWarp>
            <a:normAutofit fontScale="90000"/>
            <a:scene3d>
              <a:camera prst="obliqueBottomRight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lang="ru-RU" dirty="0" smtClean="0">
                <a:ln>
                  <a:solidFill>
                    <a:srgbClr val="00B050"/>
                  </a:solidFill>
                </a:ln>
                <a:solidFill>
                  <a:schemeClr val="bg1">
                    <a:lumMod val="95000"/>
                    <a:lumOff val="5000"/>
                  </a:schemeClr>
                </a:solidFill>
              </a:rPr>
              <a:t>Транспорт имени </a:t>
            </a:r>
            <a:br>
              <a:rPr lang="ru-RU" dirty="0" smtClean="0">
                <a:ln>
                  <a:solidFill>
                    <a:srgbClr val="00B050"/>
                  </a:solidFill>
                </a:ln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ln>
                  <a:solidFill>
                    <a:srgbClr val="00B050"/>
                  </a:solidFill>
                </a:ln>
                <a:solidFill>
                  <a:schemeClr val="bg1">
                    <a:lumMod val="95000"/>
                    <a:lumOff val="5000"/>
                  </a:schemeClr>
                </a:solidFill>
              </a:rPr>
              <a:t>Марины Расковой</a:t>
            </a:r>
            <a:endParaRPr lang="ru-RU" dirty="0">
              <a:ln>
                <a:solidFill>
                  <a:srgbClr val="00B050"/>
                </a:solidFill>
              </a:ln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tamanskipolk46.narod.ru/images/flowers20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785794"/>
            <a:ext cx="2333638" cy="4572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286000" y="75134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00496" y="928670"/>
            <a:ext cx="4333901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rgbClr val="0F0F0F"/>
                </a:solidFill>
                <a:latin typeface="Verdana" pitchFamily="34" charset="0"/>
                <a:ea typeface="Times New Roman" pitchFamily="18" charset="0"/>
              </a:rPr>
              <a:t>Мы вовсе не тени безмолвные,</a:t>
            </a:r>
            <a:r>
              <a:rPr lang="ru-RU" sz="3200" dirty="0" smtClean="0">
                <a:solidFill>
                  <a:srgbClr val="FFFFFF"/>
                </a:solidFill>
                <a:latin typeface="Verdana" pitchFamily="34" charset="0"/>
                <a:ea typeface="Times New Roman" pitchFamily="18" charset="0"/>
              </a:rPr>
              <a:t/>
            </a:r>
            <a:br>
              <a:rPr lang="ru-RU" sz="3200" dirty="0" smtClean="0">
                <a:solidFill>
                  <a:srgbClr val="FFFFFF"/>
                </a:solidFill>
                <a:latin typeface="Verdana" pitchFamily="34" charset="0"/>
                <a:ea typeface="Times New Roman" pitchFamily="18" charset="0"/>
              </a:rPr>
            </a:br>
            <a:r>
              <a:rPr lang="ru-RU" sz="3200" b="1" i="1" dirty="0" smtClean="0">
                <a:solidFill>
                  <a:srgbClr val="0F0F0F"/>
                </a:solidFill>
                <a:latin typeface="Verdana" pitchFamily="34" charset="0"/>
                <a:ea typeface="Times New Roman" pitchFamily="18" charset="0"/>
              </a:rPr>
              <a:t>Мы ветер и крик журавлей,</a:t>
            </a:r>
            <a:r>
              <a:rPr lang="ru-RU" sz="3200" dirty="0" smtClean="0">
                <a:solidFill>
                  <a:srgbClr val="FFFFFF"/>
                </a:solidFill>
                <a:latin typeface="Verdana" pitchFamily="34" charset="0"/>
                <a:ea typeface="Times New Roman" pitchFamily="18" charset="0"/>
              </a:rPr>
              <a:t/>
            </a:r>
            <a:br>
              <a:rPr lang="ru-RU" sz="3200" dirty="0" smtClean="0">
                <a:solidFill>
                  <a:srgbClr val="FFFFFF"/>
                </a:solidFill>
                <a:latin typeface="Verdana" pitchFamily="34" charset="0"/>
                <a:ea typeface="Times New Roman" pitchFamily="18" charset="0"/>
              </a:rPr>
            </a:br>
            <a:r>
              <a:rPr lang="ru-RU" sz="3200" b="1" i="1" dirty="0" smtClean="0">
                <a:solidFill>
                  <a:srgbClr val="0F0F0F"/>
                </a:solidFill>
                <a:latin typeface="Verdana" pitchFamily="34" charset="0"/>
                <a:ea typeface="Times New Roman" pitchFamily="18" charset="0"/>
              </a:rPr>
              <a:t>Погибшие в небе за Родину</a:t>
            </a:r>
            <a:r>
              <a:rPr lang="ru-RU" sz="3200" dirty="0" smtClean="0">
                <a:solidFill>
                  <a:srgbClr val="FFFFFF"/>
                </a:solidFill>
                <a:latin typeface="Verdana" pitchFamily="34" charset="0"/>
                <a:ea typeface="Times New Roman" pitchFamily="18" charset="0"/>
              </a:rPr>
              <a:t/>
            </a:r>
            <a:br>
              <a:rPr lang="ru-RU" sz="3200" dirty="0" smtClean="0">
                <a:solidFill>
                  <a:srgbClr val="FFFFFF"/>
                </a:solidFill>
                <a:latin typeface="Verdana" pitchFamily="34" charset="0"/>
                <a:ea typeface="Times New Roman" pitchFamily="18" charset="0"/>
              </a:rPr>
            </a:br>
            <a:r>
              <a:rPr lang="ru-RU" sz="3200" b="1" i="1" dirty="0" smtClean="0">
                <a:solidFill>
                  <a:srgbClr val="0F0F0F"/>
                </a:solidFill>
                <a:latin typeface="Verdana" pitchFamily="34" charset="0"/>
                <a:ea typeface="Times New Roman" pitchFamily="18" charset="0"/>
              </a:rPr>
              <a:t>Становятся небом над ней.</a:t>
            </a:r>
            <a:r>
              <a:rPr lang="ru-RU" sz="3200" dirty="0" smtClean="0">
                <a:solidFill>
                  <a:srgbClr val="FFFFFF"/>
                </a:solidFill>
                <a:latin typeface="Verdana" pitchFamily="34" charset="0"/>
                <a:ea typeface="Times New Roman" pitchFamily="18" charset="0"/>
              </a:rPr>
              <a:t/>
            </a:r>
            <a:br>
              <a:rPr lang="ru-RU" sz="3200" dirty="0" smtClean="0">
                <a:solidFill>
                  <a:srgbClr val="FFFFFF"/>
                </a:solidFill>
                <a:latin typeface="Verdana" pitchFamily="34" charset="0"/>
                <a:ea typeface="Times New Roman" pitchFamily="18" charset="0"/>
              </a:rPr>
            </a:br>
            <a:endParaRPr lang="ru-RU" sz="3200" dirty="0" smtClean="0">
              <a:solidFill>
                <a:srgbClr val="FFFFFF"/>
              </a:solidFill>
              <a:latin typeface="Verdana" pitchFamily="34" charset="0"/>
              <a:ea typeface="Times New Roman" pitchFamily="18" charset="0"/>
            </a:endParaRP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0F0F0F"/>
                </a:solidFill>
                <a:latin typeface="Verdana" pitchFamily="34" charset="0"/>
                <a:ea typeface="Times New Roman" pitchFamily="18" charset="0"/>
              </a:rPr>
              <a:t>Е. Евтушенко</a:t>
            </a:r>
            <a:endParaRPr lang="ru-RU" sz="2000" dirty="0" smtClean="0">
              <a:solidFill>
                <a:prstClr val="white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Хозяин\Рабочий стол\Новая папка\Марина Раскова\2008_8_15_1061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428604"/>
            <a:ext cx="4286280" cy="39528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8"/>
            <a:ext cx="7772400" cy="6113495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4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Воздушные амазонки Саратовского неба – наши землячки</a:t>
            </a:r>
            <a:endParaRPr lang="ru-RU" sz="48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20688"/>
            <a:ext cx="7848872" cy="568863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2407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C:\Documents and Settings\Хозяин\Рабочий стол\Новая папка\Rasko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642918"/>
            <a:ext cx="4857784" cy="54292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perspectiveContrastingRightFacing"/>
            <a:lightRig rig="threePt" dir="t"/>
          </a:scene3d>
        </p:spPr>
      </p:pic>
      <p:sp>
        <p:nvSpPr>
          <p:cNvPr id="9" name="Прямоугольник 8"/>
          <p:cNvSpPr/>
          <p:nvPr/>
        </p:nvSpPr>
        <p:spPr>
          <a:xfrm>
            <a:off x="5500694" y="857232"/>
            <a:ext cx="264320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Раскова Марина Михайловна</a:t>
            </a:r>
            <a:endParaRPr lang="ru-RU" sz="2800" dirty="0" smtClean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00694" y="2357431"/>
            <a:ext cx="30003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omic Sans MS" pitchFamily="66" charset="0"/>
              </a:rPr>
              <a:t>(28 марта 1912, Москва — 4 января 1943, Саратовская область) — советская лётчица-штурман, майор; одна из первых женщин, удостоенная звания </a:t>
            </a:r>
            <a:r>
              <a:rPr lang="ru-RU" b="1" u="sng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Г</a:t>
            </a:r>
            <a:r>
              <a:rPr lang="ru-RU" b="1" u="sng" dirty="0" smtClean="0">
                <a:solidFill>
                  <a:srgbClr val="C0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е</a:t>
            </a:r>
            <a:r>
              <a:rPr lang="ru-RU" b="1" u="sng" dirty="0" smtClean="0">
                <a:solidFill>
                  <a:srgbClr val="C00000"/>
                </a:solidFill>
                <a:latin typeface="Comic Sans MS" pitchFamily="66" charset="0"/>
              </a:rPr>
              <a:t>рой Советского Союза.</a:t>
            </a:r>
            <a:r>
              <a:rPr lang="ru-RU" b="1" u="sng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 algn="ctr"/>
            <a:r>
              <a:rPr lang="ru-RU" b="1" u="sng" dirty="0" smtClean="0">
                <a:solidFill>
                  <a:srgbClr val="C0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Награждена</a:t>
            </a: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двумя орденами Ленина и орденом Отечественной войны 1-й степени, медаль «Золотая Звезда» (№ 106).</a:t>
            </a:r>
            <a:endParaRPr lang="ru-RU" dirty="0" smtClean="0">
              <a:solidFill>
                <a:schemeClr val="accent3">
                  <a:lumMod val="60000"/>
                  <a:lumOff val="40000"/>
                </a:schemeClr>
              </a:solidFill>
              <a:latin typeface="Comic Sans MS" pitchFamily="66" charset="0"/>
            </a:endParaRPr>
          </a:p>
          <a:p>
            <a:pPr algn="ctr">
              <a:buNone/>
            </a:pPr>
            <a:endParaRPr lang="ru-RU" dirty="0" smtClean="0">
              <a:solidFill>
                <a:schemeClr val="accent3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Портрет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71934" y="500042"/>
            <a:ext cx="4057672" cy="49395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571472" y="642918"/>
            <a:ext cx="407196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</a:rPr>
              <a:t>Гризодубова </a:t>
            </a:r>
          </a:p>
          <a:p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</a:rPr>
              <a:t>Валентина Степановна 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28662" y="2828836"/>
            <a:ext cx="2857520" cy="230832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</a:rPr>
              <a:t>родилась 18.1.1910, Харьков, </a:t>
            </a:r>
          </a:p>
          <a:p>
            <a:r>
              <a:rPr lang="ru-RU" sz="2400" dirty="0" smtClean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</a:rPr>
              <a:t>советская лётчица, </a:t>
            </a:r>
          </a:p>
          <a:p>
            <a:r>
              <a:rPr lang="ru-RU" sz="2400" dirty="0" smtClean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</a:rPr>
              <a:t>Герой Советского Союза (2.11.1938), </a:t>
            </a:r>
          </a:p>
          <a:p>
            <a:r>
              <a:rPr lang="ru-RU" sz="2400" dirty="0" smtClean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</a:rPr>
              <a:t>полковник (1943). 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6" y="285728"/>
            <a:ext cx="6858048" cy="193899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ru-RU" sz="2000" dirty="0" smtClean="0">
                <a:latin typeface="Comic Sans MS" pitchFamily="66" charset="0"/>
              </a:rPr>
              <a:t>При Энгельской авиашколе пилотов создана авиагруппа 122. Здесь девушки овладевали военными специальностями. 6 февраля 1942 г. из авиагруппы был выделен 588-й авиаполк ночных бомбардировщиков. Командиром полка назначена</a:t>
            </a:r>
          </a:p>
          <a:p>
            <a:pPr>
              <a:buNone/>
            </a:pPr>
            <a:r>
              <a:rPr lang="ru-RU" sz="2000" dirty="0" smtClean="0">
                <a:latin typeface="Comic Sans MS" pitchFamily="66" charset="0"/>
              </a:rPr>
              <a:t> Е. Д.  Бершанская.</a:t>
            </a:r>
          </a:p>
        </p:txBody>
      </p:sp>
      <p:pic>
        <p:nvPicPr>
          <p:cNvPr id="18433" name="Рисунок 2" descr="http://tamanskipolk46.narod.ru/images/005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571744"/>
            <a:ext cx="2714644" cy="36480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scene3d>
            <a:camera prst="perspectiveContrastingRightFacing"/>
            <a:lightRig rig="threePt" dir="t"/>
          </a:scene3d>
        </p:spPr>
      </p:pic>
      <p:sp>
        <p:nvSpPr>
          <p:cNvPr id="8" name="Прямоугольник 7"/>
          <p:cNvSpPr/>
          <p:nvPr/>
        </p:nvSpPr>
        <p:spPr>
          <a:xfrm>
            <a:off x="4500562" y="2714620"/>
            <a:ext cx="3857652" cy="3139321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Евдокия Давыдовна </a:t>
            </a:r>
            <a:r>
              <a:rPr lang="ru-RU" b="1" dirty="0" err="1" smtClean="0"/>
              <a:t>Бочаро́ва</a:t>
            </a:r>
            <a:r>
              <a:rPr lang="ru-RU" dirty="0" smtClean="0"/>
              <a:t> (в девичестве </a:t>
            </a:r>
            <a:r>
              <a:rPr lang="ru-RU" b="1" dirty="0" err="1" smtClean="0"/>
              <a:t>Карабу́т</a:t>
            </a:r>
            <a:r>
              <a:rPr lang="ru-RU" dirty="0" smtClean="0"/>
              <a:t>, по первому мужу </a:t>
            </a:r>
            <a:r>
              <a:rPr lang="ru-RU" b="1" dirty="0" smtClean="0"/>
              <a:t>Бершанская</a:t>
            </a:r>
            <a:r>
              <a:rPr lang="ru-RU" dirty="0" smtClean="0"/>
              <a:t>) (</a:t>
            </a:r>
            <a:r>
              <a:rPr lang="ru-RU" dirty="0" smtClean="0">
                <a:hlinkClick r:id="rId3" action="ppaction://hlinkfile" tooltip="1913"/>
              </a:rPr>
              <a:t>1913</a:t>
            </a:r>
            <a:r>
              <a:rPr lang="ru-RU" dirty="0" smtClean="0"/>
              <a:t>, </a:t>
            </a:r>
            <a:r>
              <a:rPr lang="ru-RU" dirty="0" smtClean="0">
                <a:hlinkClick r:id="rId4" action="ppaction://hlinkfile" tooltip="Добровольное (страница отсутствует)"/>
              </a:rPr>
              <a:t>Добровольное</a:t>
            </a:r>
            <a:r>
              <a:rPr lang="ru-RU" dirty="0" smtClean="0"/>
              <a:t>, </a:t>
            </a:r>
            <a:r>
              <a:rPr lang="ru-RU" dirty="0" smtClean="0">
                <a:hlinkClick r:id="rId5" action="ppaction://hlinkfile" tooltip="Ставропольский край"/>
              </a:rPr>
              <a:t>Ставропольский край</a:t>
            </a:r>
            <a:r>
              <a:rPr lang="ru-RU" dirty="0" smtClean="0"/>
              <a:t>, </a:t>
            </a:r>
            <a:r>
              <a:rPr lang="ru-RU" dirty="0" smtClean="0">
                <a:hlinkClick r:id="rId6" action="ppaction://hlinkfile" tooltip="Российская империя"/>
              </a:rPr>
              <a:t>Российская империя</a:t>
            </a:r>
            <a:r>
              <a:rPr lang="ru-RU" dirty="0" smtClean="0"/>
              <a:t> — </a:t>
            </a:r>
            <a:r>
              <a:rPr lang="ru-RU" dirty="0" smtClean="0">
                <a:hlinkClick r:id="rId7" action="ppaction://hlinkfile" tooltip="16 сентября"/>
              </a:rPr>
              <a:t>16 сентября</a:t>
            </a:r>
            <a:r>
              <a:rPr lang="ru-RU" dirty="0" smtClean="0"/>
              <a:t> </a:t>
            </a:r>
            <a:r>
              <a:rPr lang="ru-RU" dirty="0" smtClean="0">
                <a:hlinkClick r:id="rId8" action="ppaction://hlinkfile" tooltip="1982"/>
              </a:rPr>
              <a:t>1982</a:t>
            </a:r>
            <a:r>
              <a:rPr lang="ru-RU" dirty="0" smtClean="0"/>
              <a:t>, </a:t>
            </a:r>
            <a:r>
              <a:rPr lang="ru-RU" dirty="0" smtClean="0">
                <a:hlinkClick r:id="rId9" action="ppaction://hlinkfile" tooltip="Москва"/>
              </a:rPr>
              <a:t>Москва</a:t>
            </a:r>
            <a:r>
              <a:rPr lang="ru-RU" dirty="0" smtClean="0"/>
              <a:t>) — советский лётчик, участник </a:t>
            </a:r>
            <a:r>
              <a:rPr lang="ru-RU" dirty="0" smtClean="0">
                <a:hlinkClick r:id="rId10" action="ppaction://hlinkfile" tooltip="Великая Отечественная война"/>
              </a:rPr>
              <a:t>Великой Отечественной войны</a:t>
            </a:r>
            <a:r>
              <a:rPr lang="ru-RU" dirty="0" smtClean="0"/>
              <a:t>, командир </a:t>
            </a:r>
            <a:r>
              <a:rPr lang="ru-RU" dirty="0" smtClean="0">
                <a:hlinkClick r:id="rId11" action="ppaction://hlinkfile" tooltip="46 гнбап"/>
              </a:rPr>
              <a:t>46-го гвардейского ночного бомбардировочного полка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1748324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285992"/>
            <a:ext cx="2857520" cy="3286148"/>
          </a:xfrm>
          <a:ln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  <a:latin typeface="Comic Sans MS" pitchFamily="66" charset="0"/>
              </a:rPr>
              <a:t>8.10.1907, село</a:t>
            </a: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  <a:latin typeface="Comic Sans MS" pitchFamily="66" charset="0"/>
              </a:rPr>
              <a:t>Новоспасовка, ныне</a:t>
            </a: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  <a:latin typeface="Comic Sans MS" pitchFamily="66" charset="0"/>
              </a:rPr>
              <a:t>село Осипенко</a:t>
            </a: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  <a:latin typeface="Comic Sans MS" pitchFamily="66" charset="0"/>
              </a:rPr>
              <a:t>Бердянского района</a:t>
            </a: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  <a:latin typeface="Comic Sans MS" pitchFamily="66" charset="0"/>
              </a:rPr>
              <a:t>Запорожской области,</a:t>
            </a: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  <a:latin typeface="Comic Sans MS" pitchFamily="66" charset="0"/>
              </a:rPr>
              <a:t>— 11.5.1939], </a:t>
            </a: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  <a:latin typeface="Comic Sans MS" pitchFamily="66" charset="0"/>
              </a:rPr>
              <a:t>советская военная</a:t>
            </a: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  <a:latin typeface="Comic Sans MS" pitchFamily="66" charset="0"/>
              </a:rPr>
              <a:t>лётчица, майор (1939),</a:t>
            </a: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  <a:latin typeface="Comic Sans MS" pitchFamily="66" charset="0"/>
              </a:rPr>
              <a:t>Герой Советского Союза (2.11.1938). </a:t>
            </a:r>
            <a:endParaRPr lang="ru-RU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071546"/>
            <a:ext cx="362124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00B050"/>
                </a:solidFill>
              </a:rPr>
              <a:t>Осипенко 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B050"/>
                </a:solidFill>
              </a:rPr>
              <a:t>Полина Денисовна </a:t>
            </a:r>
          </a:p>
        </p:txBody>
      </p:sp>
      <p:pic>
        <p:nvPicPr>
          <p:cNvPr id="20481" name="Picture 1" descr="C:\Documents and Settings\Хозяин\Рабочий стол\OsipenkoP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785794"/>
            <a:ext cx="4500594" cy="535785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Длинные ночи. | Фото: aviator.guru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48680"/>
            <a:ext cx="8147248" cy="56166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3747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Группа У-2 летит на задание. | Фото: Юга.ру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04664"/>
            <a:ext cx="8229600" cy="56913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18884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Обучение будущих «ночных ведьм». | Фото: LiveJournal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814" y="836712"/>
            <a:ext cx="8182634" cy="51149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383316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1382</TotalTime>
  <Words>578</Words>
  <Application>Microsoft Office PowerPoint</Application>
  <PresentationFormat>Экран (4:3)</PresentationFormat>
  <Paragraphs>66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30" baseType="lpstr">
      <vt:lpstr>Arial</vt:lpstr>
      <vt:lpstr>Arial Black</vt:lpstr>
      <vt:lpstr>Bookman Old Style</vt:lpstr>
      <vt:lpstr>Calibri</vt:lpstr>
      <vt:lpstr>Comic Sans MS</vt:lpstr>
      <vt:lpstr>Constantia</vt:lpstr>
      <vt:lpstr>Times New Roman</vt:lpstr>
      <vt:lpstr>Verdana</vt:lpstr>
      <vt:lpstr>Wingdings 2</vt:lpstr>
      <vt:lpstr>Бумажная</vt:lpstr>
      <vt:lpstr>Есть такая профессия-  Родину защищать!</vt:lpstr>
      <vt:lpstr>Воздушные амазонки Саратовского неба – наши землячки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Улица названная в честь  Марины Расковой</vt:lpstr>
      <vt:lpstr>Презентация PowerPoint</vt:lpstr>
      <vt:lpstr>Транспорт имени  Марины Расковой</vt:lpstr>
      <vt:lpstr>Презентация PowerPoint</vt:lpstr>
      <vt:lpstr>Презентация PowerPoint</vt:lpstr>
    </vt:vector>
  </TitlesOfParts>
  <Company>BEST_XP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Воздушные амазонки Саратовского неба – наши землячки</dc:title>
  <dc:creator>Хозяин</dc:creator>
  <cp:lastModifiedBy>Алена</cp:lastModifiedBy>
  <cp:revision>130</cp:revision>
  <dcterms:created xsi:type="dcterms:W3CDTF">2010-03-21T10:33:56Z</dcterms:created>
  <dcterms:modified xsi:type="dcterms:W3CDTF">2019-11-27T21:14:23Z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727118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