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3" r:id="rId13"/>
    <p:sldId id="269" r:id="rId14"/>
    <p:sldId id="274" r:id="rId15"/>
    <p:sldId id="272" r:id="rId16"/>
    <p:sldId id="270" r:id="rId17"/>
    <p:sldId id="275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47B9-5027-44F5-8486-44E1116CDA8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91A8-0127-453A-9CDD-407723E836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767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47B9-5027-44F5-8486-44E1116CDA8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91A8-0127-453A-9CDD-407723E836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5145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47B9-5027-44F5-8486-44E1116CDA8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91A8-0127-453A-9CDD-407723E836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4833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47B9-5027-44F5-8486-44E1116CDA8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91A8-0127-453A-9CDD-407723E836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8824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47B9-5027-44F5-8486-44E1116CDA8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91A8-0127-453A-9CDD-407723E836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2795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47B9-5027-44F5-8486-44E1116CDA8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91A8-0127-453A-9CDD-407723E836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3135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47B9-5027-44F5-8486-44E1116CDA8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91A8-0127-453A-9CDD-407723E836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5109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47B9-5027-44F5-8486-44E1116CDA8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91A8-0127-453A-9CDD-407723E836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66804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47B9-5027-44F5-8486-44E1116CDA8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91A8-0127-453A-9CDD-407723E836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053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47B9-5027-44F5-8486-44E1116CDA8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91A8-0127-453A-9CDD-407723E836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4772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47B9-5027-44F5-8486-44E1116CDA8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91A8-0127-453A-9CDD-407723E836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277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547B9-5027-44F5-8486-44E1116CDA8E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891A8-0127-453A-9CDD-407723E836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7590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208912" cy="2952328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Monotype Corsiva" pitchFamily="66" charset="0"/>
              </a:rPr>
              <a:t/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/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/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400" dirty="0" smtClean="0"/>
              <a:t>Проект ФГОС:</a:t>
            </a:r>
            <a:br>
              <a:rPr lang="ru-RU" sz="2400" dirty="0" smtClean="0"/>
            </a:br>
            <a:r>
              <a:rPr lang="ru-RU" dirty="0" smtClean="0"/>
              <a:t>Родная природа </a:t>
            </a:r>
            <a:br>
              <a:rPr lang="ru-RU" dirty="0" smtClean="0"/>
            </a:br>
            <a:r>
              <a:rPr lang="ru-RU" dirty="0" smtClean="0"/>
              <a:t>в русской поэзии 19 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3717032"/>
            <a:ext cx="2624336" cy="2520280"/>
          </a:xfrm>
        </p:spPr>
        <p:txBody>
          <a:bodyPr>
            <a:normAutofit/>
          </a:bodyPr>
          <a:lstStyle/>
          <a:p>
            <a:pPr algn="l"/>
            <a:endParaRPr lang="ru-RU" sz="2000" dirty="0" smtClean="0"/>
          </a:p>
          <a:p>
            <a:pPr algn="l"/>
            <a:endParaRPr lang="ru-RU" sz="2000" dirty="0" smtClean="0"/>
          </a:p>
          <a:p>
            <a:pPr algn="l"/>
            <a:endParaRPr lang="ru-RU" sz="2000" dirty="0" smtClean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300203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 лета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Майков А.Н.</a:t>
            </a:r>
          </a:p>
          <a:p>
            <a:pPr marL="0" indent="0">
              <a:buNone/>
            </a:pPr>
            <a:r>
              <a:rPr lang="ru-RU" b="1" dirty="0" smtClean="0"/>
              <a:t>«Ласточки»</a:t>
            </a:r>
          </a:p>
          <a:p>
            <a:pPr marL="0" indent="0">
              <a:buNone/>
            </a:pPr>
            <a:r>
              <a:rPr lang="ru-RU" dirty="0" smtClean="0"/>
              <a:t>Стихотворение написано от 1-го лица. Поэт передает в нем свое восприятие природы.</a:t>
            </a:r>
          </a:p>
          <a:p>
            <a:pPr marL="0" indent="0">
              <a:buNone/>
            </a:pPr>
            <a:r>
              <a:rPr lang="ru-RU" dirty="0" smtClean="0"/>
              <a:t>  В отличие от других поэтов, например, </a:t>
            </a:r>
            <a:r>
              <a:rPr lang="ru-RU" dirty="0" err="1" smtClean="0"/>
              <a:t>Тютчева,Фета</a:t>
            </a:r>
            <a:r>
              <a:rPr lang="ru-RU" dirty="0" smtClean="0"/>
              <a:t>, в поэзии </a:t>
            </a:r>
            <a:r>
              <a:rPr lang="ru-RU" dirty="0" err="1" smtClean="0"/>
              <a:t>Майкова</a:t>
            </a:r>
            <a:r>
              <a:rPr lang="ru-RU" dirty="0" smtClean="0"/>
              <a:t> нет той сложности мысли, нет той загадочности, недосказанности.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938304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 осени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 err="1" smtClean="0"/>
              <a:t>А.С.Пушкин</a:t>
            </a:r>
            <a:r>
              <a:rPr lang="ru-RU" b="1" dirty="0" smtClean="0"/>
              <a:t> </a:t>
            </a:r>
          </a:p>
          <a:p>
            <a:pPr marL="0" indent="0">
              <a:buNone/>
            </a:pPr>
            <a:r>
              <a:rPr lang="ru-RU" b="1" dirty="0" smtClean="0"/>
              <a:t> «Осень»</a:t>
            </a:r>
          </a:p>
          <a:p>
            <a:pPr marL="0" indent="0">
              <a:buNone/>
            </a:pPr>
            <a:r>
              <a:rPr lang="ru-RU" b="1" dirty="0" smtClean="0"/>
              <a:t>Эпитеты</a:t>
            </a:r>
            <a:r>
              <a:rPr lang="ru-RU" dirty="0" smtClean="0"/>
              <a:t> «унылая пора», «свежее дыханье»</a:t>
            </a:r>
          </a:p>
          <a:p>
            <a:pPr marL="0" indent="0">
              <a:buNone/>
            </a:pPr>
            <a:r>
              <a:rPr lang="ru-RU" b="1" dirty="0" smtClean="0"/>
              <a:t>Метафора</a:t>
            </a:r>
            <a:r>
              <a:rPr lang="ru-RU" dirty="0" smtClean="0"/>
              <a:t> «в багрец и золото одетые леса»</a:t>
            </a:r>
          </a:p>
          <a:p>
            <a:pPr marL="0" indent="0">
              <a:buNone/>
            </a:pPr>
            <a:r>
              <a:rPr lang="ru-RU" b="1" dirty="0" smtClean="0"/>
              <a:t>Аллитерация</a:t>
            </a:r>
            <a:r>
              <a:rPr lang="ru-RU" dirty="0" smtClean="0"/>
              <a:t>: (шум ветра)»В их сенях ветра шум и свежее дыханье». Большое количество глухих согласных звукоподражательно описывают шелест листьев и прохладу.</a:t>
            </a:r>
          </a:p>
          <a:p>
            <a:pPr marL="0" indent="0">
              <a:buNone/>
            </a:pPr>
            <a:r>
              <a:rPr lang="ru-RU" dirty="0" smtClean="0"/>
              <a:t>Особая выразительность создается благодаря использованию </a:t>
            </a:r>
            <a:r>
              <a:rPr lang="ru-RU" b="1" dirty="0" smtClean="0"/>
              <a:t>лексики старого стиля</a:t>
            </a:r>
            <a:r>
              <a:rPr lang="ru-RU" dirty="0" smtClean="0"/>
              <a:t>: «осенний хлад», страждут озими», «мучишь».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045205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Игорь Грабарь</a:t>
            </a:r>
            <a:br>
              <a:rPr lang="ru-RU" dirty="0" smtClean="0"/>
            </a:br>
            <a:r>
              <a:rPr lang="ru-RU" dirty="0" smtClean="0"/>
              <a:t>Образ зимы в живописи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00808"/>
            <a:ext cx="2641763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382360"/>
            <a:ext cx="5122912" cy="3756802"/>
          </a:xfrm>
        </p:spPr>
      </p:pic>
    </p:spTree>
    <p:extLst>
      <p:ext uri="{BB962C8B-B14F-4D97-AF65-F5344CB8AC3E}">
        <p14:creationId xmlns="" xmlns:p14="http://schemas.microsoft.com/office/powerpoint/2010/main" val="3724043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Левитан И.И. Март</a:t>
            </a:r>
            <a:br>
              <a:rPr lang="ru-RU" dirty="0" smtClean="0"/>
            </a:br>
            <a:r>
              <a:rPr lang="ru-RU" dirty="0" smtClean="0"/>
              <a:t>Образ весны в живописи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564" y="1600200"/>
            <a:ext cx="5418872" cy="4525963"/>
          </a:xfrm>
        </p:spPr>
      </p:pic>
    </p:spTree>
    <p:extLst>
      <p:ext uri="{BB962C8B-B14F-4D97-AF65-F5344CB8AC3E}">
        <p14:creationId xmlns="" xmlns:p14="http://schemas.microsoft.com/office/powerpoint/2010/main" val="298326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Шишкин И.И. Рожь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89" y="1600200"/>
            <a:ext cx="7061822" cy="4525963"/>
          </a:xfrm>
        </p:spPr>
      </p:pic>
    </p:spTree>
    <p:extLst>
      <p:ext uri="{BB962C8B-B14F-4D97-AF65-F5344CB8AC3E}">
        <p14:creationId xmlns="" xmlns:p14="http://schemas.microsoft.com/office/powerpoint/2010/main" val="35541436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Левитан И.И. Лето</a:t>
            </a:r>
            <a:br>
              <a:rPr lang="ru-RU" dirty="0" smtClean="0"/>
            </a:br>
            <a:r>
              <a:rPr lang="ru-RU" dirty="0" smtClean="0"/>
              <a:t>Образ лета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970" y="1600200"/>
            <a:ext cx="6286059" cy="4525963"/>
          </a:xfrm>
        </p:spPr>
      </p:pic>
    </p:spTree>
    <p:extLst>
      <p:ext uri="{BB962C8B-B14F-4D97-AF65-F5344CB8AC3E}">
        <p14:creationId xmlns="" xmlns:p14="http://schemas.microsoft.com/office/powerpoint/2010/main" val="31231476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Левитан И.И. Золотая осень»</a:t>
            </a:r>
            <a:br>
              <a:rPr lang="ru-RU" dirty="0" smtClean="0"/>
            </a:br>
            <a:r>
              <a:rPr lang="ru-RU" dirty="0" smtClean="0"/>
              <a:t>Образ осени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16832"/>
            <a:ext cx="7188696" cy="3960439"/>
          </a:xfrm>
        </p:spPr>
      </p:pic>
    </p:spTree>
    <p:extLst>
      <p:ext uri="{BB962C8B-B14F-4D97-AF65-F5344CB8AC3E}">
        <p14:creationId xmlns="" xmlns:p14="http://schemas.microsoft.com/office/powerpoint/2010/main" val="8432536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Родная природа в музыке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Слушатели всего мира знают и любят шедевры музыкальной классики – «Времена года» – цикл концертов итальянского композитора Антонио </a:t>
            </a:r>
            <a:r>
              <a:rPr lang="ru-RU" dirty="0" err="1" smtClean="0"/>
              <a:t>Вивальди</a:t>
            </a:r>
            <a:r>
              <a:rPr lang="ru-RU" dirty="0" smtClean="0"/>
              <a:t> и цикл фортепианных пьес русского композитора Петра Ильича Чайковского. </a:t>
            </a:r>
          </a:p>
          <a:p>
            <a:r>
              <a:rPr lang="ru-RU" dirty="0" smtClean="0"/>
              <a:t>Оба сочинения относятся к программной музыке: имеют названия и сопровождаются поэтическими строками-сонетами самого композитора в концертах </a:t>
            </a:r>
            <a:r>
              <a:rPr lang="ru-RU" dirty="0" err="1" smtClean="0"/>
              <a:t>Вивальди</a:t>
            </a:r>
            <a:r>
              <a:rPr lang="ru-RU" dirty="0" smtClean="0"/>
              <a:t> и стихами русских поэтов к каждой из 12 пьес цикла Чайковского.</a:t>
            </a:r>
          </a:p>
          <a:p>
            <a:r>
              <a:rPr lang="ru-RU" dirty="0" smtClean="0"/>
              <a:t>Сопровождение презентации:</a:t>
            </a:r>
          </a:p>
          <a:p>
            <a:pPr>
              <a:buNone/>
            </a:pPr>
            <a:r>
              <a:rPr lang="ru-RU" dirty="0" smtClean="0"/>
              <a:t>   «Рапсодия Сергея Рахманинова на тему Паганини, Вариация№18.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5"/>
            <a:ext cx="8352928" cy="165618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 помощи каких средств передают красоту родной природы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поэты        художники     музыканты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6994" y="2708920"/>
            <a:ext cx="2410830" cy="35283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/>
              <a:t>При помощи слова, изобразительно-выразительных средств: эпитетов, сравнений, олицетворений и др.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2708920"/>
            <a:ext cx="2448272" cy="35283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/>
              <a:t>При помощи цвета, техники живописи(</a:t>
            </a:r>
            <a:r>
              <a:rPr lang="ru-RU" sz="2400" b="1" dirty="0" err="1" smtClean="0"/>
              <a:t>мазочками</a:t>
            </a:r>
            <a:r>
              <a:rPr lang="ru-RU" sz="2400" b="1" dirty="0" smtClean="0"/>
              <a:t>, пятном, линией, тоном)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868144" y="2708920"/>
            <a:ext cx="2448272" cy="35283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/>
              <a:t>При помощи нот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1331640" y="2204864"/>
            <a:ext cx="450769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139952" y="2204864"/>
            <a:ext cx="432048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6948264" y="2204864"/>
            <a:ext cx="432048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73968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Основополагающий вопрос: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/>
              <a:t>Что есть красота?</a:t>
            </a:r>
          </a:p>
          <a:p>
            <a:pPr algn="ctr"/>
            <a:endParaRPr lang="ru-RU" sz="2400" dirty="0"/>
          </a:p>
          <a:p>
            <a:pPr algn="ctr"/>
            <a:endParaRPr lang="ru-RU" sz="2400" dirty="0" smtClean="0"/>
          </a:p>
          <a:p>
            <a:pPr algn="ctr"/>
            <a:endParaRPr lang="ru-RU" sz="2400" dirty="0"/>
          </a:p>
          <a:p>
            <a:pPr marL="0" indent="0" algn="ctr">
              <a:buNone/>
            </a:pPr>
            <a:r>
              <a:rPr lang="ru-RU" sz="2400" dirty="0" smtClean="0"/>
              <a:t>                                              </a:t>
            </a:r>
            <a:r>
              <a:rPr lang="ru-RU" sz="2400" i="1" dirty="0" smtClean="0">
                <a:latin typeface="Monotype Corsiva" pitchFamily="66" charset="0"/>
              </a:rPr>
              <a:t>Пойми живой язык природы,-</a:t>
            </a:r>
          </a:p>
          <a:p>
            <a:pPr marL="0" indent="0" algn="ctr">
              <a:buNone/>
            </a:pPr>
            <a:r>
              <a:rPr lang="ru-RU" sz="2400" i="1" dirty="0" smtClean="0">
                <a:latin typeface="Monotype Corsiva" pitchFamily="66" charset="0"/>
              </a:rPr>
              <a:t>                      И скажешь ты:</a:t>
            </a:r>
          </a:p>
          <a:p>
            <a:pPr marL="0" indent="0" algn="ctr">
              <a:buNone/>
            </a:pPr>
            <a:r>
              <a:rPr lang="ru-RU" sz="2400" i="1" dirty="0" smtClean="0">
                <a:latin typeface="Monotype Corsiva" pitchFamily="66" charset="0"/>
              </a:rPr>
              <a:t>                      Прекрасен мир.</a:t>
            </a:r>
          </a:p>
          <a:p>
            <a:pPr marL="0" indent="0" algn="ctr">
              <a:buNone/>
            </a:pPr>
            <a:r>
              <a:rPr lang="ru-RU" sz="2400" dirty="0" smtClean="0"/>
              <a:t>                                                                          Иван Никитин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4688732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Красота-это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субъективное понятие, характеризующее нечто, обладающее набором качеств или свойств, которые доставляют человеку эстетическое удовольствие, затрагивающее зрение, слух, обоняние или осязание, а также вызывающее внутренние, душевные переживания. Не имеет определенных критериев, стандартов и классификаций.</a:t>
            </a:r>
          </a:p>
        </p:txBody>
      </p:sp>
    </p:spTree>
    <p:extLst>
      <p:ext uri="{BB962C8B-B14F-4D97-AF65-F5344CB8AC3E}">
        <p14:creationId xmlns="" xmlns:p14="http://schemas.microsoft.com/office/powerpoint/2010/main" val="2598409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Проблемные вопросы: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5400" dirty="0">
                <a:latin typeface="+mj-lt"/>
                <a:cs typeface="Times New Roman" pitchFamily="18" charset="0"/>
              </a:rPr>
              <a:t>Как передать красоту</a:t>
            </a:r>
            <a:r>
              <a:rPr lang="ru-RU" sz="5400" dirty="0" smtClean="0">
                <a:latin typeface="+mj-lt"/>
                <a:cs typeface="Times New Roman" pitchFamily="18" charset="0"/>
              </a:rPr>
              <a:t>?</a:t>
            </a:r>
          </a:p>
          <a:p>
            <a:r>
              <a:rPr lang="ru-RU" sz="5400" dirty="0">
                <a:latin typeface="+mj-lt"/>
                <a:cs typeface="Times New Roman" pitchFamily="18" charset="0"/>
              </a:rPr>
              <a:t>Как сохранить красоту</a:t>
            </a:r>
            <a:r>
              <a:rPr lang="ru-RU" sz="5400" dirty="0" smtClean="0">
                <a:latin typeface="+mj-lt"/>
                <a:cs typeface="Times New Roman" pitchFamily="18" charset="0"/>
              </a:rPr>
              <a:t>?</a:t>
            </a:r>
          </a:p>
          <a:p>
            <a:r>
              <a:rPr lang="ru-RU" sz="5400" dirty="0">
                <a:latin typeface="+mj-lt"/>
                <a:cs typeface="Times New Roman" pitchFamily="18" charset="0"/>
              </a:rPr>
              <a:t>Почему природа - неисчерпаемый источник </a:t>
            </a:r>
            <a:r>
              <a:rPr lang="ru-RU" sz="5400" dirty="0" smtClean="0">
                <a:latin typeface="+mj-lt"/>
                <a:cs typeface="Times New Roman" pitchFamily="18" charset="0"/>
              </a:rPr>
              <a:t>вдохновения?</a:t>
            </a:r>
            <a:endParaRPr lang="ru-RU" sz="54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80092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40560"/>
          </a:xfrm>
        </p:spPr>
        <p:txBody>
          <a:bodyPr>
            <a:noAutofit/>
          </a:bodyPr>
          <a:lstStyle/>
          <a:p>
            <a:r>
              <a:rPr lang="ru-RU" sz="6000" dirty="0" smtClean="0"/>
              <a:t>Рассмотрим, как передают красоту родной природы </a:t>
            </a:r>
            <a:r>
              <a:rPr lang="ru-RU" sz="6000" dirty="0" err="1" smtClean="0"/>
              <a:t>поэты,художники</a:t>
            </a:r>
            <a:r>
              <a:rPr lang="ru-RU" sz="6000" dirty="0" smtClean="0"/>
              <a:t>, музыканты 19 века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41088402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 зимы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Никитин Иван </a:t>
            </a:r>
            <a:r>
              <a:rPr lang="ru-RU" dirty="0" err="1" smtClean="0"/>
              <a:t>Саввич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«Зимняя ночь в деревне»(1853)</a:t>
            </a:r>
          </a:p>
          <a:p>
            <a:pPr marL="0" indent="0">
              <a:buNone/>
            </a:pPr>
            <a:r>
              <a:rPr lang="ru-RU" dirty="0" smtClean="0"/>
              <a:t>Поэт передает красоту зимнего пейзажа с помощью </a:t>
            </a:r>
          </a:p>
          <a:p>
            <a:r>
              <a:rPr lang="ru-RU" b="1" dirty="0" smtClean="0"/>
              <a:t>олицетворения</a:t>
            </a:r>
            <a:r>
              <a:rPr lang="ru-RU" dirty="0" smtClean="0"/>
              <a:t> «сонное село», </a:t>
            </a:r>
          </a:p>
          <a:p>
            <a:r>
              <a:rPr lang="ru-RU" b="1" dirty="0" smtClean="0"/>
              <a:t>метафоры</a:t>
            </a:r>
            <a:r>
              <a:rPr lang="ru-RU" dirty="0" smtClean="0"/>
              <a:t> «месяца лучами Божий храм облит»,</a:t>
            </a:r>
          </a:p>
          <a:p>
            <a:r>
              <a:rPr lang="ru-RU" smtClean="0"/>
              <a:t> </a:t>
            </a:r>
            <a:r>
              <a:rPr lang="ru-RU" b="1" smtClean="0"/>
              <a:t>звукопись</a:t>
            </a:r>
            <a:r>
              <a:rPr lang="ru-RU" smtClean="0"/>
              <a:t>: </a:t>
            </a:r>
            <a:r>
              <a:rPr lang="ru-RU" dirty="0" smtClean="0"/>
              <a:t>чаще других слышится звук «с», передающий блеск и скрип снега.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8902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 зимы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Иван Захарович Суриков</a:t>
            </a:r>
          </a:p>
          <a:p>
            <a:pPr marL="0" indent="0">
              <a:buNone/>
            </a:pPr>
            <a:r>
              <a:rPr lang="ru-RU" dirty="0" smtClean="0"/>
              <a:t>   «Зима»(отрывок)</a:t>
            </a:r>
          </a:p>
          <a:p>
            <a:pPr marL="0" indent="0">
              <a:buNone/>
            </a:pPr>
            <a:r>
              <a:rPr lang="ru-RU" dirty="0" smtClean="0"/>
              <a:t>Поэт использует в стихотворении:</a:t>
            </a:r>
          </a:p>
          <a:p>
            <a:r>
              <a:rPr lang="ru-RU" b="1" dirty="0" smtClean="0"/>
              <a:t>сравнения</a:t>
            </a:r>
            <a:r>
              <a:rPr lang="ru-RU" dirty="0" smtClean="0"/>
              <a:t> «что шапкой принакрылся чудной», «точно пеленою все его одело»,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олицетворение</a:t>
            </a:r>
            <a:r>
              <a:rPr lang="ru-RU" dirty="0" smtClean="0"/>
              <a:t> «лес принакрылся», «лес заснул», </a:t>
            </a:r>
          </a:p>
          <a:p>
            <a:r>
              <a:rPr lang="ru-RU" b="1" dirty="0"/>
              <a:t>э</a:t>
            </a:r>
            <a:r>
              <a:rPr lang="ru-RU" b="1" dirty="0" smtClean="0"/>
              <a:t>питеты</a:t>
            </a:r>
            <a:r>
              <a:rPr lang="ru-RU" dirty="0" smtClean="0"/>
              <a:t> «чудной шапкой»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9225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Образы весны, лета и осени</a:t>
            </a:r>
            <a:endParaRPr lang="ru-RU" dirty="0"/>
          </a:p>
        </p:txBody>
      </p:sp>
      <p:sp>
        <p:nvSpPr>
          <p:cNvPr id="19" name="Подзаголовок 18"/>
          <p:cNvSpPr>
            <a:spLocks noGrp="1"/>
          </p:cNvSpPr>
          <p:nvPr>
            <p:ph type="subTitle" idx="1"/>
          </p:nvPr>
        </p:nvSpPr>
        <p:spPr>
          <a:xfrm>
            <a:off x="395536" y="188640"/>
            <a:ext cx="8208912" cy="864096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Образы весны, лета и осени </a:t>
            </a:r>
            <a:endParaRPr lang="ru-RU" sz="4400" b="1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539552" y="1916832"/>
            <a:ext cx="2520280" cy="44644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Образ весны:</a:t>
            </a:r>
          </a:p>
          <a:p>
            <a:r>
              <a:rPr lang="ru-RU" b="1" dirty="0" err="1" smtClean="0"/>
              <a:t>Ф.И.Тютчев</a:t>
            </a:r>
            <a:r>
              <a:rPr lang="ru-RU" b="1" dirty="0" smtClean="0"/>
              <a:t> «Весенние воды»,</a:t>
            </a:r>
          </a:p>
          <a:p>
            <a:r>
              <a:rPr lang="ru-RU" b="1" dirty="0" smtClean="0"/>
              <a:t>«Еще земли печален вид…»,</a:t>
            </a:r>
          </a:p>
          <a:p>
            <a:r>
              <a:rPr lang="ru-RU" b="1" dirty="0" smtClean="0"/>
              <a:t>«Зима недаром злится»,</a:t>
            </a:r>
          </a:p>
          <a:p>
            <a:r>
              <a:rPr lang="ru-RU" b="1" dirty="0" err="1" smtClean="0"/>
              <a:t>А.С.Пушкин</a:t>
            </a:r>
            <a:r>
              <a:rPr lang="ru-RU" b="1" dirty="0" smtClean="0"/>
              <a:t> «Гонимы вешними лучами…»</a:t>
            </a:r>
          </a:p>
          <a:p>
            <a:r>
              <a:rPr lang="ru-RU" b="1" dirty="0" err="1" smtClean="0"/>
              <a:t>А.А.Фет</a:t>
            </a:r>
            <a:r>
              <a:rPr lang="ru-RU" b="1" dirty="0" smtClean="0"/>
              <a:t> «Весенний дождь»,</a:t>
            </a:r>
          </a:p>
          <a:p>
            <a:r>
              <a:rPr lang="ru-RU" b="1" dirty="0" smtClean="0"/>
              <a:t>И.С. Никитин «Полюбуйся, весна наступает…»,</a:t>
            </a:r>
          </a:p>
          <a:p>
            <a:r>
              <a:rPr lang="ru-RU" b="1" dirty="0" smtClean="0"/>
              <a:t>А.Н. Плещеев «Весна»</a:t>
            </a:r>
          </a:p>
          <a:p>
            <a:endParaRPr lang="ru-RU" b="1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3216779" y="1916832"/>
            <a:ext cx="2710442" cy="44644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Образ лета:</a:t>
            </a:r>
          </a:p>
          <a:p>
            <a:r>
              <a:rPr lang="ru-RU" b="1" dirty="0" smtClean="0"/>
              <a:t>И.С. Никитин «Ярко звезд мерцанье», «Утро», </a:t>
            </a:r>
          </a:p>
          <a:p>
            <a:r>
              <a:rPr lang="ru-RU" b="1" dirty="0" smtClean="0"/>
              <a:t>А.С. Пушкин «Туча»,</a:t>
            </a:r>
          </a:p>
          <a:p>
            <a:r>
              <a:rPr lang="ru-RU" b="1" dirty="0" smtClean="0"/>
              <a:t>А.Н. Майков «Ласточки», «Летний дождь»,</a:t>
            </a:r>
          </a:p>
          <a:p>
            <a:r>
              <a:rPr lang="ru-RU" b="1" dirty="0" smtClean="0"/>
              <a:t>А.А. Фет «Я пришел к тебе с приветом…»</a:t>
            </a:r>
          </a:p>
          <a:p>
            <a:pPr algn="ctr"/>
            <a:endParaRPr lang="ru-RU" b="1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6084168" y="1916832"/>
            <a:ext cx="2520280" cy="44644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Образ осени:</a:t>
            </a:r>
          </a:p>
          <a:p>
            <a:r>
              <a:rPr lang="ru-RU" b="1" dirty="0" smtClean="0"/>
              <a:t>Ф.И. Тютчев «Есть в осени первоначальной…», «Листья»,</a:t>
            </a:r>
          </a:p>
          <a:p>
            <a:r>
              <a:rPr lang="ru-RU" b="1" dirty="0" smtClean="0"/>
              <a:t>А.Н. Майков «Осень»</a:t>
            </a:r>
          </a:p>
          <a:p>
            <a:r>
              <a:rPr lang="ru-RU" b="1" dirty="0" smtClean="0"/>
              <a:t>И.С. Никитин «Дождь каплет», «Встреча зимы»,</a:t>
            </a:r>
          </a:p>
          <a:p>
            <a:r>
              <a:rPr lang="ru-RU" b="1" dirty="0" smtClean="0"/>
              <a:t>А.С. Пушкин «Уж небо осенью дышало…»</a:t>
            </a:r>
          </a:p>
          <a:p>
            <a:r>
              <a:rPr lang="ru-RU" b="1" dirty="0" smtClean="0"/>
              <a:t>А.А. Фет «Осень», «Осенняя роза»</a:t>
            </a:r>
          </a:p>
          <a:p>
            <a:pPr algn="ctr"/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1259632" y="1052736"/>
            <a:ext cx="792088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4211960" y="1052736"/>
            <a:ext cx="792088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6948264" y="1052736"/>
            <a:ext cx="792088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1918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 весны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 Ф.И. Тютчев</a:t>
            </a:r>
          </a:p>
          <a:p>
            <a:pPr marL="0" indent="0">
              <a:buNone/>
            </a:pPr>
            <a:r>
              <a:rPr lang="ru-RU" b="1" dirty="0" smtClean="0"/>
              <a:t>«Весенние воды»</a:t>
            </a:r>
          </a:p>
          <a:p>
            <a:pPr marL="0" indent="0">
              <a:buNone/>
            </a:pPr>
            <a:r>
              <a:rPr lang="ru-RU" dirty="0" smtClean="0"/>
              <a:t>Поэт изображает природу не как наблюдатель. Он пытается понять «душу» природы, услышать ее «голос». Она одухотворена, жива: «В ней есть душа, в ней есть свобода, В ней есть любовь, в ней есть язык»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54769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</TotalTime>
  <Words>658</Words>
  <Application>Microsoft Office PowerPoint</Application>
  <PresentationFormat>Экран (4:3)</PresentationFormat>
  <Paragraphs>85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 Проект ФГОС: Родная природа  в русской поэзии 19 века</vt:lpstr>
      <vt:lpstr>Основополагающий вопрос:</vt:lpstr>
      <vt:lpstr>Красота-это</vt:lpstr>
      <vt:lpstr>Проблемные вопросы:</vt:lpstr>
      <vt:lpstr>Рассмотрим, как передают красоту родной природы поэты,художники, музыканты 19 века</vt:lpstr>
      <vt:lpstr>Образ зимы </vt:lpstr>
      <vt:lpstr>Образ зимы</vt:lpstr>
      <vt:lpstr>Образы весны, лета и осени</vt:lpstr>
      <vt:lpstr>Образ весны</vt:lpstr>
      <vt:lpstr>Образ лета</vt:lpstr>
      <vt:lpstr>Образ осени</vt:lpstr>
      <vt:lpstr>Игорь Грабарь Образ зимы в живописи</vt:lpstr>
      <vt:lpstr>Левитан И.И. Март Образ весны в живописи</vt:lpstr>
      <vt:lpstr>Шишкин И.И. Рожь</vt:lpstr>
      <vt:lpstr>Левитан И.И. Лето Образ лета </vt:lpstr>
      <vt:lpstr>Левитан И.И. Золотая осень» Образ осени</vt:lpstr>
      <vt:lpstr>Родная природа в музыке</vt:lpstr>
      <vt:lpstr>При помощи каких средств передают красоту родной природы   поэты        художники     музыканты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ФГОС: Родная природа  в русской поэзии 19 века</dc:title>
  <dc:creator>Алексей</dc:creator>
  <cp:lastModifiedBy>Алексей</cp:lastModifiedBy>
  <cp:revision>23</cp:revision>
  <dcterms:created xsi:type="dcterms:W3CDTF">2016-04-25T13:30:59Z</dcterms:created>
  <dcterms:modified xsi:type="dcterms:W3CDTF">2018-01-31T15:15:10Z</dcterms:modified>
</cp:coreProperties>
</file>