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924" r:id="rId2"/>
    <p:sldMasterId id="2147483936" r:id="rId3"/>
    <p:sldMasterId id="2147483996" r:id="rId4"/>
    <p:sldMasterId id="2147484032" r:id="rId5"/>
    <p:sldMasterId id="2147484116" r:id="rId6"/>
    <p:sldMasterId id="2147484128" r:id="rId7"/>
    <p:sldMasterId id="2147484140" r:id="rId8"/>
    <p:sldMasterId id="2147484152" r:id="rId9"/>
  </p:sldMasterIdLst>
  <p:sldIdLst>
    <p:sldId id="373" r:id="rId10"/>
    <p:sldId id="357" r:id="rId11"/>
    <p:sldId id="358" r:id="rId12"/>
    <p:sldId id="415" r:id="rId13"/>
    <p:sldId id="414" r:id="rId14"/>
    <p:sldId id="405" r:id="rId15"/>
    <p:sldId id="421" r:id="rId16"/>
    <p:sldId id="416" r:id="rId17"/>
    <p:sldId id="417" r:id="rId18"/>
    <p:sldId id="398" r:id="rId19"/>
    <p:sldId id="423" r:id="rId20"/>
    <p:sldId id="388" r:id="rId21"/>
    <p:sldId id="419" r:id="rId22"/>
    <p:sldId id="420" r:id="rId23"/>
    <p:sldId id="383" r:id="rId24"/>
    <p:sldId id="384" r:id="rId25"/>
    <p:sldId id="385" r:id="rId26"/>
    <p:sldId id="413" r:id="rId2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B050"/>
                </a:solidFill>
              </a:rPr>
              <a:pPr/>
              <a:t>21.08.2020</a:t>
            </a:fld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B050"/>
                </a:solidFill>
              </a:rPr>
              <a:pPr/>
              <a:t>‹#›</a:t>
            </a:fld>
            <a:endParaRPr lang="ru-RU">
              <a:solidFill>
                <a:srgbClr val="00B05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00B050">
                        <a:alpha val="60000"/>
                      </a:srgbClr>
                    </a:solidFill>
                  </a:ln>
                  <a:solidFill>
                    <a:srgbClr val="00B050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00B050">
                      <a:alpha val="60000"/>
                    </a:srgbClr>
                  </a:solidFill>
                </a:ln>
                <a:solidFill>
                  <a:srgbClr val="00B050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5039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78827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185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85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3632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2331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725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25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38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5272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45999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B050"/>
                </a:solidFill>
              </a:rPr>
              <a:pPr/>
              <a:t>21.08.2020</a:t>
            </a:fld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B050"/>
                </a:solidFill>
              </a:rPr>
              <a:pPr/>
              <a:t>‹#›</a:t>
            </a:fld>
            <a:endParaRPr lang="ru-RU">
              <a:solidFill>
                <a:srgbClr val="00B05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00B050">
                        <a:alpha val="60000"/>
                      </a:srgbClr>
                    </a:solidFill>
                  </a:ln>
                  <a:solidFill>
                    <a:srgbClr val="00B050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00B050">
                      <a:alpha val="60000"/>
                    </a:srgbClr>
                  </a:solidFill>
                </a:ln>
                <a:solidFill>
                  <a:srgbClr val="00B050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931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3180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57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625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2603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66206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9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2067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1388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21427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31717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74B6549D-B7D6-433C-911F-B095AA6BC4EC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45E3DEC-ED50-438A-AEFC-8E2A94F2D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900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3994E-EA4F-4E64-9F67-B6C1947DD952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1E333-E8E2-47C8-A6FC-1184B8C7DAB4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5305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FC44B-3586-49CF-8942-A2AB45980234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6D4A2-218D-40CA-8066-5EECA370D9B7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9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D1C6A-34F8-4439-9268-734ABA29C85B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AA381-7651-412D-9713-14DED906AAD5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31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CFABC-BB9B-41B7-BFA0-733C7BFA77CF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1759E80A-B6AD-41F0-91DB-0D0DAF27A0A5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601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FCCEB-AB0C-4C01-AA95-9AC473BA74B9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2B83D-C8CC-40A0-80B0-73D514A138D4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7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416AA-7681-4F56-AC3F-EBFDF2944042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CC13-E051-473E-A1EE-A3F4FEB96493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3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F29C2C0B-AA5C-4A21-AD21-24D0510308A0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D758B4E-FE3E-4CC0-BC67-EF33B96BD6CC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153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67E47C1-4E1F-4A54-A4B4-08D333A6B833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C64DF417-AEA0-4A68-A064-EBFA06EFCAD2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108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2BFD1-3AE3-41E5-8F5C-31D007F69B52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61D14-6B6C-40A4-BC8E-D90C4032459C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7061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56FCE-72B2-4EBE-AEAF-5EA60AC440F5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6FFC4-04D4-4216-9067-00E54A0D5BD3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6128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B050"/>
                </a:solidFill>
              </a:rPr>
              <a:pPr/>
              <a:t>21.08.2020</a:t>
            </a:fld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B050"/>
                </a:solidFill>
              </a:rPr>
              <a:pPr/>
              <a:t>‹#›</a:t>
            </a:fld>
            <a:endParaRPr lang="ru-RU">
              <a:solidFill>
                <a:srgbClr val="00B05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00B050">
                        <a:alpha val="60000"/>
                      </a:srgbClr>
                    </a:solidFill>
                  </a:ln>
                  <a:solidFill>
                    <a:srgbClr val="00B050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00B050">
                      <a:alpha val="60000"/>
                    </a:srgbClr>
                  </a:solidFill>
                </a:ln>
                <a:solidFill>
                  <a:srgbClr val="00B050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995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5041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8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373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777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32898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0833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2508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036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5751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6202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B050"/>
                </a:solidFill>
              </a:rPr>
              <a:pPr/>
              <a:t>21.08.2020</a:t>
            </a:fld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B050"/>
                </a:solidFill>
              </a:rPr>
              <a:pPr/>
              <a:t>‹#›</a:t>
            </a:fld>
            <a:endParaRPr lang="ru-RU">
              <a:solidFill>
                <a:srgbClr val="00B05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00B050">
                        <a:alpha val="60000"/>
                      </a:srgbClr>
                    </a:solidFill>
                  </a:ln>
                  <a:solidFill>
                    <a:srgbClr val="00B050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00B050">
                      <a:alpha val="60000"/>
                    </a:srgbClr>
                  </a:solidFill>
                </a:ln>
                <a:solidFill>
                  <a:srgbClr val="00B050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753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26751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92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2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65156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88441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4556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453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379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561552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10485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B050"/>
                </a:solidFill>
              </a:rPr>
              <a:pPr/>
              <a:t>21.08.2020</a:t>
            </a:fld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B050"/>
                </a:solidFill>
              </a:rPr>
              <a:pPr/>
              <a:t>‹#›</a:t>
            </a:fld>
            <a:endParaRPr lang="ru-RU">
              <a:solidFill>
                <a:srgbClr val="00B05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00B050">
                        <a:alpha val="60000"/>
                      </a:srgbClr>
                    </a:solidFill>
                  </a:ln>
                  <a:solidFill>
                    <a:srgbClr val="00B050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00B050">
                      <a:alpha val="60000"/>
                    </a:srgbClr>
                  </a:solidFill>
                </a:ln>
                <a:solidFill>
                  <a:srgbClr val="00B050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91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4217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3055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632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5276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000746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0242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9564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37278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078508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43674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B050"/>
                </a:solidFill>
              </a:rPr>
              <a:pPr/>
              <a:t>21.08.2020</a:t>
            </a:fld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B050"/>
                </a:solidFill>
              </a:rPr>
              <a:pPr/>
              <a:t>‹#›</a:t>
            </a:fld>
            <a:endParaRPr lang="ru-RU">
              <a:solidFill>
                <a:srgbClr val="00B05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00B050">
                        <a:alpha val="60000"/>
                      </a:srgbClr>
                    </a:solidFill>
                  </a:ln>
                  <a:solidFill>
                    <a:srgbClr val="00B050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00B050">
                      <a:alpha val="60000"/>
                    </a:srgbClr>
                  </a:solidFill>
                </a:ln>
                <a:solidFill>
                  <a:srgbClr val="00B050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740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5072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1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6642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689980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121230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6824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9303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4598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956883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32038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B050"/>
                </a:solidFill>
              </a:rPr>
              <a:pPr/>
              <a:t>21.08.2020</a:t>
            </a:fld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B050"/>
                </a:solidFill>
              </a:rPr>
              <a:pPr/>
              <a:t>‹#›</a:t>
            </a:fld>
            <a:endParaRPr lang="ru-RU">
              <a:solidFill>
                <a:srgbClr val="00B05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00B050">
                        <a:alpha val="60000"/>
                      </a:srgbClr>
                    </a:solidFill>
                  </a:ln>
                  <a:solidFill>
                    <a:srgbClr val="00B050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00B050">
                      <a:alpha val="60000"/>
                    </a:srgbClr>
                  </a:solidFill>
                </a:ln>
                <a:solidFill>
                  <a:srgbClr val="00B050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4230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5476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57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716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31547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045722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93284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36640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44027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180467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92D050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92D050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716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60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47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0BD54CD-4035-403A-8185-C71A1B362526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21.08.2020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E1B49439-13AA-45E2-8949-3B626E80C186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094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0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97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8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78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92D050"/>
                </a:solidFill>
              </a:rPr>
              <a:pPr/>
              <a:t>21.08.2020</a:t>
            </a:fld>
            <a:endParaRPr lang="ru-RU">
              <a:solidFill>
                <a:srgbClr val="92D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92D05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2D050"/>
                </a:solidFill>
              </a:rPr>
              <a:pPr/>
              <a:t>‹#›</a:t>
            </a:fld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79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4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6.jpeg"/><Relationship Id="rId5" Type="http://schemas.microsoft.com/office/2007/relationships/hdphoto" Target="../media/hdphoto4.wdp"/><Relationship Id="rId4" Type="http://schemas.openxmlformats.org/officeDocument/2006/relationships/image" Target="../media/image45.jpeg"/><Relationship Id="rId9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4.xml"/><Relationship Id="rId5" Type="http://schemas.microsoft.com/office/2007/relationships/hdphoto" Target="../media/hdphoto8.wdp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7.jpeg"/><Relationship Id="rId5" Type="http://schemas.microsoft.com/office/2007/relationships/hdphoto" Target="../media/hdphoto10.wdp"/><Relationship Id="rId4" Type="http://schemas.openxmlformats.org/officeDocument/2006/relationships/image" Target="../media/image56.jpeg"/><Relationship Id="rId9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25.gif"/><Relationship Id="rId7" Type="http://schemas.openxmlformats.org/officeDocument/2006/relationships/image" Target="../media/image29.gif"/><Relationship Id="rId12" Type="http://schemas.openxmlformats.org/officeDocument/2006/relationships/image" Target="../media/image34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gif"/><Relationship Id="rId11" Type="http://schemas.openxmlformats.org/officeDocument/2006/relationships/image" Target="../media/image33.gif"/><Relationship Id="rId5" Type="http://schemas.openxmlformats.org/officeDocument/2006/relationships/image" Target="../media/image27.gif"/><Relationship Id="rId10" Type="http://schemas.openxmlformats.org/officeDocument/2006/relationships/image" Target="../media/image32.gif"/><Relationship Id="rId4" Type="http://schemas.openxmlformats.org/officeDocument/2006/relationships/image" Target="../media/image26.gif"/><Relationship Id="rId9" Type="http://schemas.openxmlformats.org/officeDocument/2006/relationships/image" Target="../media/image3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1" t="2226" r="2256" b="2585"/>
          <a:stretch/>
        </p:blipFill>
        <p:spPr bwMode="auto">
          <a:xfrm>
            <a:off x="827584" y="1663528"/>
            <a:ext cx="7056784" cy="484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Развитие и формирование навыков звукового </a:t>
            </a:r>
            <a:r>
              <a:rPr lang="ru-RU" sz="28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анализа </a:t>
            </a:r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и синтеза.</a:t>
            </a:r>
          </a:p>
        </p:txBody>
      </p:sp>
      <p:pic>
        <p:nvPicPr>
          <p:cNvPr id="4" name="Picture 2" descr="C:\Documents and Settings\ALINA\Local Settings\Temporary Internet Files\Content.IE5\YZ5P8UJP\MC900440424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3055" y="5301208"/>
            <a:ext cx="1466190" cy="120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43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73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256210"/>
            <a:ext cx="7416824" cy="98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5400" b="1" i="1" dirty="0" smtClean="0">
                <a:solidFill>
                  <a:srgbClr val="002060"/>
                </a:solidFill>
                <a:ea typeface="Calibri"/>
                <a:cs typeface="Times New Roman"/>
              </a:rPr>
              <a:t>Фотогалерея</a:t>
            </a:r>
            <a:endParaRPr lang="ru-RU" sz="5400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6" descr="C:\Documents and Settings\ALINA\Local Settings\Temporary Internet Files\Content.IE5\FKV9TZB0\MC900412042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30067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919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5-конечная звезда 12"/>
          <p:cNvSpPr/>
          <p:nvPr/>
        </p:nvSpPr>
        <p:spPr>
          <a:xfrm>
            <a:off x="8532440" y="5733256"/>
            <a:ext cx="459051" cy="4464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C000"/>
              </a:solidFill>
            </a:endParaRPr>
          </a:p>
        </p:txBody>
      </p:sp>
      <p:pic>
        <p:nvPicPr>
          <p:cNvPr id="9218" name="Picture 2" descr="C:\Users\ALINA\Desktop\Новая папка\DSC029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4446111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ФОТО-ФОТО-ФОТО\Д.САД - фото\2016-2017\сентябрь - 2016\SAM_81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188640"/>
            <a:ext cx="412630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02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5-конечная звезда 12"/>
          <p:cNvSpPr/>
          <p:nvPr/>
        </p:nvSpPr>
        <p:spPr>
          <a:xfrm>
            <a:off x="8532440" y="5733256"/>
            <a:ext cx="459051" cy="4464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C000"/>
              </a:solidFill>
            </a:endParaRPr>
          </a:p>
        </p:txBody>
      </p:sp>
      <p:pic>
        <p:nvPicPr>
          <p:cNvPr id="1026" name="Picture 2" descr="G:\фото----\звуки М и Н_Кузнецова АБ\SAM_129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7434" t="4001" b="4340"/>
          <a:stretch/>
        </p:blipFill>
        <p:spPr bwMode="auto">
          <a:xfrm>
            <a:off x="467543" y="476671"/>
            <a:ext cx="7560841" cy="591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7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5-конечная звезда 12"/>
          <p:cNvSpPr/>
          <p:nvPr/>
        </p:nvSpPr>
        <p:spPr>
          <a:xfrm>
            <a:off x="8532440" y="5733256"/>
            <a:ext cx="459051" cy="4464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C000"/>
              </a:solidFill>
            </a:endParaRPr>
          </a:p>
        </p:txBody>
      </p:sp>
      <p:pic>
        <p:nvPicPr>
          <p:cNvPr id="1026" name="Picture 2" descr="G:\фото----\звуки М и Н_Кузнецова АБ\SAM_129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7434" t="4001" b="4340"/>
          <a:stretch/>
        </p:blipFill>
        <p:spPr bwMode="auto">
          <a:xfrm>
            <a:off x="467544" y="476672"/>
            <a:ext cx="3832176" cy="299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фото----\звуки М и Н_Кузнецова АБ\SAM_1310 (3)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742" t="13601" r="13599" b="6271"/>
          <a:stretch/>
        </p:blipFill>
        <p:spPr bwMode="auto">
          <a:xfrm>
            <a:off x="4549656" y="326895"/>
            <a:ext cx="4012500" cy="314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фото----\звуки М и Н_Кузнецова АБ\SAM_13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421" y="3782754"/>
            <a:ext cx="3581262" cy="239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фото----\звуки М и Н_Кузнецова АБ\SAM_1316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1004"/>
          <a:stretch/>
        </p:blipFill>
        <p:spPr bwMode="auto">
          <a:xfrm>
            <a:off x="4542239" y="3609496"/>
            <a:ext cx="4019917" cy="274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68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-ФОТО-ФОТО\Д.САД - фото\2017-2018\кабинет\SAM_12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8344" y="404664"/>
            <a:ext cx="406080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ФОТО-ФОТО-ФОТО\Д.САД - фото\2017-2018\Дом и его части-19.10.17\SAM_12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8344" y="3501008"/>
            <a:ext cx="4060800" cy="298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ФОТО-ФОТО-ФОТО\Д.САД - фото\2017-2018\Дом и его части-19.10.17\SAM_118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50" t="13725" r="10101"/>
          <a:stretch/>
        </p:blipFill>
        <p:spPr bwMode="auto">
          <a:xfrm>
            <a:off x="395536" y="404664"/>
            <a:ext cx="2448272" cy="345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ФОТО-ФОТО-ФОТО\Д.САД - фото\2017-2018\Дом и его части-19.10.17\SAM_118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220278"/>
            <a:ext cx="2263592" cy="323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36335" y="4467590"/>
            <a:ext cx="14713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ea typeface="Calibri"/>
              </a:rPr>
              <a:t>Лексическая тема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ea typeface="Calibri"/>
              </a:rPr>
              <a:t>«Дом и его части»</a:t>
            </a:r>
            <a:endParaRPr lang="ru-RU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9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5-конечная звезда 12"/>
          <p:cNvSpPr/>
          <p:nvPr/>
        </p:nvSpPr>
        <p:spPr>
          <a:xfrm>
            <a:off x="8532440" y="5733256"/>
            <a:ext cx="459051" cy="4464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C000"/>
              </a:solidFill>
            </a:endParaRPr>
          </a:p>
        </p:txBody>
      </p:sp>
      <p:pic>
        <p:nvPicPr>
          <p:cNvPr id="2050" name="Picture 2" descr="D:\ФОТО-ФОТО-ФОТО\Д.САД - фото\2016-2017\26.01.17.- Буква Т\SAM_91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455278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-ФОТО-ФОТО\Д.САД - фото\2016-2017\26.01.17.- Буква Т\SAM_91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4552788" cy="328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ДЕТИ\Фото-2016-логопед\1-все\SAM_64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189546"/>
            <a:ext cx="4131459" cy="630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61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-ФОТО-ФОТО\Д.САД - фото\2016-2017\-25.05.17- Звуковой анализ имени\SAM_968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345" t="8984" r="9030"/>
          <a:stretch/>
        </p:blipFill>
        <p:spPr bwMode="auto">
          <a:xfrm>
            <a:off x="179512" y="188640"/>
            <a:ext cx="560671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-ФОТО-ФОТО\Д.САД - фото\2016-2017\-25.05.17- Звуковой анализ имени\рада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5358"/>
          <a:stretch/>
        </p:blipFill>
        <p:spPr bwMode="auto">
          <a:xfrm>
            <a:off x="5436096" y="4005064"/>
            <a:ext cx="2304256" cy="257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LINA\Desktop\Новая папка\SAM_229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7801" b="13553"/>
          <a:stretch/>
        </p:blipFill>
        <p:spPr bwMode="auto">
          <a:xfrm>
            <a:off x="179512" y="4005064"/>
            <a:ext cx="2016224" cy="263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LINA\Desktop\Новая папка\SAM_5732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674"/>
          <a:stretch/>
        </p:blipFill>
        <p:spPr bwMode="auto">
          <a:xfrm>
            <a:off x="2365085" y="3988677"/>
            <a:ext cx="2820526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LINA\Desktop\Новая папка\SAM_137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09164"/>
            <a:ext cx="2880320" cy="365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64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256210"/>
            <a:ext cx="7416824" cy="98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5400" b="1" dirty="0" smtClean="0">
                <a:solidFill>
                  <a:srgbClr val="002060"/>
                </a:solidFill>
                <a:ea typeface="Calibri"/>
                <a:cs typeface="Times New Roman"/>
              </a:rPr>
              <a:t>Спасибо за внимание</a:t>
            </a:r>
            <a:r>
              <a:rPr lang="ru-RU" sz="5400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5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6" descr="C:\Documents and Settings\ALINA\Local Settings\Temporary Internet Files\Content.IE5\FKV9TZB0\MC900412042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30067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0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917" y="908720"/>
            <a:ext cx="5315872" cy="1195611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80917" y="2140620"/>
            <a:ext cx="8120897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23850" algn="just">
              <a:lnSpc>
                <a:spcPct val="115000"/>
              </a:lnSpc>
              <a:tabLst>
                <a:tab pos="90170" algn="l"/>
              </a:tabLst>
            </a:pPr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ГЛАСНЫЕ ЗВУКИ</a:t>
            </a: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R="323850" algn="just">
              <a:lnSpc>
                <a:spcPct val="115000"/>
              </a:lnSpc>
              <a:tabLst>
                <a:tab pos="90170" algn="l"/>
              </a:tabLst>
            </a:pPr>
            <a:r>
              <a:rPr lang="ru-RU" dirty="0" smtClean="0">
                <a:solidFill>
                  <a:srgbClr val="333333"/>
                </a:solidFill>
                <a:ea typeface="Calibri"/>
                <a:cs typeface="Times New Roman"/>
              </a:rPr>
              <a:t>-Почему  их  так назвали (</a:t>
            </a:r>
            <a:r>
              <a:rPr lang="ru-RU" i="1" dirty="0" smtClean="0">
                <a:solidFill>
                  <a:srgbClr val="333333"/>
                </a:solidFill>
                <a:ea typeface="Calibri"/>
                <a:cs typeface="Times New Roman"/>
              </a:rPr>
              <a:t>гласные звуки</a:t>
            </a:r>
            <a:r>
              <a:rPr lang="ru-RU" dirty="0" smtClean="0">
                <a:solidFill>
                  <a:srgbClr val="333333"/>
                </a:solidFill>
                <a:ea typeface="Calibri"/>
                <a:cs typeface="Times New Roman"/>
              </a:rPr>
              <a:t>?)</a:t>
            </a:r>
            <a:endParaRPr lang="ru-RU" sz="2400" dirty="0" smtClean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pPr marR="323850" algn="just">
              <a:lnSpc>
                <a:spcPct val="115000"/>
              </a:lnSpc>
              <a:tabLst>
                <a:tab pos="90170" algn="l"/>
              </a:tabLst>
            </a:pPr>
            <a:r>
              <a:rPr lang="ru-RU" dirty="0" smtClean="0">
                <a:solidFill>
                  <a:srgbClr val="333333"/>
                </a:solidFill>
                <a:ea typeface="Calibri"/>
                <a:cs typeface="Times New Roman"/>
              </a:rPr>
              <a:t>-</a:t>
            </a:r>
            <a:r>
              <a:rPr lang="ru-RU" dirty="0">
                <a:solidFill>
                  <a:srgbClr val="333333"/>
                </a:solidFill>
                <a:ea typeface="Calibri"/>
                <a:cs typeface="Times New Roman"/>
              </a:rPr>
              <a:t>Потому, что у них есть голос, они легко поются.</a:t>
            </a:r>
            <a:endParaRPr lang="ru-RU" sz="2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pPr marR="323850" algn="just">
              <a:lnSpc>
                <a:spcPct val="115000"/>
              </a:lnSpc>
              <a:tabLst>
                <a:tab pos="90170" algn="l"/>
              </a:tabLst>
            </a:pP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Выдыхаемому воздуху </a:t>
            </a:r>
            <a:r>
              <a:rPr lang="ru-RU" dirty="0" smtClean="0">
                <a:solidFill>
                  <a:srgbClr val="002060"/>
                </a:solidFill>
                <a:ea typeface="Calibri"/>
                <a:cs typeface="Times New Roman"/>
              </a:rPr>
              <a:t>ничего </a:t>
            </a: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не </a:t>
            </a:r>
            <a:r>
              <a:rPr lang="ru-RU" dirty="0" smtClean="0">
                <a:solidFill>
                  <a:srgbClr val="002060"/>
                </a:solidFill>
                <a:ea typeface="Calibri"/>
                <a:cs typeface="Times New Roman"/>
              </a:rPr>
              <a:t>мешает         </a:t>
            </a: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(ни губы, ни зубы, ни язычок).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059" y="3643400"/>
            <a:ext cx="7904874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23850" algn="just">
              <a:lnSpc>
                <a:spcPct val="115000"/>
              </a:lnSpc>
              <a:tabLst>
                <a:tab pos="90170" algn="l"/>
              </a:tabLst>
            </a:pPr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СОГЛАСНЫЕ ЗВУКИ</a:t>
            </a: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tabLst>
                <a:tab pos="90170" algn="l"/>
              </a:tabLst>
            </a:pPr>
            <a:r>
              <a:rPr lang="ru-RU" dirty="0">
                <a:solidFill>
                  <a:srgbClr val="333333"/>
                </a:solidFill>
                <a:ea typeface="Calibri"/>
                <a:cs typeface="Times New Roman"/>
              </a:rPr>
              <a:t>-Почему их  так назвали (</a:t>
            </a:r>
            <a:r>
              <a:rPr lang="ru-RU" i="1" dirty="0">
                <a:solidFill>
                  <a:srgbClr val="333333"/>
                </a:solidFill>
                <a:ea typeface="Calibri"/>
                <a:cs typeface="Times New Roman"/>
              </a:rPr>
              <a:t>со</a:t>
            </a:r>
            <a:r>
              <a:rPr lang="ru-RU" i="1" u="sng" dirty="0">
                <a:solidFill>
                  <a:srgbClr val="333333"/>
                </a:solidFill>
                <a:ea typeface="Calibri"/>
                <a:cs typeface="Times New Roman"/>
              </a:rPr>
              <a:t>гласные </a:t>
            </a:r>
            <a:r>
              <a:rPr lang="ru-RU" i="1" dirty="0">
                <a:solidFill>
                  <a:srgbClr val="333333"/>
                </a:solidFill>
                <a:ea typeface="Calibri"/>
                <a:cs typeface="Times New Roman"/>
              </a:rPr>
              <a:t>звуки</a:t>
            </a:r>
            <a:r>
              <a:rPr lang="ru-RU" dirty="0">
                <a:solidFill>
                  <a:srgbClr val="333333"/>
                </a:solidFill>
                <a:ea typeface="Calibri"/>
                <a:cs typeface="Times New Roman"/>
              </a:rPr>
              <a:t> ?)</a:t>
            </a:r>
            <a:endParaRPr lang="ru-RU" sz="2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tabLst>
                <a:tab pos="90170" algn="l"/>
              </a:tabLst>
            </a:pPr>
            <a:r>
              <a:rPr lang="ru-RU" dirty="0">
                <a:solidFill>
                  <a:srgbClr val="333333"/>
                </a:solidFill>
                <a:ea typeface="Calibri"/>
                <a:cs typeface="Times New Roman"/>
              </a:rPr>
              <a:t>-Потому, что сами эти звуки  петь не умеют </a:t>
            </a:r>
            <a:r>
              <a:rPr lang="ru-RU" i="1" dirty="0">
                <a:solidFill>
                  <a:srgbClr val="333333"/>
                </a:solidFill>
                <a:ea typeface="Calibri"/>
                <a:cs typeface="Times New Roman"/>
              </a:rPr>
              <a:t>(они или «пыхтят</a:t>
            </a:r>
            <a:r>
              <a:rPr lang="ru-RU" i="1" dirty="0" smtClean="0">
                <a:solidFill>
                  <a:srgbClr val="333333"/>
                </a:solidFill>
                <a:ea typeface="Calibri"/>
                <a:cs typeface="Times New Roman"/>
              </a:rPr>
              <a:t>»-</a:t>
            </a:r>
            <a:r>
              <a:rPr lang="ru-RU" dirty="0" smtClean="0">
                <a:solidFill>
                  <a:srgbClr val="333333"/>
                </a:solidFill>
                <a:ea typeface="Calibri"/>
                <a:cs typeface="Times New Roman"/>
              </a:rPr>
              <a:t>п-п-п</a:t>
            </a:r>
            <a:r>
              <a:rPr lang="ru-RU" i="1" dirty="0" smtClean="0">
                <a:solidFill>
                  <a:srgbClr val="333333"/>
                </a:solidFill>
                <a:ea typeface="Calibri"/>
                <a:cs typeface="Times New Roman"/>
              </a:rPr>
              <a:t>, </a:t>
            </a:r>
            <a:r>
              <a:rPr lang="ru-RU" i="1" dirty="0">
                <a:solidFill>
                  <a:srgbClr val="333333"/>
                </a:solidFill>
                <a:ea typeface="Calibri"/>
                <a:cs typeface="Times New Roman"/>
              </a:rPr>
              <a:t>или «</a:t>
            </a:r>
            <a:r>
              <a:rPr lang="ru-RU" i="1" dirty="0" smtClean="0">
                <a:solidFill>
                  <a:srgbClr val="333333"/>
                </a:solidFill>
                <a:ea typeface="Calibri"/>
                <a:cs typeface="Times New Roman"/>
              </a:rPr>
              <a:t>мычат»- </a:t>
            </a:r>
            <a:r>
              <a:rPr lang="ru-RU" dirty="0" smtClean="0">
                <a:solidFill>
                  <a:srgbClr val="333333"/>
                </a:solidFill>
                <a:ea typeface="Calibri"/>
                <a:cs typeface="Times New Roman"/>
              </a:rPr>
              <a:t>м-м-м</a:t>
            </a:r>
            <a:r>
              <a:rPr lang="ru-RU" i="1" dirty="0" smtClean="0">
                <a:solidFill>
                  <a:srgbClr val="333333"/>
                </a:solidFill>
                <a:ea typeface="Calibri"/>
                <a:cs typeface="Times New Roman"/>
              </a:rPr>
              <a:t>, </a:t>
            </a:r>
            <a:r>
              <a:rPr lang="ru-RU" i="1" dirty="0">
                <a:solidFill>
                  <a:srgbClr val="333333"/>
                </a:solidFill>
                <a:ea typeface="Calibri"/>
                <a:cs typeface="Times New Roman"/>
              </a:rPr>
              <a:t>или «шипят</a:t>
            </a:r>
            <a:r>
              <a:rPr lang="ru-RU" i="1" dirty="0" smtClean="0">
                <a:solidFill>
                  <a:srgbClr val="333333"/>
                </a:solidFill>
                <a:ea typeface="Calibri"/>
                <a:cs typeface="Times New Roman"/>
              </a:rPr>
              <a:t>» - </a:t>
            </a:r>
            <a:r>
              <a:rPr lang="ru-RU" dirty="0" smtClean="0">
                <a:solidFill>
                  <a:srgbClr val="333333"/>
                </a:solidFill>
                <a:ea typeface="Calibri"/>
                <a:cs typeface="Times New Roman"/>
              </a:rPr>
              <a:t>ш-ш-ш,</a:t>
            </a:r>
            <a:r>
              <a:rPr lang="ru-RU" i="1" dirty="0" smtClean="0">
                <a:solidFill>
                  <a:srgbClr val="333333"/>
                </a:solidFill>
                <a:ea typeface="Calibri"/>
                <a:cs typeface="Times New Roman"/>
              </a:rPr>
              <a:t> или «свистят»- </a:t>
            </a:r>
            <a:r>
              <a:rPr lang="ru-RU" dirty="0" smtClean="0">
                <a:solidFill>
                  <a:srgbClr val="333333"/>
                </a:solidFill>
                <a:ea typeface="Calibri"/>
                <a:cs typeface="Times New Roman"/>
              </a:rPr>
              <a:t>с-с-с</a:t>
            </a:r>
            <a:r>
              <a:rPr lang="ru-RU" i="1" dirty="0" smtClean="0">
                <a:solidFill>
                  <a:srgbClr val="333333"/>
                </a:solidFill>
                <a:ea typeface="Calibri"/>
                <a:cs typeface="Times New Roman"/>
              </a:rPr>
              <a:t> </a:t>
            </a:r>
            <a:r>
              <a:rPr lang="ru-RU" i="1" dirty="0">
                <a:solidFill>
                  <a:srgbClr val="333333"/>
                </a:solidFill>
                <a:ea typeface="Calibri"/>
                <a:cs typeface="Times New Roman"/>
              </a:rPr>
              <a:t>и т. д.</a:t>
            </a:r>
            <a:r>
              <a:rPr lang="ru-RU" dirty="0">
                <a:solidFill>
                  <a:srgbClr val="333333"/>
                </a:solidFill>
                <a:ea typeface="Calibri"/>
                <a:cs typeface="Times New Roman"/>
              </a:rPr>
              <a:t>), но соглашаются петь вместе с гласными. </a:t>
            </a:r>
            <a:endParaRPr lang="ru-RU" sz="2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tabLst>
                <a:tab pos="90170" algn="l"/>
              </a:tabLst>
            </a:pP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Выдыхаемому воздуху при произнесении согласных </a:t>
            </a:r>
            <a:endParaRPr lang="ru-RU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tabLst>
                <a:tab pos="90170" algn="l"/>
              </a:tabLst>
            </a:pP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з</a:t>
            </a:r>
            <a:r>
              <a:rPr lang="ru-RU" dirty="0" smtClean="0">
                <a:solidFill>
                  <a:srgbClr val="002060"/>
                </a:solidFill>
                <a:ea typeface="Calibri"/>
                <a:cs typeface="Times New Roman"/>
              </a:rPr>
              <a:t>вуков, мешают = </a:t>
            </a: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или губы, или зубы, или язычок.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1560" y="476672"/>
            <a:ext cx="4178323" cy="677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Игры с использованием наглядности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. </a:t>
            </a:r>
          </a:p>
          <a:p>
            <a:pPr>
              <a:lnSpc>
                <a:spcPct val="115000"/>
              </a:lnSpc>
            </a:pPr>
            <a:endParaRPr lang="ru-RU" sz="16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908720"/>
            <a:ext cx="1027113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943645"/>
            <a:ext cx="998538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42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824" y="3842473"/>
            <a:ext cx="4627548" cy="2599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057" y="864214"/>
            <a:ext cx="4050632" cy="1374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2824" y="358046"/>
            <a:ext cx="3308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СОГЛАСНЫЕ ЗВУКИ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71436" y="5356261"/>
            <a:ext cx="251802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1400" dirty="0" smtClean="0">
                <a:solidFill>
                  <a:srgbClr val="002060"/>
                </a:solidFill>
                <a:ea typeface="Calibri"/>
                <a:cs typeface="Times New Roman"/>
              </a:rPr>
              <a:t>Согласные звуки сами петь не умеют, но соглашаются петь вместе с гласными, при этом получаются слоги.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043" y="3618438"/>
            <a:ext cx="21828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6807" y="2300973"/>
            <a:ext cx="8441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Согласные звуки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 звучат </a:t>
            </a:r>
            <a: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  <a:t>твердо и мягко.     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Бывают </a:t>
            </a:r>
            <a: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  <a:t>звонкие и глухие.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2824" y="2747166"/>
            <a:ext cx="8177367" cy="694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23850">
              <a:lnSpc>
                <a:spcPct val="115000"/>
              </a:lnSpc>
              <a:tabLst>
                <a:tab pos="90170" algn="l"/>
              </a:tabLst>
            </a:pPr>
            <a:r>
              <a:rPr lang="ru-RU" sz="1600" i="1" u="sng" dirty="0">
                <a:solidFill>
                  <a:prstClr val="black"/>
                </a:solidFill>
                <a:ea typeface="Calibri"/>
                <a:cs typeface="Times New Roman"/>
              </a:rPr>
              <a:t>П</a:t>
            </a:r>
            <a:r>
              <a:rPr lang="ru-RU" sz="1600" i="1" u="sng" dirty="0" smtClean="0">
                <a:solidFill>
                  <a:prstClr val="black"/>
                </a:solidFill>
                <a:ea typeface="Calibri"/>
                <a:cs typeface="Times New Roman"/>
              </a:rPr>
              <a:t>ример:  </a:t>
            </a:r>
            <a:r>
              <a:rPr lang="ru-RU" sz="1600" dirty="0" smtClean="0">
                <a:solidFill>
                  <a:prstClr val="black"/>
                </a:solidFill>
                <a:ea typeface="Calibri"/>
                <a:cs typeface="Times New Roman"/>
              </a:rPr>
              <a:t>Определяем</a:t>
            </a:r>
            <a:r>
              <a:rPr lang="ru-RU" sz="1600" dirty="0">
                <a:solidFill>
                  <a:prstClr val="black"/>
                </a:solidFill>
                <a:ea typeface="Calibri"/>
                <a:cs typeface="Times New Roman"/>
              </a:rPr>
              <a:t>,  </a:t>
            </a:r>
            <a:r>
              <a:rPr lang="ru-RU" sz="1600" u="sng" dirty="0">
                <a:solidFill>
                  <a:prstClr val="black"/>
                </a:solidFill>
                <a:ea typeface="Calibri"/>
                <a:cs typeface="Times New Roman"/>
              </a:rPr>
              <a:t>звонкий  или  глухой</a:t>
            </a:r>
            <a:r>
              <a:rPr lang="ru-RU" sz="1600" dirty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ea typeface="Calibri"/>
                <a:cs typeface="Times New Roman"/>
              </a:rPr>
              <a:t>звук</a:t>
            </a:r>
            <a:r>
              <a:rPr lang="ru-RU" sz="1600" dirty="0">
                <a:solidFill>
                  <a:prstClr val="black"/>
                </a:solidFill>
                <a:ea typeface="Calibri"/>
                <a:cs typeface="Times New Roman"/>
              </a:rPr>
              <a:t>? Положите ладошку на горлышко, произнесите звук </a:t>
            </a:r>
            <a:r>
              <a:rPr lang="ru-RU" sz="1600" dirty="0" smtClean="0">
                <a:solidFill>
                  <a:prstClr val="black"/>
                </a:solidFill>
                <a:ea typeface="Calibri"/>
                <a:cs typeface="Times New Roman"/>
              </a:rPr>
              <a:t>[М], </a:t>
            </a:r>
            <a:r>
              <a:rPr lang="ru-RU" sz="1600" dirty="0">
                <a:solidFill>
                  <a:prstClr val="black"/>
                </a:solidFill>
                <a:ea typeface="Calibri"/>
                <a:cs typeface="Times New Roman"/>
              </a:rPr>
              <a:t>«горлышко  дрожит, звенит», значит звук – </a:t>
            </a:r>
            <a:r>
              <a:rPr lang="ru-RU" sz="1600" i="1" dirty="0">
                <a:solidFill>
                  <a:prstClr val="black"/>
                </a:solidFill>
                <a:ea typeface="Calibri"/>
                <a:cs typeface="Times New Roman"/>
              </a:rPr>
              <a:t>звонкий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. </a:t>
            </a: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926" y="814932"/>
            <a:ext cx="1224136" cy="1468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912" y="819711"/>
            <a:ext cx="1220817" cy="1463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28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end64.ru/d/shk-403_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403" y="548680"/>
            <a:ext cx="820205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LINA\Pictures\Desktop\b3f7c14486b7e015680c2398dc2722e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2913173" cy="395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ки по запросу звуковой анализ  дошкольникам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29" t="37532" r="58186" b="24935"/>
          <a:stretch/>
        </p:blipFill>
        <p:spPr bwMode="auto">
          <a:xfrm>
            <a:off x="3851920" y="2743463"/>
            <a:ext cx="4679013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38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C:\Users\ALINA_LISA\Documents\Desktop\home_for_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325" y="2132856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Users\ALINA_LISA\Documents\Desktop\home_for_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9505" y="2276872"/>
            <a:ext cx="1788790" cy="178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C:\Users\ALINA_LISA\Documents\Desktop\home_for_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1593" y="2260818"/>
            <a:ext cx="1804844" cy="180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C:\Users\ALINA_LISA\Documents\Desktop\home_for_i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026" y="4194471"/>
            <a:ext cx="1860798" cy="186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C:\Users\ALINA_LISA\Documents\Desktop\home_for_e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9505" y="4266479"/>
            <a:ext cx="1788790" cy="178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:\Users\ALINA_LISA\Documents\Desktop\home_for_bi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685" y="4273212"/>
            <a:ext cx="1804844" cy="180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5428" y="692696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414B56"/>
                </a:solidFill>
              </a:rPr>
              <a:t>Подумали-подумали гласные звуки да </a:t>
            </a:r>
            <a:r>
              <a:rPr lang="ru-RU" sz="1600" dirty="0">
                <a:solidFill>
                  <a:srgbClr val="414B56"/>
                </a:solidFill>
              </a:rPr>
              <a:t>и начали дома </a:t>
            </a:r>
            <a:r>
              <a:rPr lang="ru-RU" sz="1600" dirty="0" smtClean="0">
                <a:solidFill>
                  <a:srgbClr val="414B56"/>
                </a:solidFill>
              </a:rPr>
              <a:t>себе мастерить</a:t>
            </a:r>
            <a:r>
              <a:rPr lang="ru-RU" sz="1600" dirty="0">
                <a:solidFill>
                  <a:srgbClr val="414B56"/>
                </a:solidFill>
              </a:rPr>
              <a:t>. Довольные </a:t>
            </a:r>
            <a:r>
              <a:rPr lang="ru-RU" sz="1600" b="1" u="sng" dirty="0">
                <a:solidFill>
                  <a:srgbClr val="414B56"/>
                </a:solidFill>
              </a:rPr>
              <a:t>звуки</a:t>
            </a:r>
            <a:r>
              <a:rPr lang="ru-RU" sz="1600" dirty="0">
                <a:solidFill>
                  <a:srgbClr val="414B56"/>
                </a:solidFill>
              </a:rPr>
              <a:t> на радостях и названия своим домам придумали, стали их называть </a:t>
            </a:r>
            <a:r>
              <a:rPr lang="ru-RU" sz="1600" b="1" u="sng" dirty="0">
                <a:solidFill>
                  <a:srgbClr val="414B56"/>
                </a:solidFill>
              </a:rPr>
              <a:t>буквами. </a:t>
            </a:r>
            <a:endParaRPr lang="ru-RU" sz="1600" b="1" u="sng" dirty="0" smtClean="0">
              <a:solidFill>
                <a:srgbClr val="414B56"/>
              </a:solidFill>
            </a:endParaRPr>
          </a:p>
          <a:p>
            <a:r>
              <a:rPr lang="ru-RU" sz="1600" dirty="0" smtClean="0">
                <a:solidFill>
                  <a:srgbClr val="414B56"/>
                </a:solidFill>
              </a:rPr>
              <a:t>У звука «а» - домик- </a:t>
            </a:r>
            <a:r>
              <a:rPr lang="ru-RU" sz="1600" b="1" dirty="0" smtClean="0">
                <a:solidFill>
                  <a:srgbClr val="414B56"/>
                </a:solidFill>
              </a:rPr>
              <a:t>буква </a:t>
            </a:r>
            <a:r>
              <a:rPr lang="ru-RU" sz="1600" b="1" dirty="0">
                <a:solidFill>
                  <a:srgbClr val="414B56"/>
                </a:solidFill>
              </a:rPr>
              <a:t>«а», </a:t>
            </a:r>
            <a:r>
              <a:rPr lang="ru-RU" sz="1600" dirty="0">
                <a:solidFill>
                  <a:srgbClr val="414B56"/>
                </a:solidFill>
              </a:rPr>
              <a:t>у звука «у» - </a:t>
            </a:r>
            <a:r>
              <a:rPr lang="ru-RU" sz="1600" dirty="0" smtClean="0">
                <a:solidFill>
                  <a:srgbClr val="414B56"/>
                </a:solidFill>
              </a:rPr>
              <a:t>домик- </a:t>
            </a:r>
            <a:r>
              <a:rPr lang="ru-RU" sz="1600" b="1" dirty="0" smtClean="0">
                <a:solidFill>
                  <a:srgbClr val="414B56"/>
                </a:solidFill>
              </a:rPr>
              <a:t>буква </a:t>
            </a:r>
            <a:r>
              <a:rPr lang="ru-RU" sz="1600" b="1" dirty="0">
                <a:solidFill>
                  <a:srgbClr val="414B56"/>
                </a:solidFill>
              </a:rPr>
              <a:t>«у», </a:t>
            </a:r>
            <a:r>
              <a:rPr lang="ru-RU" sz="1600" dirty="0">
                <a:solidFill>
                  <a:srgbClr val="414B56"/>
                </a:solidFill>
              </a:rPr>
              <a:t>у звука «о» - домик-</a:t>
            </a:r>
            <a:r>
              <a:rPr lang="ru-RU" sz="1600" b="1" dirty="0">
                <a:solidFill>
                  <a:srgbClr val="414B56"/>
                </a:solidFill>
              </a:rPr>
              <a:t>буква «о», </a:t>
            </a:r>
            <a:r>
              <a:rPr lang="ru-RU" sz="1600" dirty="0">
                <a:solidFill>
                  <a:srgbClr val="414B56"/>
                </a:solidFill>
              </a:rPr>
              <a:t>у звука «и» - домик-</a:t>
            </a:r>
            <a:r>
              <a:rPr lang="ru-RU" sz="1600" b="1" dirty="0">
                <a:solidFill>
                  <a:srgbClr val="414B56"/>
                </a:solidFill>
              </a:rPr>
              <a:t>буква «и», </a:t>
            </a:r>
            <a:r>
              <a:rPr lang="ru-RU" sz="1600" dirty="0">
                <a:solidFill>
                  <a:srgbClr val="414B56"/>
                </a:solidFill>
              </a:rPr>
              <a:t>у звука «э» - </a:t>
            </a:r>
            <a:r>
              <a:rPr lang="ru-RU" sz="1600" dirty="0" smtClean="0">
                <a:solidFill>
                  <a:srgbClr val="414B56"/>
                </a:solidFill>
              </a:rPr>
              <a:t>домик - </a:t>
            </a:r>
            <a:r>
              <a:rPr lang="ru-RU" sz="1600" b="1" dirty="0" smtClean="0">
                <a:solidFill>
                  <a:srgbClr val="414B56"/>
                </a:solidFill>
              </a:rPr>
              <a:t>буква </a:t>
            </a:r>
            <a:r>
              <a:rPr lang="ru-RU" sz="1600" b="1" dirty="0">
                <a:solidFill>
                  <a:srgbClr val="414B56"/>
                </a:solidFill>
              </a:rPr>
              <a:t>«э», </a:t>
            </a:r>
            <a:r>
              <a:rPr lang="ru-RU" sz="1600" dirty="0">
                <a:solidFill>
                  <a:srgbClr val="414B56"/>
                </a:solidFill>
              </a:rPr>
              <a:t>у звука «ы» - домик-</a:t>
            </a:r>
            <a:r>
              <a:rPr lang="ru-RU" sz="1600" b="1" dirty="0">
                <a:solidFill>
                  <a:srgbClr val="414B56"/>
                </a:solidFill>
              </a:rPr>
              <a:t>буква «ы». </a:t>
            </a:r>
            <a:r>
              <a:rPr lang="ru-RU" sz="1600" dirty="0">
                <a:solidFill>
                  <a:srgbClr val="414B56"/>
                </a:solidFill>
              </a:rPr>
              <a:t>С тех пор, глядя на домики-буквы, все узнают, какие звуки в них живут </a:t>
            </a:r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379346"/>
            <a:ext cx="4225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414B56"/>
                </a:solidFill>
              </a:rPr>
              <a:t>Дифференциация понятий «ЗВУК-БУКВА»</a:t>
            </a:r>
            <a:endParaRPr lang="ru-RU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2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064238"/>
            <a:ext cx="2232248" cy="245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4407" y="3124251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www.boltun-spb.ru/exe_fonem_fairy_tale_images/home_for_i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4407" y="4835071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www.boltun-spb.ru/exe_fonem_fairy_tale_images/home_for_i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4835071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Фонематические сказки: йотированные гласные - 'Я'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74" y="2101764"/>
            <a:ext cx="143827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Фонематические сказки: йотированные гласные - 'Ю'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74" y="3276337"/>
            <a:ext cx="143827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Фонематические сказки: йотированные гласные - 'Ё'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734" y="4386399"/>
            <a:ext cx="143827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Фонематические сказки: йотированные гласные - 'Е'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816" y="5549446"/>
            <a:ext cx="143827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Фонематические сказки: звук И-краткий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548680"/>
            <a:ext cx="1686483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Фонематические сказки: буква И-краткая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898" y="559488"/>
            <a:ext cx="1692884" cy="1692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Фонематические сказки: йотированные гласные - 'Ю'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3124251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внобедренный треугольник 2"/>
          <p:cNvSpPr/>
          <p:nvPr/>
        </p:nvSpPr>
        <p:spPr>
          <a:xfrm>
            <a:off x="5574407" y="2348880"/>
            <a:ext cx="3162647" cy="705384"/>
          </a:xfrm>
          <a:prstGeom prst="triangl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2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Звуковые линееечки\Зв линейка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3247" y="3078307"/>
            <a:ext cx="3545660" cy="242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Звуковые линееечки\Зв линейка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759" y="3134279"/>
            <a:ext cx="3383334" cy="241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Звуковые линееечки\Зв линейка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3247" y="404664"/>
            <a:ext cx="3545660" cy="253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Звуковые линееечки\Зв линейка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773" y="404664"/>
            <a:ext cx="3369155" cy="253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7" y="5517232"/>
            <a:ext cx="829537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  <a:t>Звуковые </a:t>
            </a:r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линейки: </a:t>
            </a:r>
            <a:r>
              <a:rPr lang="ru-RU" sz="1600" dirty="0" smtClean="0">
                <a:solidFill>
                  <a:prstClr val="black"/>
                </a:solidFill>
                <a:ea typeface="Calibri"/>
                <a:cs typeface="Times New Roman"/>
              </a:rPr>
              <a:t>Служат </a:t>
            </a:r>
            <a:r>
              <a:rPr lang="ru-RU" sz="1600" dirty="0">
                <a:solidFill>
                  <a:prstClr val="black"/>
                </a:solidFill>
                <a:ea typeface="Calibri"/>
                <a:cs typeface="Times New Roman"/>
              </a:rPr>
              <a:t>для определения позиции звука в </a:t>
            </a:r>
            <a:r>
              <a:rPr lang="ru-RU" sz="1600" dirty="0" smtClean="0">
                <a:solidFill>
                  <a:prstClr val="black"/>
                </a:solidFill>
                <a:ea typeface="Calibri"/>
                <a:cs typeface="Times New Roman"/>
              </a:rPr>
              <a:t>слове </a:t>
            </a:r>
            <a:r>
              <a:rPr lang="ru-RU" sz="1600" dirty="0" smtClean="0">
                <a:solidFill>
                  <a:srgbClr val="005BD3"/>
                </a:solidFill>
                <a:ea typeface="Calibri"/>
                <a:cs typeface="Times New Roman"/>
              </a:rPr>
              <a:t>(</a:t>
            </a:r>
            <a:r>
              <a:rPr lang="ru-RU" sz="1600" dirty="0">
                <a:solidFill>
                  <a:srgbClr val="005BD3"/>
                </a:solidFill>
                <a:ea typeface="Calibri"/>
                <a:cs typeface="Times New Roman"/>
              </a:rPr>
              <a:t>начало, середина, </a:t>
            </a:r>
            <a:r>
              <a:rPr lang="ru-RU" sz="1600" dirty="0" smtClean="0">
                <a:solidFill>
                  <a:srgbClr val="005BD3"/>
                </a:solidFill>
                <a:ea typeface="Calibri"/>
                <a:cs typeface="Times New Roman"/>
              </a:rPr>
              <a:t>конец слова)</a:t>
            </a:r>
            <a:r>
              <a:rPr lang="ru-RU" sz="1600" dirty="0" smtClean="0">
                <a:solidFill>
                  <a:prstClr val="black"/>
                </a:solidFill>
                <a:ea typeface="Calibri"/>
                <a:cs typeface="Times New Roman"/>
              </a:rPr>
              <a:t>. </a:t>
            </a:r>
            <a:r>
              <a:rPr lang="ru-RU" sz="1600" dirty="0">
                <a:solidFill>
                  <a:prstClr val="black"/>
                </a:solidFill>
                <a:ea typeface="Calibri"/>
                <a:cs typeface="Times New Roman"/>
              </a:rPr>
              <a:t>Могут быть разнообразны и даже соответствовать лексической теме: голова— начало слова, туловище — середина, хвост — конец слова.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083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5-конечная звезда 12"/>
          <p:cNvSpPr/>
          <p:nvPr/>
        </p:nvSpPr>
        <p:spPr>
          <a:xfrm>
            <a:off x="8532440" y="5733256"/>
            <a:ext cx="459051" cy="4464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476672"/>
            <a:ext cx="7416824" cy="98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5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Звуковой анализ слов:</a:t>
            </a:r>
            <a:endParaRPr lang="ru-RU" sz="5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959676"/>
              </p:ext>
            </p:extLst>
          </p:nvPr>
        </p:nvGraphicFramePr>
        <p:xfrm>
          <a:off x="1547664" y="1988840"/>
          <a:ext cx="6192688" cy="122413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48172"/>
                <a:gridCol w="1548172"/>
                <a:gridCol w="1548172"/>
                <a:gridCol w="1548172"/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latin typeface="Arial Black" panose="020B0A04020102020204" pitchFamily="34" charset="0"/>
                        </a:rPr>
                        <a:t>Л</a:t>
                      </a:r>
                      <a:endParaRPr lang="ru-RU" sz="72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latin typeface="Arial Black" panose="020B0A04020102020204" pitchFamily="34" charset="0"/>
                        </a:rPr>
                        <a:t>И</a:t>
                      </a:r>
                      <a:endParaRPr lang="ru-RU" sz="72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latin typeface="Arial Black" panose="020B0A04020102020204" pitchFamily="34" charset="0"/>
                        </a:rPr>
                        <a:t>С</a:t>
                      </a:r>
                      <a:endParaRPr lang="ru-RU" sz="72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latin typeface="Arial Black" panose="020B0A04020102020204" pitchFamily="34" charset="0"/>
                        </a:rPr>
                        <a:t>А</a:t>
                      </a:r>
                      <a:endParaRPr lang="ru-RU" sz="72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Картинки по запросу звуковой анализ  дошкольника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29" t="37532" r="58186" b="24935"/>
          <a:stretch/>
        </p:blipFill>
        <p:spPr bwMode="auto">
          <a:xfrm>
            <a:off x="4211960" y="3866681"/>
            <a:ext cx="2835966" cy="209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ALINA_LISA\Documents\Desktop\ЗВУКОВОЙ АНАЛИЗ\1123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9660" b="37463"/>
          <a:stretch/>
        </p:blipFill>
        <p:spPr bwMode="auto">
          <a:xfrm>
            <a:off x="827584" y="3840599"/>
            <a:ext cx="3096344" cy="207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68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5-конечная звезда 12"/>
          <p:cNvSpPr/>
          <p:nvPr/>
        </p:nvSpPr>
        <p:spPr>
          <a:xfrm>
            <a:off x="8532440" y="5733256"/>
            <a:ext cx="459051" cy="4464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692696"/>
            <a:ext cx="7416824" cy="98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5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Звуковой анализ слов:</a:t>
            </a:r>
            <a:endParaRPr lang="ru-RU" sz="5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929402"/>
              </p:ext>
            </p:extLst>
          </p:nvPr>
        </p:nvGraphicFramePr>
        <p:xfrm>
          <a:off x="1547664" y="1988840"/>
          <a:ext cx="6192688" cy="122413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48172"/>
                <a:gridCol w="1548172"/>
                <a:gridCol w="1548172"/>
                <a:gridCol w="1548172"/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latin typeface="Arial Black" panose="020B0A04020102020204" pitchFamily="34" charset="0"/>
                        </a:rPr>
                        <a:t>Л</a:t>
                      </a:r>
                      <a:endParaRPr lang="ru-RU" sz="7200" dirty="0">
                        <a:latin typeface="Arial Black" panose="020B0A04020102020204" pitchFamily="34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latin typeface="Arial Black" panose="020B0A04020102020204" pitchFamily="34" charset="0"/>
                        </a:rPr>
                        <a:t>И</a:t>
                      </a:r>
                      <a:endParaRPr lang="ru-RU" sz="7200" dirty="0">
                        <a:latin typeface="Arial Black" panose="020B0A040201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latin typeface="Arial Black" panose="020B0A04020102020204" pitchFamily="34" charset="0"/>
                        </a:rPr>
                        <a:t>С</a:t>
                      </a:r>
                      <a:endParaRPr lang="ru-RU" sz="7200" dirty="0">
                        <a:latin typeface="Arial Black" panose="020B0A040201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latin typeface="Arial Black" panose="020B0A04020102020204" pitchFamily="34" charset="0"/>
                        </a:rPr>
                        <a:t>А</a:t>
                      </a:r>
                      <a:endParaRPr lang="ru-RU" sz="7200" dirty="0">
                        <a:latin typeface="Arial Black" panose="020B0A040201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3645024"/>
            <a:ext cx="741682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Первый звук (Л) – согласный, мягкий звук</a:t>
            </a:r>
          </a:p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Второй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звук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(И) – гласный звук</a:t>
            </a:r>
            <a:endParaRPr lang="ru-RU" sz="20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Третий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звук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(С) –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согласный,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твердый</a:t>
            </a:r>
            <a:endParaRPr lang="ru-RU" sz="20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Четвертый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звук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(А) –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гласный звук</a:t>
            </a:r>
            <a:endParaRPr lang="ru-RU" sz="20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endParaRPr lang="ru-RU" sz="20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53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вердый переплет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Твердый переплет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Яркая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вердый переплет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Твердый переплет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Твердый переплет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Твердый переплет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Твердый переплет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00B05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1081</TotalTime>
  <Words>408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Твердый переплет</vt:lpstr>
      <vt:lpstr>1_Твердый переплет</vt:lpstr>
      <vt:lpstr>5_Твердый переплет</vt:lpstr>
      <vt:lpstr>5_Яркая</vt:lpstr>
      <vt:lpstr>3_Твердый переплет</vt:lpstr>
      <vt:lpstr>9_Твердый переплет</vt:lpstr>
      <vt:lpstr>2_Твердый переплет</vt:lpstr>
      <vt:lpstr>4_Твердый переплет</vt:lpstr>
      <vt:lpstr>10_Твердый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коррекции звукопроизношения у детей дошкольного возраста»</dc:title>
  <dc:creator>ALINA_LISA</dc:creator>
  <cp:lastModifiedBy>ALINA</cp:lastModifiedBy>
  <cp:revision>105</cp:revision>
  <cp:lastPrinted>2020-01-20T08:32:18Z</cp:lastPrinted>
  <dcterms:created xsi:type="dcterms:W3CDTF">2017-10-04T14:22:37Z</dcterms:created>
  <dcterms:modified xsi:type="dcterms:W3CDTF">2020-08-20T17:03:27Z</dcterms:modified>
</cp:coreProperties>
</file>