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14" y="-7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pPr/>
              <a:t>9/2/2018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pPr/>
              <a:t>9/2/2018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2571777"/>
          </a:xfrm>
        </p:spPr>
        <p:txBody>
          <a:bodyPr/>
          <a:lstStyle/>
          <a:p>
            <a:r>
              <a:rPr lang="ru-RU" i="1" dirty="0" smtClean="0"/>
              <a:t>Проект на </a:t>
            </a:r>
            <a:r>
              <a:rPr lang="ru-RU" i="1" dirty="0" smtClean="0"/>
              <a:t>тему: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«Второстепенные члены предложения»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4016648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399" y="677733"/>
            <a:ext cx="6241816" cy="1237128"/>
          </a:xfrm>
        </p:spPr>
        <p:txBody>
          <a:bodyPr>
            <a:normAutofit/>
          </a:bodyPr>
          <a:lstStyle/>
          <a:p>
            <a:r>
              <a:rPr lang="ru-RU" dirty="0" smtClean="0"/>
              <a:t>Что </a:t>
            </a:r>
            <a:r>
              <a:rPr lang="ru-RU" dirty="0"/>
              <a:t>такое </a:t>
            </a:r>
            <a:r>
              <a:rPr lang="ru-RU" dirty="0" smtClean="0"/>
              <a:t>второстепенные члены предложения? 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9854" y="2269864"/>
            <a:ext cx="6687361" cy="3754418"/>
          </a:xfrm>
        </p:spPr>
        <p:txBody>
          <a:bodyPr/>
          <a:lstStyle/>
          <a:p>
            <a:pPr algn="l"/>
            <a:r>
              <a:rPr lang="ru-RU" b="1" dirty="0">
                <a:solidFill>
                  <a:srgbClr val="333333"/>
                </a:solidFill>
                <a:latin typeface="Helvetica Neue"/>
              </a:rPr>
              <a:t>Виды второстепенных членов предложения</a:t>
            </a:r>
            <a:endParaRPr lang="ru-RU" dirty="0">
              <a:solidFill>
                <a:srgbClr val="333333"/>
              </a:solidFill>
              <a:latin typeface="Helvetica Neue"/>
            </a:endParaRPr>
          </a:p>
          <a:p>
            <a:pPr algn="l"/>
            <a:r>
              <a:rPr lang="ru-RU" dirty="0">
                <a:solidFill>
                  <a:srgbClr val="333333"/>
                </a:solidFill>
                <a:latin typeface="Helvetica Neue"/>
              </a:rPr>
              <a:t>Чтобы определить вид второстепенного члена предложения, нужно найти слово, от которого зависит этот член предложения, выяснить, что он обозначает, на какой вопрос отвечает и какой частью речи является.</a:t>
            </a:r>
          </a:p>
          <a:p>
            <a:pPr algn="l"/>
            <a:r>
              <a:rPr lang="ru-RU" b="1" u="sng" dirty="0">
                <a:solidFill>
                  <a:srgbClr val="333333"/>
                </a:solidFill>
                <a:latin typeface="Helvetica Neue"/>
              </a:rPr>
              <a:t>К второстепенным членам предложения относятся:</a:t>
            </a:r>
            <a:endParaRPr lang="ru-RU" dirty="0">
              <a:solidFill>
                <a:srgbClr val="333333"/>
              </a:solidFill>
              <a:latin typeface="Helvetica Neue"/>
            </a:endParaRPr>
          </a:p>
          <a:p>
            <a:pPr algn="l"/>
            <a:r>
              <a:rPr lang="ru-RU" b="1" dirty="0">
                <a:solidFill>
                  <a:srgbClr val="333333"/>
                </a:solidFill>
                <a:latin typeface="Helvetica Neue"/>
              </a:rPr>
              <a:t>• </a:t>
            </a: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Дополнение</a:t>
            </a:r>
          </a:p>
          <a:p>
            <a:pPr algn="l"/>
            <a:r>
              <a:rPr lang="ru-RU" b="1" dirty="0">
                <a:solidFill>
                  <a:srgbClr val="333333"/>
                </a:solidFill>
                <a:latin typeface="Helvetica Neue"/>
              </a:rPr>
              <a:t>• </a:t>
            </a: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Определение</a:t>
            </a:r>
          </a:p>
          <a:p>
            <a:pPr algn="l"/>
            <a:r>
              <a:rPr lang="ru-RU" b="1" dirty="0">
                <a:solidFill>
                  <a:srgbClr val="333333"/>
                </a:solidFill>
                <a:latin typeface="Helvetica Neue"/>
              </a:rPr>
              <a:t> • Обстоятельство</a:t>
            </a:r>
          </a:p>
          <a:p>
            <a:pPr algn="l"/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37000"/>
                    </a14:imgEffect>
                    <a14:imgEffect>
                      <a14:brightnessContrast bright="23000" contrast="-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86446" y="828340"/>
            <a:ext cx="4876729" cy="7454209"/>
          </a:xfrm>
        </p:spPr>
      </p:pic>
      <p:pic>
        <p:nvPicPr>
          <p:cNvPr id="5" name="Picture 2" descr="https://ppt4web.ru/images/115/17372/310/img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79746" y="1914861"/>
            <a:ext cx="4074694" cy="3879778"/>
          </a:xfrm>
          <a:prstGeom prst="rect">
            <a:avLst/>
          </a:prstGeom>
          <a:noFill/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25795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944" y="613186"/>
            <a:ext cx="6913271" cy="591670"/>
          </a:xfrm>
        </p:spPr>
        <p:txBody>
          <a:bodyPr>
            <a:normAutofit/>
          </a:bodyPr>
          <a:lstStyle/>
          <a:p>
            <a:r>
              <a:rPr lang="ru-RU" dirty="0" smtClean="0"/>
              <a:t>Дополнение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1520" y="1764253"/>
            <a:ext cx="6805695" cy="4432151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• Дополнение – это второстепенный член предложения, который обозначает предмет и отвечает на вопросы всех косвенных падежей (т.е. всех падежей, кроме именительного). Дополнение графически в предложении подчеркивается пунктирной линией.</a:t>
            </a:r>
          </a:p>
          <a:p>
            <a:r>
              <a:rPr lang="ru-RU" dirty="0"/>
              <a:t>Она вышивает (чем?) крестиком</a:t>
            </a:r>
            <a:r>
              <a:rPr lang="ru-RU" dirty="0" smtClean="0"/>
              <a:t>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---------------</a:t>
            </a:r>
            <a:r>
              <a:rPr lang="ru-RU" dirty="0"/>
              <a:t> </a:t>
            </a:r>
          </a:p>
          <a:p>
            <a:r>
              <a:rPr lang="ru-RU" dirty="0"/>
              <a:t>Обычно дополнение относится к глаголу – сказуемому, в большинстве случаев выражается именем существительным или местоимением в косвенном падеже. При этом от одного и того же глагола могут зависеть разные по значению дополнения.</a:t>
            </a:r>
          </a:p>
          <a:p>
            <a:endParaRPr lang="ru-RU" dirty="0"/>
          </a:p>
          <a:p>
            <a:r>
              <a:rPr lang="ru-RU" dirty="0"/>
              <a:t> 	(кому?)	сестре (адресат действия)</a:t>
            </a:r>
          </a:p>
          <a:p>
            <a:r>
              <a:rPr lang="ru-RU" dirty="0"/>
              <a:t>Он рисует    	(о чем?)   	о природе (предмет сообщения)</a:t>
            </a:r>
          </a:p>
          <a:p>
            <a:r>
              <a:rPr lang="ru-RU" dirty="0"/>
              <a:t> 	(чем?)	мелками (орудия действия)</a:t>
            </a:r>
          </a:p>
        </p:txBody>
      </p:sp>
      <p:pic>
        <p:nvPicPr>
          <p:cNvPr id="5" name="Picture 2" descr="https://ppt4web.ru/images/115/17372/310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37215" y="1041400"/>
            <a:ext cx="3890906" cy="499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93284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3186" y="645459"/>
            <a:ext cx="6924029" cy="828339"/>
          </a:xfrm>
        </p:spPr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3311" r="3311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06824" y="1624405"/>
            <a:ext cx="6730391" cy="4593515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• Определение – это второстепенный член предложения, который обозначает признак предмета (или лица) и отвечает на вопросы какой? который? чей? Графически определение отображается волнистой линией.</a:t>
            </a:r>
          </a:p>
          <a:p>
            <a:endParaRPr lang="ru-RU" dirty="0"/>
          </a:p>
          <a:p>
            <a:r>
              <a:rPr lang="ru-RU" dirty="0"/>
              <a:t>Полная луна осветила все вокруг. (Луна какая? полная)</a:t>
            </a:r>
          </a:p>
          <a:p>
            <a:endParaRPr lang="ru-RU" dirty="0"/>
          </a:p>
          <a:p>
            <a:r>
              <a:rPr lang="ru-RU" dirty="0"/>
              <a:t>Чаще всего определение выражается именем прилагательным и согласуется (т.е. ставится в том же роде, числе, падеже) с существительным, к которому оно относится.</a:t>
            </a:r>
          </a:p>
          <a:p>
            <a:endParaRPr lang="ru-RU" dirty="0"/>
          </a:p>
          <a:p>
            <a:r>
              <a:rPr lang="ru-RU" dirty="0"/>
              <a:t>Определение показывает цвет, звук, форму предмета, выражает чувства человека, его эмоции и впечатления от предмета.</a:t>
            </a:r>
          </a:p>
          <a:p>
            <a:endParaRPr lang="ru-RU" dirty="0"/>
          </a:p>
          <a:p>
            <a:r>
              <a:rPr lang="ru-RU" dirty="0"/>
              <a:t>Мы украсили елку разноцветными шарами. (шарами какими? разноцветными)</a:t>
            </a:r>
          </a:p>
          <a:p>
            <a:endParaRPr lang="ru-RU" dirty="0"/>
          </a:p>
          <a:p>
            <a:r>
              <a:rPr lang="ru-RU" dirty="0"/>
              <a:t>Веселая песня звучит вдалеке. (песня какая? веселая)</a:t>
            </a:r>
          </a:p>
        </p:txBody>
      </p:sp>
    </p:spTree>
    <p:extLst>
      <p:ext uri="{BB962C8B-B14F-4D97-AF65-F5344CB8AC3E}">
        <p14:creationId xmlns:p14="http://schemas.microsoft.com/office/powerpoint/2010/main" xmlns="" val="2803692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4701" y="656216"/>
            <a:ext cx="6902514" cy="666975"/>
          </a:xfrm>
        </p:spPr>
        <p:txBody>
          <a:bodyPr/>
          <a:lstStyle/>
          <a:p>
            <a:r>
              <a:rPr lang="ru-RU" dirty="0" smtClean="0"/>
              <a:t>Обстоятельство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4701" y="1452283"/>
            <a:ext cx="6902514" cy="475488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• Обстоятельство – это второстепенный член предложения, который обозначает как, когда и где совершается действие. Т. е. обстоятельство поясняет сказуемое. Подчеркивается линией тире и точка. Отвечает на вопросы:</a:t>
            </a:r>
          </a:p>
          <a:p>
            <a:endParaRPr lang="ru-RU" dirty="0"/>
          </a:p>
          <a:p>
            <a:r>
              <a:rPr lang="ru-RU" dirty="0"/>
              <a:t>Где? Куда? Откуда? – обстоятельства места</a:t>
            </a:r>
          </a:p>
          <a:p>
            <a:r>
              <a:rPr lang="ru-RU" smtClean="0"/>
              <a:t>Гром </a:t>
            </a:r>
            <a:r>
              <a:rPr lang="ru-RU" dirty="0"/>
              <a:t>гремит вдали. (гремит где? вдали)</a:t>
            </a:r>
          </a:p>
          <a:p>
            <a:r>
              <a:rPr lang="ru-RU" dirty="0" smtClean="0"/>
              <a:t>Как</a:t>
            </a:r>
            <a:r>
              <a:rPr lang="ru-RU" dirty="0"/>
              <a:t>? Каким образом? – обстоятельства образа действия</a:t>
            </a:r>
          </a:p>
          <a:p>
            <a:r>
              <a:rPr lang="ru-RU" dirty="0" smtClean="0"/>
              <a:t>Гром </a:t>
            </a:r>
            <a:r>
              <a:rPr lang="ru-RU" dirty="0"/>
              <a:t>гремит громко. (гремит как? громко)</a:t>
            </a:r>
          </a:p>
          <a:p>
            <a:r>
              <a:rPr lang="ru-RU" dirty="0" smtClean="0"/>
              <a:t>Когда</a:t>
            </a:r>
            <a:r>
              <a:rPr lang="ru-RU" dirty="0"/>
              <a:t>? Как долго? - обстоятельства времени</a:t>
            </a:r>
          </a:p>
          <a:p>
            <a:r>
              <a:rPr lang="ru-RU" dirty="0" smtClean="0"/>
              <a:t>Сейчас </a:t>
            </a:r>
            <a:r>
              <a:rPr lang="ru-RU" dirty="0"/>
              <a:t>гремит гром. (гремит когда? сейчас)</a:t>
            </a:r>
          </a:p>
          <a:p>
            <a:endParaRPr lang="ru-RU" dirty="0"/>
          </a:p>
          <a:p>
            <a:r>
              <a:rPr lang="ru-RU" dirty="0"/>
              <a:t>Обычно обстоятельства выражаются наречиями или именами существительными в косвенных падежах с предлогами и без них.</a:t>
            </a:r>
          </a:p>
          <a:p>
            <a:endParaRPr lang="ru-RU" dirty="0"/>
          </a:p>
          <a:p>
            <a:r>
              <a:rPr lang="ru-RU" dirty="0"/>
              <a:t>Обстоятельства более точно и конкретно передают действие, ведь они указывают где, когда и как оно происходит. Поэтому обстоятельства чаще всего относятся к сказуемому.</a:t>
            </a:r>
          </a:p>
          <a:p>
            <a:endParaRPr lang="ru-RU" dirty="0"/>
          </a:p>
          <a:p>
            <a:r>
              <a:rPr lang="ru-RU" dirty="0"/>
              <a:t> И тотчас резко застучали капли по стеклу. (застучали когда? тотчас; застучали как? резко).</a:t>
            </a:r>
          </a:p>
        </p:txBody>
      </p:sp>
      <p:pic>
        <p:nvPicPr>
          <p:cNvPr id="5" name="Picture 2" descr="https://fs00.infourok.ru/images/doc/302/302121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77780" y="1041401"/>
            <a:ext cx="3818964" cy="5015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91344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6216" y="666974"/>
            <a:ext cx="6880999" cy="925158"/>
          </a:xfrm>
        </p:spPr>
        <p:txBody>
          <a:bodyPr>
            <a:normAutofit/>
          </a:bodyPr>
          <a:lstStyle/>
          <a:p>
            <a:r>
              <a:rPr lang="ru-RU" dirty="0" smtClean="0"/>
              <a:t>Стих про</a:t>
            </a:r>
            <a:r>
              <a:rPr lang="ru-RU" i="1" dirty="0"/>
              <a:t> Второстепенные члены </a:t>
            </a:r>
            <a:r>
              <a:rPr lang="ru-RU" i="1" dirty="0" smtClean="0"/>
              <a:t>предложения.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71369" y="1968649"/>
            <a:ext cx="6665846" cy="4216998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dirty="0">
                <a:solidFill>
                  <a:srgbClr val="020A1B"/>
                </a:solidFill>
                <a:latin typeface="ProximaNova"/>
              </a:rPr>
              <a:t>Вопросы косвенных падежей</a:t>
            </a:r>
            <a:br>
              <a:rPr lang="ru-RU" dirty="0">
                <a:solidFill>
                  <a:srgbClr val="020A1B"/>
                </a:solidFill>
                <a:latin typeface="ProximaNova"/>
              </a:rPr>
            </a:br>
            <a:r>
              <a:rPr lang="ru-RU" dirty="0">
                <a:solidFill>
                  <a:srgbClr val="020A1B"/>
                </a:solidFill>
                <a:latin typeface="ProximaNova"/>
              </a:rPr>
              <a:t>Ты безошибочно знаешь уже.</a:t>
            </a:r>
            <a:br>
              <a:rPr lang="ru-RU" dirty="0">
                <a:solidFill>
                  <a:srgbClr val="020A1B"/>
                </a:solidFill>
                <a:latin typeface="ProximaNova"/>
              </a:rPr>
            </a:br>
            <a:r>
              <a:rPr lang="ru-RU" dirty="0">
                <a:solidFill>
                  <a:srgbClr val="020A1B"/>
                </a:solidFill>
                <a:latin typeface="ProximaNova"/>
              </a:rPr>
              <a:t>Если задашь их, без промедления</a:t>
            </a:r>
            <a:br>
              <a:rPr lang="ru-RU" dirty="0">
                <a:solidFill>
                  <a:srgbClr val="020A1B"/>
                </a:solidFill>
                <a:latin typeface="ProximaNova"/>
              </a:rPr>
            </a:br>
            <a:r>
              <a:rPr lang="ru-RU" dirty="0">
                <a:solidFill>
                  <a:srgbClr val="020A1B"/>
                </a:solidFill>
                <a:latin typeface="ProximaNova"/>
              </a:rPr>
              <a:t>Тут же отыщутся дополнения.</a:t>
            </a:r>
            <a:br>
              <a:rPr lang="ru-RU" dirty="0">
                <a:solidFill>
                  <a:srgbClr val="020A1B"/>
                </a:solidFill>
                <a:latin typeface="ProximaNova"/>
              </a:rPr>
            </a:br>
            <a:r>
              <a:rPr lang="ru-RU" dirty="0">
                <a:solidFill>
                  <a:srgbClr val="020A1B"/>
                </a:solidFill>
                <a:latin typeface="ProximaNova"/>
              </a:rPr>
              <a:t/>
            </a:r>
            <a:br>
              <a:rPr lang="ru-RU" dirty="0">
                <a:solidFill>
                  <a:srgbClr val="020A1B"/>
                </a:solidFill>
                <a:latin typeface="ProximaNova"/>
              </a:rPr>
            </a:br>
            <a:r>
              <a:rPr lang="ru-RU" dirty="0">
                <a:solidFill>
                  <a:srgbClr val="020A1B"/>
                </a:solidFill>
                <a:latin typeface="ProximaNova"/>
              </a:rPr>
              <a:t/>
            </a:r>
            <a:br>
              <a:rPr lang="ru-RU" dirty="0">
                <a:solidFill>
                  <a:srgbClr val="020A1B"/>
                </a:solidFill>
                <a:latin typeface="ProximaNova"/>
              </a:rPr>
            </a:br>
            <a:r>
              <a:rPr lang="ru-RU" dirty="0">
                <a:solidFill>
                  <a:srgbClr val="020A1B"/>
                </a:solidFill>
                <a:latin typeface="ProximaNova"/>
              </a:rPr>
              <a:t>Признак предмета или явления</a:t>
            </a:r>
            <a:br>
              <a:rPr lang="ru-RU" dirty="0">
                <a:solidFill>
                  <a:srgbClr val="020A1B"/>
                </a:solidFill>
                <a:latin typeface="ProximaNova"/>
              </a:rPr>
            </a:br>
            <a:r>
              <a:rPr lang="ru-RU" dirty="0">
                <a:solidFill>
                  <a:srgbClr val="020A1B"/>
                </a:solidFill>
                <a:latin typeface="ProximaNova"/>
              </a:rPr>
              <a:t>Обозначает определение.</a:t>
            </a:r>
            <a:br>
              <a:rPr lang="ru-RU" dirty="0">
                <a:solidFill>
                  <a:srgbClr val="020A1B"/>
                </a:solidFill>
                <a:latin typeface="ProximaNova"/>
              </a:rPr>
            </a:br>
            <a:r>
              <a:rPr lang="ru-RU" dirty="0">
                <a:solidFill>
                  <a:srgbClr val="020A1B"/>
                </a:solidFill>
                <a:latin typeface="ProximaNova"/>
              </a:rPr>
              <a:t>Чей и какой – ответы просты,</a:t>
            </a:r>
            <a:br>
              <a:rPr lang="ru-RU" dirty="0">
                <a:solidFill>
                  <a:srgbClr val="020A1B"/>
                </a:solidFill>
                <a:latin typeface="ProximaNova"/>
              </a:rPr>
            </a:br>
            <a:r>
              <a:rPr lang="ru-RU" dirty="0">
                <a:solidFill>
                  <a:srgbClr val="020A1B"/>
                </a:solidFill>
                <a:latin typeface="ProximaNova"/>
              </a:rPr>
              <a:t>Лишь не хватает волнистой черты.</a:t>
            </a:r>
            <a:br>
              <a:rPr lang="ru-RU" dirty="0">
                <a:solidFill>
                  <a:srgbClr val="020A1B"/>
                </a:solidFill>
                <a:latin typeface="ProximaNova"/>
              </a:rPr>
            </a:br>
            <a:r>
              <a:rPr lang="ru-RU" dirty="0">
                <a:solidFill>
                  <a:srgbClr val="020A1B"/>
                </a:solidFill>
                <a:latin typeface="ProximaNova"/>
              </a:rPr>
              <a:t/>
            </a:r>
            <a:br>
              <a:rPr lang="ru-RU" dirty="0">
                <a:solidFill>
                  <a:srgbClr val="020A1B"/>
                </a:solidFill>
                <a:latin typeface="ProximaNova"/>
              </a:rPr>
            </a:br>
            <a:r>
              <a:rPr lang="ru-RU" dirty="0">
                <a:solidFill>
                  <a:srgbClr val="020A1B"/>
                </a:solidFill>
                <a:latin typeface="ProximaNova"/>
              </a:rPr>
              <a:t/>
            </a:r>
            <a:br>
              <a:rPr lang="ru-RU" dirty="0">
                <a:solidFill>
                  <a:srgbClr val="020A1B"/>
                </a:solidFill>
                <a:latin typeface="ProximaNova"/>
              </a:rPr>
            </a:br>
            <a:endParaRPr lang="ru-RU" dirty="0">
              <a:solidFill>
                <a:srgbClr val="020A1B"/>
              </a:solidFill>
              <a:latin typeface="ProximaNova"/>
            </a:endParaRPr>
          </a:p>
          <a:p>
            <a:pPr algn="l"/>
            <a:r>
              <a:rPr lang="ru-RU" dirty="0">
                <a:solidFill>
                  <a:srgbClr val="000000"/>
                </a:solidFill>
                <a:latin typeface="ProximaNova"/>
              </a:rPr>
              <a:t>На вопросы: Где? Когда?</a:t>
            </a:r>
            <a:br>
              <a:rPr lang="ru-RU" dirty="0">
                <a:solidFill>
                  <a:srgbClr val="000000"/>
                </a:solidFill>
                <a:latin typeface="ProximaNova"/>
              </a:rPr>
            </a:br>
            <a:r>
              <a:rPr lang="ru-RU" dirty="0">
                <a:solidFill>
                  <a:srgbClr val="000000"/>
                </a:solidFill>
                <a:latin typeface="ProximaNova"/>
              </a:rPr>
              <a:t>Как? Откуда? И куда?</a:t>
            </a:r>
            <a:br>
              <a:rPr lang="ru-RU" dirty="0">
                <a:solidFill>
                  <a:srgbClr val="000000"/>
                </a:solidFill>
                <a:latin typeface="ProximaNova"/>
              </a:rPr>
            </a:br>
            <a:r>
              <a:rPr lang="ru-RU" dirty="0">
                <a:solidFill>
                  <a:srgbClr val="000000"/>
                </a:solidFill>
                <a:latin typeface="ProximaNova"/>
              </a:rPr>
              <a:t>Обстоятельство ответ</a:t>
            </a:r>
            <a:br>
              <a:rPr lang="ru-RU" dirty="0">
                <a:solidFill>
                  <a:srgbClr val="000000"/>
                </a:solidFill>
                <a:latin typeface="ProximaNova"/>
              </a:rPr>
            </a:br>
            <a:r>
              <a:rPr lang="ru-RU" dirty="0">
                <a:solidFill>
                  <a:srgbClr val="000000"/>
                </a:solidFill>
                <a:latin typeface="ProximaNova"/>
              </a:rPr>
              <a:t>Даст тебе всегда.</a:t>
            </a:r>
          </a:p>
          <a:p>
            <a:pPr algn="l"/>
            <a:r>
              <a:rPr lang="ru-RU" dirty="0">
                <a:solidFill>
                  <a:srgbClr val="000000"/>
                </a:solidFill>
                <a:latin typeface="ProximaNova"/>
              </a:rPr>
              <a:t>Семь вопросов – просто чудо!</a:t>
            </a:r>
            <a:br>
              <a:rPr lang="ru-RU" dirty="0">
                <a:solidFill>
                  <a:srgbClr val="000000"/>
                </a:solidFill>
                <a:latin typeface="ProximaNova"/>
              </a:rPr>
            </a:br>
            <a:r>
              <a:rPr lang="ru-RU" dirty="0">
                <a:solidFill>
                  <a:srgbClr val="000000"/>
                </a:solidFill>
                <a:latin typeface="ProximaNova"/>
              </a:rPr>
              <a:t>Их запомнить просто так:</a:t>
            </a:r>
            <a:br>
              <a:rPr lang="ru-RU" dirty="0">
                <a:solidFill>
                  <a:srgbClr val="000000"/>
                </a:solidFill>
                <a:latin typeface="ProximaNova"/>
              </a:rPr>
            </a:br>
            <a:r>
              <a:rPr lang="ru-RU" dirty="0">
                <a:solidFill>
                  <a:srgbClr val="000000"/>
                </a:solidFill>
                <a:latin typeface="ProximaNova"/>
              </a:rPr>
              <a:t>Где? Когда? Куда? Откуда?</a:t>
            </a:r>
            <a:br>
              <a:rPr lang="ru-RU" dirty="0">
                <a:solidFill>
                  <a:srgbClr val="000000"/>
                </a:solidFill>
                <a:latin typeface="ProximaNova"/>
              </a:rPr>
            </a:br>
            <a:r>
              <a:rPr lang="ru-RU" dirty="0">
                <a:solidFill>
                  <a:srgbClr val="000000"/>
                </a:solidFill>
                <a:latin typeface="ProximaNova"/>
              </a:rPr>
              <a:t>Почему? Зачем? И Как?</a:t>
            </a:r>
          </a:p>
          <a:p>
            <a:endParaRPr lang="ru-RU" dirty="0"/>
          </a:p>
        </p:txBody>
      </p:sp>
      <p:pic>
        <p:nvPicPr>
          <p:cNvPr id="5" name="Picture 2" descr="http://uslide.ru/images/14/20609/960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56264" y="1041400"/>
            <a:ext cx="3775934" cy="4861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061359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90</TotalTime>
  <Words>343</Words>
  <Application>Microsoft Office PowerPoint</Application>
  <PresentationFormat>Произвольный</PresentationFormat>
  <Paragraphs>48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Натуральные материалы</vt:lpstr>
      <vt:lpstr>Проект на тему: «Второстепенные члены предложения» </vt:lpstr>
      <vt:lpstr>Что такое второстепенные члены предложения?  </vt:lpstr>
      <vt:lpstr>Дополнение</vt:lpstr>
      <vt:lpstr>Определение</vt:lpstr>
      <vt:lpstr>Обстоятельство</vt:lpstr>
      <vt:lpstr>Стих про Второстепенные члены предложения.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 «Второстепенные членны</dc:title>
  <dc:creator>Пользователь</dc:creator>
  <cp:lastModifiedBy>Алексей</cp:lastModifiedBy>
  <cp:revision>8</cp:revision>
  <dcterms:created xsi:type="dcterms:W3CDTF">2017-11-13T10:26:27Z</dcterms:created>
  <dcterms:modified xsi:type="dcterms:W3CDTF">2018-09-02T11:24:41Z</dcterms:modified>
</cp:coreProperties>
</file>