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5" Type="http://schemas.openxmlformats.org/officeDocument/2006/relationships/custom-properties" Target="docProps/custom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024" autoAdjust="0"/>
  </p:normalViewPr>
  <p:slideViewPr>
    <p:cSldViewPr>
      <p:cViewPr>
        <p:scale>
          <a:sx n="80" d="100"/>
          <a:sy n="80" d="100"/>
        </p:scale>
        <p:origin x="-21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handoutMaster" Target="handoutMasters/handoutMaster1.xml" /><Relationship Id="rId5" Type="http://schemas.openxmlformats.org/officeDocument/2006/relationships/slide" Target="slides/slide4.xml" /><Relationship Id="rId15" Type="http://schemas.openxmlformats.org/officeDocument/2006/relationships/tableStyles" Target="tableStyles.xml" /><Relationship Id="rId10" Type="http://schemas.openxmlformats.org/officeDocument/2006/relationships/notesMaster" Target="notesMasters/notesMaster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heme" Target="theme/theme1.xml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68F88C59-319B-4332-9A1D-2A62CFCB00D8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B16A41B8-7DC3-4DB6-84E4-E105629EAA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968B300D-05F0-4B43-940D-46DED5A791AD}" type="datetimeFigureOut">
              <a:rPr lang="ru-RU"/>
              <a:pPr/>
              <a:t>20.08.2020</a:t>
            </a:fld>
            <a:endParaRPr lang="ru-RU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9B26CD33-4337-4529-948A-94F6960B2374}" type="slidenum">
              <a:rPr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228601" y="3962400"/>
            <a:ext cx="8298485" cy="1066800"/>
          </a:xfrm>
        </p:spPr>
        <p:txBody>
          <a:bodyPr bIns="0"/>
          <a:lstStyle>
            <a:lvl1pPr algn="r" eaLnBrk="1" latinLnBrk="0" hangingPunct="1">
              <a:defRPr kumimoji="0" lang="ru-RU"/>
            </a:lvl1pPr>
            <a:extLst/>
          </a:lstStyle>
          <a:p>
            <a:r>
              <a:rPr kumimoji="0" lang="ru-RU"/>
              <a:t>Заголовок фотоальбома</a:t>
            </a:r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ru-RU"/>
            </a:pPr>
            <a:endParaRPr kumimoji="0" lang="ru-RU" sz="3200" b="0" i="1" u="none" strike="noStrike" kern="0" cap="none" spc="0" normalizeH="0" baseline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5133975"/>
            <a:ext cx="6386946" cy="1219200"/>
          </a:xfrm>
        </p:spPr>
        <p:txBody>
          <a:bodyPr vert="horz" tIns="0" anchor="t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Щелкните, чтобы добавить дату и прочие сведения</a:t>
            </a:r>
          </a:p>
        </p:txBody>
      </p:sp>
      <p:sp>
        <p:nvSpPr>
          <p:cNvPr id="27" name="Rectangle 6"/>
          <p:cNvSpPr>
            <a:spLocks noGrp="1"/>
          </p:cNvSpPr>
          <p:nvPr>
            <p:ph type="pic" sz="quarter" idx="11"/>
          </p:nvPr>
        </p:nvSpPr>
        <p:spPr>
          <a:xfrm>
            <a:off x="6096000" y="1600200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/>
          <a:p>
            <a:pPr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6" name="Rectangle 5"/>
          <p:cNvSpPr/>
          <p:nvPr userDrawn="1"/>
        </p:nvSpPr>
        <p:spPr>
          <a:xfrm>
            <a:off x="176844" y="186904"/>
            <a:ext cx="8763000" cy="6213896"/>
          </a:xfrm>
          <a:prstGeom prst="rect">
            <a:avLst/>
          </a:prstGeom>
          <a:noFill/>
          <a:ln w="9525" cap="rnd" cmpd="sng" algn="ctr">
            <a:solidFill>
              <a:schemeClr val="bg1">
                <a:tint val="85000"/>
              </a:schemeClr>
            </a:solidFill>
            <a:prstDash val="dash"/>
          </a:ln>
          <a:effectLst>
            <a:outerShdw blurRad="25400" dist="12700" dir="5400000" algn="tl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20.08.2020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3" name="Rectangle 1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466344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15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720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63440" y="228600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28600"/>
            <a:ext cx="4023360" cy="3017520"/>
          </a:xfrm>
        </p:spPr>
        <p:txBody>
          <a:bodyPr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20.08.2020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смешанна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067300" y="3436620"/>
            <a:ext cx="3649900" cy="2889504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29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26720" y="384048"/>
            <a:ext cx="4457700" cy="5943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5067300" y="389332"/>
            <a:ext cx="3657600" cy="2887269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20.08.2020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7"/>
          <p:cNvSpPr>
            <a:spLocks noGrp="1"/>
          </p:cNvSpPr>
          <p:nvPr>
            <p:ph type="pic" sz="quarter" idx="14"/>
          </p:nvPr>
        </p:nvSpPr>
        <p:spPr>
          <a:xfrm>
            <a:off x="2229297" y="228600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3" name="Rectangle 7"/>
          <p:cNvSpPr>
            <a:spLocks noGrp="1"/>
          </p:cNvSpPr>
          <p:nvPr>
            <p:ph type="pic" sz="quarter" idx="26"/>
          </p:nvPr>
        </p:nvSpPr>
        <p:spPr>
          <a:xfrm>
            <a:off x="22292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5"/>
          </p:nvPr>
        </p:nvSpPr>
        <p:spPr>
          <a:xfrm>
            <a:off x="4672217" y="228600"/>
            <a:ext cx="2286000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27"/>
          </p:nvPr>
        </p:nvSpPr>
        <p:spPr>
          <a:xfrm>
            <a:off x="46676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6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ru-RU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1" name="Rectangle 10"/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20.08.2020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5" name="Rectangle 14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, 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pic" sz="quarter" idx="14"/>
          </p:nvPr>
        </p:nvSpPr>
        <p:spPr>
          <a:xfrm>
            <a:off x="926821" y="533400"/>
            <a:ext cx="3653297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26821" y="61722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9" name="Rectangle 7"/>
          <p:cNvSpPr>
            <a:spLocks noGrp="1"/>
          </p:cNvSpPr>
          <p:nvPr>
            <p:ph type="pic" sz="quarter" idx="17"/>
          </p:nvPr>
        </p:nvSpPr>
        <p:spPr>
          <a:xfrm>
            <a:off x="4660621" y="5334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8"/>
          </p:nvPr>
        </p:nvSpPr>
        <p:spPr>
          <a:xfrm>
            <a:off x="9268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19"/>
          </p:nvPr>
        </p:nvSpPr>
        <p:spPr>
          <a:xfrm>
            <a:off x="46606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926821" y="1524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3" hasCustomPrompt="1"/>
          </p:nvPr>
        </p:nvSpPr>
        <p:spPr>
          <a:xfrm>
            <a:off x="4660621" y="61722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24" hasCustomPrompt="1"/>
          </p:nvPr>
        </p:nvSpPr>
        <p:spPr>
          <a:xfrm>
            <a:off x="4660621" y="1524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20.08.2020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, книжная с большой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1524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1"/>
          </p:nvPr>
        </p:nvSpPr>
        <p:spPr>
          <a:xfrm>
            <a:off x="45466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0"/>
          </p:nvPr>
        </p:nvSpPr>
        <p:spPr>
          <a:xfrm>
            <a:off x="234906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29" name="Rectangle 7"/>
          <p:cNvSpPr>
            <a:spLocks noGrp="1"/>
          </p:cNvSpPr>
          <p:nvPr>
            <p:ph type="pic" sz="quarter" idx="32"/>
          </p:nvPr>
        </p:nvSpPr>
        <p:spPr>
          <a:xfrm>
            <a:off x="6740166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2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152400" y="4495800"/>
            <a:ext cx="87630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24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3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20.08.2020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: 1 книжная и 3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685800" y="257665"/>
            <a:ext cx="4617720" cy="6172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4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788848" y="257665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22"/>
          </p:nvPr>
        </p:nvSpPr>
        <p:spPr>
          <a:xfrm>
            <a:off x="5788848" y="2432657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14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788848" y="4607649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20.08.2020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 сверху: 3 альбомных и 2 книж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290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17"/>
          </p:nvPr>
        </p:nvSpPr>
        <p:spPr>
          <a:xfrm>
            <a:off x="3033848" y="228600"/>
            <a:ext cx="5562600" cy="4171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6"/>
          </p:nvPr>
        </p:nvSpPr>
        <p:spPr>
          <a:xfrm>
            <a:off x="609600" y="2286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943600" y="4495800"/>
            <a:ext cx="2666999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23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3033848" y="4495800"/>
            <a:ext cx="2757352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20.08.2020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1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 сверху: 3 книжных и 2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Grp="1"/>
          </p:cNvSpPr>
          <p:nvPr>
            <p:ph type="pic" sz="quarter" idx="26"/>
          </p:nvPr>
        </p:nvSpPr>
        <p:spPr>
          <a:xfrm>
            <a:off x="5121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23" name="Rectangle 7"/>
          <p:cNvSpPr>
            <a:spLocks noGrp="1"/>
          </p:cNvSpPr>
          <p:nvPr>
            <p:ph type="pic" sz="quarter" idx="29"/>
          </p:nvPr>
        </p:nvSpPr>
        <p:spPr>
          <a:xfrm>
            <a:off x="51213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0"/>
          </p:nvPr>
        </p:nvSpPr>
        <p:spPr>
          <a:xfrm>
            <a:off x="471837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22" name="Rectangle 7"/>
          <p:cNvSpPr>
            <a:spLocks noGrp="1"/>
          </p:cNvSpPr>
          <p:nvPr>
            <p:ph type="pic" sz="quarter" idx="27"/>
          </p:nvPr>
        </p:nvSpPr>
        <p:spPr>
          <a:xfrm>
            <a:off x="32934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8"/>
          </p:nvPr>
        </p:nvSpPr>
        <p:spPr>
          <a:xfrm>
            <a:off x="60747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20.08.2020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3050273" y="16002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0" y="48768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20.08.2020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4955273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6" name="W¥ل云玗İαЂôÁûÂÚ丫:Pïçtúrê Plå¢éhõlðér 表¥鷗字㌍ 表_W 5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W¥ل云玗İαЂÕØÚáÛ丫:Téxt Plàçèhòlðêr 表¥鷗字㌍_W 7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20.08.2020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spect="1"/>
          </p:cNvSpPr>
          <p:nvPr>
            <p:ph type="pic" sz="quarter" idx="10"/>
          </p:nvPr>
        </p:nvSpPr>
        <p:spPr>
          <a:xfrm>
            <a:off x="914400" y="294590"/>
            <a:ext cx="7467600" cy="56007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7" name="Rectangle 5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6019800"/>
            <a:ext cx="7467600" cy="38100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20.08.2020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57200" y="2057400"/>
            <a:ext cx="8229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4" name="W¥ل云玗İαЂÕØÚáÛ丫:Téxt Plàçèhòlðêr 表¥鷗字㌍_W 3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876800"/>
            <a:ext cx="8229600" cy="14478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20.08.2020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3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eaLnBrk="1" latinLnBrk="0" hangingPunct="1"/>
            <a:r>
              <a:rPr lang="ru-RU"/>
              <a:t>Образец заголовка</a:t>
            </a:r>
            <a:endParaRPr/>
          </a:p>
        </p:txBody>
      </p:sp>
      <p:sp>
        <p:nvSpPr>
          <p:cNvPr id="14" name="Rectangle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/>
          </a:p>
        </p:txBody>
      </p:sp>
      <p:sp>
        <p:nvSpPr>
          <p:cNvPr id="2" name="Rectangl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2EC6F-6501-4E04-BD6C-A8A6CABB2C5B}" type="datetimeFigureOut">
              <a:rPr lang="ru-RU"/>
              <a:pPr/>
              <a:t>20.08.2020</a:t>
            </a:fld>
            <a:endParaRPr kumimoji="0" lang="ru-RU"/>
          </a:p>
        </p:txBody>
      </p:sp>
      <p:sp>
        <p:nvSpPr>
          <p:cNvPr id="27" name="Rectangl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24" name="Rectangl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B0023-0CED-47F7-85AE-654F0B232C29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Книж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pic" sz="quarter" idx="10"/>
          </p:nvPr>
        </p:nvSpPr>
        <p:spPr>
          <a:xfrm>
            <a:off x="419375" y="233241"/>
            <a:ext cx="4640305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 hasCustomPrompt="1"/>
          </p:nvPr>
        </p:nvSpPr>
        <p:spPr>
          <a:xfrm>
            <a:off x="5257800" y="3048000"/>
            <a:ext cx="3505200" cy="3352800"/>
          </a:xfrm>
        </p:spPr>
        <p:txBody>
          <a:bodyPr tIns="91440" bIns="91440"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20.08.2020</a:t>
            </a:fld>
            <a:endParaRPr kumimoji="0" lang="ru-RU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Альбомная (на весь экра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kumimoji="0" lang="ru-RU" i="0"/>
              <a:t>Щелкните значок,</a:t>
            </a:r>
            <a:r>
              <a:rPr kumimoji="0" lang="ru-RU" i="0" baseline="0"/>
              <a:t> чтобы добавить </a:t>
            </a:r>
            <a:r>
              <a:rPr kumimoji="0" lang="ru-RU" i="0"/>
              <a:t>фотографию размером со всю страницу</a:t>
            </a:r>
            <a:endParaRPr kumimoji="0" lang="ru-RU" i="0" baseline="0"/>
          </a:p>
          <a:p>
            <a:pPr marL="0" marR="0" indent="0" algn="ctr">
              <a:buFontTx/>
              <a:buNone/>
            </a:pPr>
            <a:endParaRPr kumimoji="0" lang="ru-RU" i="0"/>
          </a:p>
          <a:p>
            <a:pPr algn="ctr">
              <a:buFontTx/>
              <a:buNone/>
            </a:pPr>
            <a:endParaRPr kumimoji="0" lang="ru-RU" i="0"/>
          </a:p>
          <a:p>
            <a:pPr algn="ctr">
              <a:buFontTx/>
              <a:buNone/>
            </a:pPr>
            <a:endParaRPr kumimoji="0" lang="ru-RU" i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аздел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 hasCustomPrompt="1"/>
          </p:nvPr>
        </p:nvSpPr>
        <p:spPr>
          <a:xfrm>
            <a:off x="752670" y="4572000"/>
            <a:ext cx="7781730" cy="990600"/>
          </a:xfrm>
        </p:spPr>
        <p:txBody>
          <a:bodyPr vert="horz" bIns="0" anchor="b" anchorCtr="0"/>
          <a:lstStyle>
            <a:lvl1pPr eaLnBrk="1" latinLnBrk="0" hangingPunct="1">
              <a:defRPr kumimoji="0" lang="ru-RU" baseline="0"/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752670" y="5600700"/>
            <a:ext cx="7772400" cy="838200"/>
          </a:xfrm>
        </p:spPr>
        <p:txBody>
          <a:bodyPr vert="horz" tIns="0"/>
          <a:lstStyle>
            <a:lvl1pPr eaLnBrk="1" latinLnBrk="0" hangingPunct="1">
              <a:buFontTx/>
              <a:buNone/>
              <a:defRPr kumimoji="0" lang="ru-RU" sz="1800"/>
            </a:lvl1pPr>
            <a:extLst/>
          </a:lstStyle>
          <a:p>
            <a:pPr lvl="0"/>
            <a:r>
              <a:rPr kumimoji="0" lang="ru-RU"/>
              <a:t>Подзаголовок слайда</a:t>
            </a:r>
          </a:p>
        </p:txBody>
      </p:sp>
      <p:sp>
        <p:nvSpPr>
          <p:cNvPr id="7" name="Rectangle 6"/>
          <p:cNvSpPr>
            <a:spLocks noGrp="1"/>
          </p:cNvSpPr>
          <p:nvPr>
            <p:ph type="pic" sz="quarter" idx="11"/>
          </p:nvPr>
        </p:nvSpPr>
        <p:spPr>
          <a:xfrm>
            <a:off x="786338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/>
          <a:p>
            <a:pPr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18" name="Rectangle 6"/>
          <p:cNvSpPr>
            <a:spLocks noGrp="1"/>
          </p:cNvSpPr>
          <p:nvPr>
            <p:ph type="pic" sz="quarter" idx="15"/>
          </p:nvPr>
        </p:nvSpPr>
        <p:spPr>
          <a:xfrm>
            <a:off x="3474604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/>
          <a:p>
            <a:pPr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2" name="Rectangle 6"/>
          <p:cNvSpPr>
            <a:spLocks noGrp="1"/>
          </p:cNvSpPr>
          <p:nvPr>
            <p:ph type="pic" sz="quarter" idx="16"/>
          </p:nvPr>
        </p:nvSpPr>
        <p:spPr>
          <a:xfrm>
            <a:off x="6162870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/>
          <a:p>
            <a:pPr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20.08.2020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2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4722047" y="609600"/>
            <a:ext cx="3431353" cy="4575141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11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1066800" y="609600"/>
            <a:ext cx="3429000" cy="4572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3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47244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20.08.2020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альбом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25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648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20.08.2020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смешан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141976" y="381000"/>
            <a:ext cx="3773424" cy="283006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22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4152" y="381000"/>
            <a:ext cx="4462272" cy="5949696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5141976" y="3352800"/>
            <a:ext cx="3773425" cy="2971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20.08.2020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4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32004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31" name="Rectangle 8"/>
          <p:cNvSpPr>
            <a:spLocks noGrp="1" noChangeAspect="1"/>
          </p:cNvSpPr>
          <p:nvPr>
            <p:ph type="pic" sz="quarter" idx="12"/>
          </p:nvPr>
        </p:nvSpPr>
        <p:spPr>
          <a:xfrm>
            <a:off x="61722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32004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4" name="Rectangle 6"/>
          <p:cNvSpPr>
            <a:spLocks noGrp="1"/>
          </p:cNvSpPr>
          <p:nvPr>
            <p:ph type="body" sz="quarter" idx="15" hasCustomPrompt="1"/>
          </p:nvPr>
        </p:nvSpPr>
        <p:spPr>
          <a:xfrm>
            <a:off x="61722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20.08.2020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slideLayout" Target="../slideLayouts/slideLayout18.xml" /><Relationship Id="rId3" Type="http://schemas.openxmlformats.org/officeDocument/2006/relationships/slideLayout" Target="../slideLayouts/slideLayout3.xml" /><Relationship Id="rId21" Type="http://schemas.openxmlformats.org/officeDocument/2006/relationships/slideLayout" Target="../slideLayouts/slideLayout21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20" Type="http://schemas.openxmlformats.org/officeDocument/2006/relationships/slideLayout" Target="../slideLayouts/slideLayout20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23" Type="http://schemas.openxmlformats.org/officeDocument/2006/relationships/theme" Target="../theme/theme1.xml" /><Relationship Id="rId10" Type="http://schemas.openxmlformats.org/officeDocument/2006/relationships/slideLayout" Target="../slideLayouts/slideLayout10.xml" /><Relationship Id="rId19" Type="http://schemas.openxmlformats.org/officeDocument/2006/relationships/slideLayout" Target="../slideLayouts/slideLayout19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Relationship Id="rId22" Type="http://schemas.openxmlformats.org/officeDocument/2006/relationships/slideLayout" Target="../slideLayouts/slideLayout22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eaLnBrk="1" latinLnBrk="0" hangingPunct="1"/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9" name="Rectangle 3"/>
          <p:cNvSpPr>
            <a:spLocks noGrp="1"/>
          </p:cNvSpPr>
          <p:nvPr>
            <p:ph type="dt" sz="half" idx="2"/>
          </p:nvPr>
        </p:nvSpPr>
        <p:spPr>
          <a:xfrm>
            <a:off x="66675" y="6559360"/>
            <a:ext cx="2438400" cy="244475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lang="ru-RU" sz="1200">
                <a:solidFill>
                  <a:schemeClr val="tx2"/>
                </a:solidFill>
              </a:defRPr>
            </a:lvl1pPr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20.08.2020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0" name="Rectangle 25"/>
          <p:cNvSpPr>
            <a:spLocks noGrp="1"/>
          </p:cNvSpPr>
          <p:nvPr>
            <p:ph type="ftr" sz="quarter" idx="3"/>
          </p:nvPr>
        </p:nvSpPr>
        <p:spPr>
          <a:xfrm>
            <a:off x="2995653" y="6558153"/>
            <a:ext cx="4648200" cy="246888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lang="ru-RU" sz="1200">
                <a:solidFill>
                  <a:schemeClr val="tx2"/>
                </a:solidFill>
              </a:defRPr>
            </a:lvl1pPr>
            <a:extLst/>
          </a:lstStyle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3" name="Rectangle 16"/>
          <p:cNvSpPr>
            <a:spLocks noGrp="1"/>
          </p:cNvSpPr>
          <p:nvPr>
            <p:ph type="sldNum" sz="quarter" idx="4"/>
          </p:nvPr>
        </p:nvSpPr>
        <p:spPr>
          <a:xfrm>
            <a:off x="8172450" y="6559360"/>
            <a:ext cx="914400" cy="244475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lang="ru-RU" sz="1200">
                <a:solidFill>
                  <a:schemeClr val="tx2"/>
                </a:solidFill>
              </a:defRPr>
            </a:lvl1pPr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lang="ru-RU" sz="3200" cap="all" baseline="0">
          <a:solidFill>
            <a:schemeClr val="tx2"/>
          </a:solidFill>
          <a:effectLst>
            <a:outerShdw blurRad="51000" dist="370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 lang="ru-RU">
          <a:solidFill>
            <a:schemeClr val="tx2"/>
          </a:solidFill>
        </a:defRPr>
      </a:lvl2pPr>
      <a:lvl3pPr eaLnBrk="1" latinLnBrk="0" hangingPunct="1">
        <a:defRPr kumimoji="0" lang="ru-RU">
          <a:solidFill>
            <a:schemeClr val="tx2"/>
          </a:solidFill>
        </a:defRPr>
      </a:lvl3pPr>
      <a:lvl4pPr eaLnBrk="1" latinLnBrk="0" hangingPunct="1">
        <a:defRPr kumimoji="0" lang="ru-RU">
          <a:solidFill>
            <a:schemeClr val="tx2"/>
          </a:solidFill>
        </a:defRPr>
      </a:lvl4pPr>
      <a:lvl5pPr eaLnBrk="1" latinLnBrk="0" hangingPunct="1">
        <a:defRPr kumimoji="0" lang="ru-RU">
          <a:solidFill>
            <a:schemeClr val="tx2"/>
          </a:solidFill>
        </a:defRPr>
      </a:lvl5pPr>
      <a:lvl6pPr eaLnBrk="1" latinLnBrk="0" hangingPunct="1">
        <a:defRPr kumimoji="0" lang="ru-RU">
          <a:solidFill>
            <a:schemeClr val="tx2"/>
          </a:solidFill>
        </a:defRPr>
      </a:lvl6pPr>
      <a:lvl7pPr eaLnBrk="1" latinLnBrk="0" hangingPunct="1">
        <a:defRPr kumimoji="0" lang="ru-RU">
          <a:solidFill>
            <a:schemeClr val="tx2"/>
          </a:solidFill>
        </a:defRPr>
      </a:lvl7pPr>
      <a:lvl8pPr eaLnBrk="1" latinLnBrk="0" hangingPunct="1">
        <a:defRPr kumimoji="0" lang="ru-RU">
          <a:solidFill>
            <a:schemeClr val="tx2"/>
          </a:solidFill>
        </a:defRPr>
      </a:lvl8pPr>
      <a:lvl9pPr eaLnBrk="1" latinLnBrk="0" hangingPunct="1">
        <a:defRPr kumimoji="0" lang="ru-RU"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kumimoji="0" lang="ru-RU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kumimoji="0" lang="ru-RU"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kumimoji="0" lang="ru-RU"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kumimoji="0" lang="ru-RU"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dailyhoro.ru/article/makovej-14-avgusta-pravoslavnyie-i-narodnyie-traditsii/" TargetMode="External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2.xml" /><Relationship Id="rId4" Type="http://schemas.openxmlformats.org/officeDocument/2006/relationships/image" Target="../media/image4.jpe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ailyhoro.ru/article/uspenskij-post-kak-pravilno-postitsya/" TargetMode="External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2.xml" /><Relationship Id="rId4" Type="http://schemas.openxmlformats.org/officeDocument/2006/relationships/image" Target="../media/image5.jpe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2.xml" /><Relationship Id="rId4" Type="http://schemas.openxmlformats.org/officeDocument/2006/relationships/image" Target="../media/image7.jpe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ailyhoro.ru/article/tri-spasa-v-avguste-medovyij-yablochnyij-orehovyij/" TargetMode="External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2.xml" /><Relationship Id="rId4" Type="http://schemas.openxmlformats.org/officeDocument/2006/relationships/image" Target="../media/image8.jpe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ailyhoro.ru/article/medovyij-spas-istoriya-prazdnika/" TargetMode="External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2.xml" /><Relationship Id="rId4" Type="http://schemas.openxmlformats.org/officeDocument/2006/relationships/image" Target="../media/image10.jpeg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8766\Desktop\13908403615204e9409e7270.970811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568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404664"/>
            <a:ext cx="4968552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Медовый спас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8766\Desktop\desktopwallpapers.org.ua-27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1556792"/>
            <a:ext cx="34563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Ежегодно, 14 августа, православные христиане отмечают первый августовский Спас — Медовый или </a:t>
            </a:r>
            <a:r>
              <a:rPr lang="ru-RU" sz="2000" i="1" dirty="0" err="1">
                <a:hlinkClick r:id="rId3"/>
              </a:rPr>
              <a:t>Макавей</a:t>
            </a:r>
            <a:r>
              <a:rPr lang="ru-RU" sz="2000" dirty="0"/>
              <a:t>. Этот день связан со множеством народных поверий и традиций. </a:t>
            </a:r>
          </a:p>
        </p:txBody>
      </p:sp>
      <p:pic>
        <p:nvPicPr>
          <p:cNvPr id="10242" name="Picture 2" descr="Медовый Спас: история, смысл, проповеди, традиции, рецепты (+Видео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1340768"/>
            <a:ext cx="4608512" cy="38111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51520" y="260648"/>
            <a:ext cx="83884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Спасами</a:t>
            </a:r>
            <a:r>
              <a:rPr lang="ru-RU" sz="2000" i="1" dirty="0"/>
              <a:t> (сокращенная форма от слова Спаситель, Иисус Христос) называют три летних праздника, посвященных Христу: Медовый Спас, Яблочный Спас и Третий Спас.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365104"/>
            <a:ext cx="35283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Другие названия праздника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9024" y="5373216"/>
            <a:ext cx="85334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Первый Спас, кроме Медового и </a:t>
            </a:r>
            <a:r>
              <a:rPr lang="ru-RU" sz="2000" dirty="0" err="1"/>
              <a:t>Макавея</a:t>
            </a:r>
            <a:r>
              <a:rPr lang="ru-RU" sz="2000" dirty="0"/>
              <a:t>, имеет и другие названия: Мокрый Спас, Водный Спас, Медовый праздник, Пчелиный праздник, </a:t>
            </a:r>
            <a:r>
              <a:rPr lang="ru-RU" sz="2000" dirty="0" err="1"/>
              <a:t>Медолом</a:t>
            </a:r>
            <a:r>
              <a:rPr lang="ru-RU" sz="2000" dirty="0"/>
              <a:t>, </a:t>
            </a:r>
            <a:r>
              <a:rPr lang="ru-RU" sz="2000" dirty="0" err="1"/>
              <a:t>Спасовка</a:t>
            </a:r>
            <a:r>
              <a:rPr lang="ru-RU" sz="2000" dirty="0"/>
              <a:t>, Проводы лета, «</a:t>
            </a:r>
            <a:r>
              <a:rPr lang="ru-RU" sz="2000" dirty="0" err="1"/>
              <a:t>Макавей</a:t>
            </a:r>
            <a:r>
              <a:rPr lang="ru-RU" sz="2000" dirty="0"/>
              <a:t> </a:t>
            </a:r>
            <a:r>
              <a:rPr lang="ru-RU" sz="2000" dirty="0" err="1"/>
              <a:t>зельная</a:t>
            </a:r>
            <a:r>
              <a:rPr lang="ru-RU" sz="2000" dirty="0"/>
              <a:t>» (белорусское), «</a:t>
            </a:r>
            <a:r>
              <a:rPr lang="ru-RU" sz="2000" dirty="0" err="1"/>
              <a:t>Маковия</a:t>
            </a:r>
            <a:r>
              <a:rPr lang="ru-RU" sz="2000" dirty="0"/>
              <a:t>» (украинское), Маккавей, </a:t>
            </a:r>
            <a:r>
              <a:rPr lang="ru-RU" sz="2000" dirty="0" err="1"/>
              <a:t>Макотрус</a:t>
            </a:r>
            <a:r>
              <a:rPr lang="ru-RU" sz="2000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8766\Desktop\desktopwallpapers.org.ua-27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Народные и церковные обычаи </a:t>
            </a:r>
          </a:p>
          <a:p>
            <a:pPr fontAlgn="base"/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 Медовый Спас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710163"/>
            <a:ext cx="4608512" cy="6455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1550" dirty="0"/>
              <a:t>              </a:t>
            </a:r>
            <a:r>
              <a:rPr lang="ru-RU" sz="2000" dirty="0"/>
              <a:t>К 14 августа (по-старому стилю) пчеловоды и бортники собирали мед из переполненных ульев, а в день Спаса его несли в церковь, для освящения.</a:t>
            </a:r>
          </a:p>
          <a:p>
            <a:pPr algn="ctr" fontAlgn="base"/>
            <a:r>
              <a:rPr lang="ru-RU" sz="2000" dirty="0"/>
              <a:t>             Уже освещенный мед можно было пробовать и угощать им близких и соседей. Из свежего меда готовили различные лакомства, варили медовые напитки, которые попадали затем на вечерний стол. С Медового Спаса </a:t>
            </a:r>
            <a:r>
              <a:rPr lang="ru-RU" sz="2000" dirty="0">
                <a:hlinkClick r:id="rId3"/>
              </a:rPr>
              <a:t>начинался Успенский пост</a:t>
            </a:r>
            <a:r>
              <a:rPr lang="ru-RU" sz="2000" dirty="0"/>
              <a:t>. В первый день поста </a:t>
            </a:r>
            <a:r>
              <a:rPr lang="ru-RU" sz="2000" dirty="0" err="1"/>
              <a:t>яственный</a:t>
            </a:r>
            <a:r>
              <a:rPr lang="ru-RU" sz="2000" dirty="0"/>
              <a:t> стол всегда был богат на угощения: булки и пироги с маком и медом, выпечка из постного теста, в которое добавляли орехи, изюм, а теперь еще и корицу и пряности.</a:t>
            </a:r>
          </a:p>
          <a:p>
            <a:pPr algn="just" fontAlgn="base"/>
            <a:endParaRPr lang="ru-RU" sz="1550" dirty="0"/>
          </a:p>
          <a:p>
            <a:pPr fontAlgn="base"/>
            <a:endParaRPr lang="ru-RU" dirty="0"/>
          </a:p>
        </p:txBody>
      </p:sp>
      <p:pic>
        <p:nvPicPr>
          <p:cNvPr id="9217" name="Picture 1" descr="C:\Users\8766\Desktop\fresh-hone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628800"/>
            <a:ext cx="3816424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8766\Desktop\desktopwallpapers.org.ua-27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439248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dirty="0"/>
              <a:t>В Спас обязательно ходили в церковь. Священники освящали принесенные постные угощения, приготовленные на Спас. </a:t>
            </a:r>
          </a:p>
          <a:p>
            <a:pPr algn="ctr" fontAlgn="base"/>
            <a:r>
              <a:rPr lang="ru-RU" sz="2000" dirty="0"/>
              <a:t>Мед святили в новой посуде, которая еще не была в употреблении, куда пчеловод в чистой одежде клал часть сот из самого богатого улья. Освященным медом было принято угощать нищих, им также поминали родителей. Часть меда оставалась в церкви, им угощался причт, нищие и дети.</a:t>
            </a:r>
          </a:p>
          <a:p>
            <a:pPr algn="ctr" fontAlgn="base"/>
            <a:r>
              <a:rPr lang="ru-RU" sz="2000" dirty="0"/>
              <a:t>Особо ценится вода, освященная в день Медового Спаса. Вода, обретенная в этот день, способна исцелить больного или помочь человеку в беде. Отсюда еще одно название праздника — Спас на воде.</a:t>
            </a:r>
          </a:p>
        </p:txBody>
      </p:sp>
      <p:pic>
        <p:nvPicPr>
          <p:cNvPr id="7171" name="Picture 3" descr="http://f5.s.qip.ru/IA4wMrc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32657"/>
            <a:ext cx="3744416" cy="30963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173" name="Picture 5" descr="http://www.mr-k.ru/_nw/3/411354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717032"/>
            <a:ext cx="3998943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8766\Desktop\desktopwallpapers.org.ua-27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Традиции, приметы и поверья в день Медового Спаса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24744"/>
            <a:ext cx="3528392" cy="5563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dirty="0"/>
              <a:t>В этот день освящались новые колодцы и чистились старые. В открытых водоемах и источниках, последний раз в году купали лошадей. В народе говорили: на </a:t>
            </a:r>
            <a:r>
              <a:rPr lang="ru-RU" sz="2000" dirty="0">
                <a:hlinkClick r:id="rId3"/>
              </a:rPr>
              <a:t>Первый Спас</a:t>
            </a:r>
            <a:r>
              <a:rPr lang="ru-RU" sz="2000" dirty="0"/>
              <a:t> купай лошадей и скот — весь год будут здоровыми.</a:t>
            </a:r>
          </a:p>
          <a:p>
            <a:pPr algn="ctr" fontAlgn="base"/>
            <a:r>
              <a:rPr lang="ru-RU" sz="2000" dirty="0"/>
              <a:t>Согласно приметам, несколько хлебных колосков, освященных в церкви, должны год храниться в доме, чтобы урожай был богатым, а зима теплой.</a:t>
            </a:r>
          </a:p>
          <a:p>
            <a:pPr fontAlgn="base"/>
            <a:endParaRPr lang="ru-RU" sz="1550" dirty="0"/>
          </a:p>
        </p:txBody>
      </p:sp>
      <p:pic>
        <p:nvPicPr>
          <p:cNvPr id="8196" name="Picture 4" descr="http://images.aif.ru/004/682/46c98ecb278085d0460e023503e2a6c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1268760"/>
            <a:ext cx="5313343" cy="46805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8766\Desktop\desktopwallpapers.org.ua-27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3456384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Считалось, что оказанная, в этот день, помощь вдове обязательно вернется человеку счастьем. Первый Спас считался концом лета и началом осени, с этого дня природа начинала переход в новую стадию. </a:t>
            </a:r>
          </a:p>
          <a:p>
            <a:pPr algn="ctr"/>
            <a:r>
              <a:rPr lang="ru-RU" sz="2000" dirty="0"/>
              <a:t>Накануне </a:t>
            </a:r>
            <a:r>
              <a:rPr lang="ru-RU" sz="2000" dirty="0" err="1"/>
              <a:t>Маковия</a:t>
            </a:r>
            <a:r>
              <a:rPr lang="ru-RU" sz="2000" dirty="0"/>
              <a:t> готовят «</a:t>
            </a:r>
            <a:r>
              <a:rPr lang="ru-RU" sz="2000" dirty="0" err="1"/>
              <a:t>маковийский</a:t>
            </a:r>
            <a:r>
              <a:rPr lang="ru-RU" sz="2000" dirty="0"/>
              <a:t> цветок»: букет, состоящий из разных цветов и растений, включая мяту, чабрец и календулу. Каждое растение обладает своим магическим значением, и их все вместе, с несколькими головками мака, освящают в церкви.</a:t>
            </a:r>
          </a:p>
          <a:p>
            <a:pPr algn="ctr"/>
            <a:endParaRPr lang="ru-RU" sz="2000" dirty="0"/>
          </a:p>
          <a:p>
            <a:pPr algn="ctr" fontAlgn="base"/>
            <a:endParaRPr lang="ru-RU" sz="2000" dirty="0"/>
          </a:p>
        </p:txBody>
      </p:sp>
      <p:pic>
        <p:nvPicPr>
          <p:cNvPr id="6150" name="Picture 6" descr="http://www.pravda.lutsk.ua/abton/spaw2/uploads/images/news/53370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32656"/>
            <a:ext cx="5184576" cy="5472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8766\Desktop\desktopwallpapers.org.ua-27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508104" y="116632"/>
            <a:ext cx="351013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dirty="0"/>
              <a:t>      После этого освященные маковые головки хранят дома для спокойствия и благополучия в семье. В народной медицине букетик сухих головок ставят у кровати тех, кто страдает бессонницей – для спокойного сна.</a:t>
            </a:r>
          </a:p>
          <a:p>
            <a:pPr algn="ctr" fontAlgn="base"/>
            <a:r>
              <a:rPr lang="ru-RU" sz="2000" dirty="0"/>
              <a:t>14 августа женщины обращались с молитвой к своему ангелу-хранителю, с просьбой о защите. В народе считалось, что в этот день прощается любой женский грех. </a:t>
            </a:r>
          </a:p>
          <a:p>
            <a:pPr algn="ctr" fontAlgn="base"/>
            <a:r>
              <a:rPr lang="ru-RU" sz="2000" dirty="0"/>
              <a:t>По традиции именно с </a:t>
            </a:r>
            <a:r>
              <a:rPr lang="ru-RU" sz="2000" i="1" dirty="0">
                <a:hlinkClick r:id="rId3"/>
              </a:rPr>
              <a:t>Медового Спаса</a:t>
            </a:r>
            <a:r>
              <a:rPr lang="ru-RU" sz="2000" dirty="0"/>
              <a:t> начинается посев озимых.</a:t>
            </a:r>
          </a:p>
        </p:txBody>
      </p:sp>
      <p:pic>
        <p:nvPicPr>
          <p:cNvPr id="5126" name="Picture 6" descr="http://s019.radikal.ru/i613/1405/59/c9aeac2db5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6632"/>
            <a:ext cx="5184576" cy="64807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8766\Desktop\desktopwallpapers.org.ua-27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http://3.firepic.org/3/images/2013-08/14/6rnpl51xecd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ClassicPhotoAlbum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70000"/>
                <a:satMod val="350000"/>
              </a:schemeClr>
            </a:gs>
          </a:gsLst>
          <a:path path="circle">
            <a:fillToRect l="51000" t="-20000" r="2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25000"/>
                <a:satMod val="350000"/>
              </a:schemeClr>
              <a:schemeClr val="phClr">
                <a:tint val="83000"/>
                <a:satMod val="11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ClassicPhotoAlbum</Template>
  <TotalTime>0</TotalTime>
  <Words>136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ClassicPhotoAlbum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Неизвестный пользователь</cp:lastModifiedBy>
  <cp:revision>2</cp:revision>
  <dcterms:created xsi:type="dcterms:W3CDTF">2015-09-13T19:16:34Z</dcterms:created>
  <dcterms:modified xsi:type="dcterms:W3CDTF">2020-08-20T09:23:05Z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1049</vt:i4>
  </property>
  <property fmtid="{D5CDD505-2E9C-101B-9397-08002B2CF9AE}" pid="3" name="_Version">
    <vt:lpwstr>12.0.4518</vt:lpwstr>
  </property>
</Properties>
</file>