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1" r:id="rId2"/>
    <p:sldId id="284" r:id="rId3"/>
    <p:sldId id="290" r:id="rId4"/>
    <p:sldId id="283" r:id="rId5"/>
    <p:sldId id="258" r:id="rId6"/>
    <p:sldId id="261" r:id="rId7"/>
    <p:sldId id="263" r:id="rId8"/>
    <p:sldId id="281" r:id="rId9"/>
    <p:sldId id="262" r:id="rId10"/>
    <p:sldId id="291" r:id="rId11"/>
    <p:sldId id="294" r:id="rId12"/>
    <p:sldId id="278" r:id="rId13"/>
    <p:sldId id="292" r:id="rId14"/>
    <p:sldId id="295" r:id="rId15"/>
    <p:sldId id="296" r:id="rId16"/>
    <p:sldId id="293" r:id="rId17"/>
    <p:sldId id="280" r:id="rId18"/>
    <p:sldId id="28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0099"/>
    <a:srgbClr val="FF9900"/>
    <a:srgbClr val="CC0099"/>
    <a:srgbClr val="FF3300"/>
    <a:srgbClr val="FF0066"/>
    <a:srgbClr val="00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6" autoAdjust="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364203F-BCA0-4C92-8CF5-CABF67FDA28C}" type="datetimeFigureOut">
              <a:rPr lang="ru-RU"/>
              <a:pPr>
                <a:defRPr/>
              </a:pPr>
              <a:t>20.08.2020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1C9D4D2-A2E4-45D3-AAFC-5897D9FEE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2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 userDrawn="1"/>
        </p:nvSpPr>
        <p:spPr>
          <a:xfrm>
            <a:off x="3214688" y="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35A30-CFD9-4A8B-BFA5-4ED5FFB59813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F71A2-9B18-49A6-9EB1-9D036F241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1C224-80C3-46A4-ADA4-55B83C7250DF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6C6A6-4B3C-4012-A9E3-9B7C5ED85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504E5-29D5-4613-BAB5-9BA6564614BE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C0654-AF0C-4BA1-BE33-448554C9C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3634A-CE21-4919-8686-D1319196E987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AD022-4C88-4087-9126-4106E054A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B0836-1E69-4862-9124-A6AEE3C70437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5C5F0-1FE3-4C58-A674-F0BE5349B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A3BDC-FBDF-4DA0-88D2-D78614E7DF51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210D8-2494-435D-898C-6F35917E6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FC780-FADD-4606-A776-0B8A5CDF9D47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C1EDD-A503-4CD1-A743-ADAD7324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60975-E7BA-4B6E-8EC3-839F2722306F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92AD8-E985-4F87-8D14-7978F9161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C6706-AB27-4A28-8ED6-07169BE299E5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7D633-9FE9-46A8-AD28-984BC28B0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607D7-1D5D-4552-BB95-54A9539CC085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7FA5F-ECC5-4D36-B69F-B1BEAF2D4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60B69-249E-4FBF-8962-E74835BEE681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F9FAC-571E-467C-89D4-E555E8BC4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831850"/>
            <a:ext cx="77152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286879-BFB3-4E8C-AE21-4087DC9CD051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37CEEC-C2A3-442F-9B84-A372B69CE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" TargetMode="External"/><Relationship Id="rId2" Type="http://schemas.openxmlformats.org/officeDocument/2006/relationships/hyperlink" Target="http://drevniy-egipet.ru/matematika-drevnego-egipta-istoriya-vozniknoveniya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Заголовок 79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36099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0066"/>
                </a:solidFill>
                <a:latin typeface="Arial Black" pitchFamily="34" charset="0"/>
              </a:rPr>
              <a:t>Цифры у разных народов мира</a:t>
            </a:r>
            <a:r>
              <a:rPr lang="ru-RU" sz="4000" dirty="0" smtClean="0">
                <a:solidFill>
                  <a:srgbClr val="FF0066"/>
                </a:solidFill>
              </a:rPr>
              <a:t> </a:t>
            </a:r>
            <a:br>
              <a:rPr lang="ru-RU" sz="4000" dirty="0" smtClean="0">
                <a:solidFill>
                  <a:srgbClr val="FF0066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работу выполнила</a:t>
            </a:r>
            <a:br>
              <a:rPr lang="ru-RU" sz="4000" dirty="0" smtClean="0"/>
            </a:br>
            <a:r>
              <a:rPr lang="ru-RU" sz="4000" dirty="0" smtClean="0"/>
              <a:t>ученица 5 класса </a:t>
            </a:r>
            <a:br>
              <a:rPr lang="ru-RU" sz="4000" dirty="0" smtClean="0"/>
            </a:br>
            <a:r>
              <a:rPr lang="ru-RU" sz="4000" dirty="0" smtClean="0"/>
              <a:t>Сиротина Света</a:t>
            </a:r>
          </a:p>
        </p:txBody>
      </p:sp>
      <p:sp>
        <p:nvSpPr>
          <p:cNvPr id="14338" name="Subtitle 2"/>
          <p:cNvSpPr txBox="1">
            <a:spLocks/>
          </p:cNvSpPr>
          <p:nvPr/>
        </p:nvSpPr>
        <p:spPr bwMode="auto">
          <a:xfrm>
            <a:off x="1042988" y="692150"/>
            <a:ext cx="7345362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b="1" u="sng">
              <a:solidFill>
                <a:srgbClr val="77933C"/>
              </a:solidFill>
              <a:latin typeface="Calibri" pitchFamily="34" charset="0"/>
            </a:endParaRPr>
          </a:p>
        </p:txBody>
      </p:sp>
      <p:sp>
        <p:nvSpPr>
          <p:cNvPr id="14339" name="Subtitle 2"/>
          <p:cNvSpPr txBox="1">
            <a:spLocks/>
          </p:cNvSpPr>
          <p:nvPr/>
        </p:nvSpPr>
        <p:spPr bwMode="auto">
          <a:xfrm>
            <a:off x="1476375" y="1557338"/>
            <a:ext cx="67675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b="1" u="sng">
              <a:solidFill>
                <a:srgbClr val="77933C"/>
              </a:solidFill>
              <a:latin typeface="Calibri" pitchFamily="34" charset="0"/>
            </a:endParaRP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4932363" y="4941888"/>
            <a:ext cx="30956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Руководитель проекта </a:t>
            </a:r>
          </a:p>
          <a:p>
            <a:pPr>
              <a:spcBef>
                <a:spcPct val="50000"/>
              </a:spcBef>
            </a:pPr>
            <a:r>
              <a:rPr lang="ru-RU"/>
              <a:t>Учитель математики </a:t>
            </a:r>
          </a:p>
          <a:p>
            <a:pPr>
              <a:spcBef>
                <a:spcPct val="50000"/>
              </a:spcBef>
            </a:pPr>
            <a:r>
              <a:rPr lang="ru-RU"/>
              <a:t>Карлова В.Н.</a:t>
            </a:r>
          </a:p>
        </p:txBody>
      </p:sp>
      <p:pic>
        <p:nvPicPr>
          <p:cNvPr id="14342" name="Рисунок 1" descr="http://matematika.gym075.edusite.ru/images/numeraziya/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437063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smtClean="0">
                <a:solidFill>
                  <a:srgbClr val="00FF00"/>
                </a:solidFill>
              </a:rPr>
              <a:t>Например: </a:t>
            </a:r>
          </a:p>
          <a:p>
            <a:pPr>
              <a:buFont typeface="Arial" charset="0"/>
              <a:buNone/>
            </a:pPr>
            <a:r>
              <a:rPr lang="ru-RU" smtClean="0"/>
              <a:t> </a:t>
            </a:r>
            <a:r>
              <a:rPr lang="ru-RU" sz="5400" smtClean="0"/>
              <a:t>241 = </a:t>
            </a:r>
            <a:r>
              <a:rPr lang="en-US" sz="5400" smtClean="0"/>
              <a:t>CMA</a:t>
            </a:r>
            <a:endParaRPr lang="ru-RU" sz="5400" smtClean="0"/>
          </a:p>
        </p:txBody>
      </p:sp>
      <p:grpSp>
        <p:nvGrpSpPr>
          <p:cNvPr id="23554" name="Group 14"/>
          <p:cNvGrpSpPr>
            <a:grpSpLocks/>
          </p:cNvGrpSpPr>
          <p:nvPr/>
        </p:nvGrpSpPr>
        <p:grpSpPr bwMode="auto">
          <a:xfrm>
            <a:off x="2700338" y="1484313"/>
            <a:ext cx="287337" cy="146050"/>
            <a:chOff x="1202" y="935"/>
            <a:chExt cx="90" cy="46"/>
          </a:xfrm>
        </p:grpSpPr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 flipV="1">
              <a:off x="1202" y="935"/>
              <a:ext cx="0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>
              <a:off x="1202" y="935"/>
              <a:ext cx="9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 flipV="1">
              <a:off x="1292" y="935"/>
              <a:ext cx="0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55" name="Group 15"/>
          <p:cNvGrpSpPr>
            <a:grpSpLocks/>
          </p:cNvGrpSpPr>
          <p:nvPr/>
        </p:nvGrpSpPr>
        <p:grpSpPr bwMode="auto">
          <a:xfrm>
            <a:off x="3132138" y="1484313"/>
            <a:ext cx="287337" cy="146050"/>
            <a:chOff x="1202" y="935"/>
            <a:chExt cx="90" cy="46"/>
          </a:xfrm>
        </p:grpSpPr>
        <p:sp>
          <p:nvSpPr>
            <p:cNvPr id="23560" name="Line 16"/>
            <p:cNvSpPr>
              <a:spLocks noChangeShapeType="1"/>
            </p:cNvSpPr>
            <p:nvPr/>
          </p:nvSpPr>
          <p:spPr bwMode="auto">
            <a:xfrm flipV="1">
              <a:off x="1202" y="935"/>
              <a:ext cx="0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1" name="Line 17"/>
            <p:cNvSpPr>
              <a:spLocks noChangeShapeType="1"/>
            </p:cNvSpPr>
            <p:nvPr/>
          </p:nvSpPr>
          <p:spPr bwMode="auto">
            <a:xfrm>
              <a:off x="1202" y="935"/>
              <a:ext cx="9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2" name="Line 18"/>
            <p:cNvSpPr>
              <a:spLocks noChangeShapeType="1"/>
            </p:cNvSpPr>
            <p:nvPr/>
          </p:nvSpPr>
          <p:spPr bwMode="auto">
            <a:xfrm flipV="1">
              <a:off x="1292" y="935"/>
              <a:ext cx="0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56" name="Group 19"/>
          <p:cNvGrpSpPr>
            <a:grpSpLocks/>
          </p:cNvGrpSpPr>
          <p:nvPr/>
        </p:nvGrpSpPr>
        <p:grpSpPr bwMode="auto">
          <a:xfrm>
            <a:off x="3563938" y="1484313"/>
            <a:ext cx="287337" cy="146050"/>
            <a:chOff x="1202" y="935"/>
            <a:chExt cx="90" cy="46"/>
          </a:xfrm>
        </p:grpSpPr>
        <p:sp>
          <p:nvSpPr>
            <p:cNvPr id="23557" name="Line 20"/>
            <p:cNvSpPr>
              <a:spLocks noChangeShapeType="1"/>
            </p:cNvSpPr>
            <p:nvPr/>
          </p:nvSpPr>
          <p:spPr bwMode="auto">
            <a:xfrm flipV="1">
              <a:off x="1202" y="935"/>
              <a:ext cx="0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8" name="Line 21"/>
            <p:cNvSpPr>
              <a:spLocks noChangeShapeType="1"/>
            </p:cNvSpPr>
            <p:nvPr/>
          </p:nvSpPr>
          <p:spPr bwMode="auto">
            <a:xfrm>
              <a:off x="1202" y="935"/>
              <a:ext cx="9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9" name="Line 22"/>
            <p:cNvSpPr>
              <a:spLocks noChangeShapeType="1"/>
            </p:cNvSpPr>
            <p:nvPr/>
          </p:nvSpPr>
          <p:spPr bwMode="auto">
            <a:xfrm flipV="1">
              <a:off x="1292" y="935"/>
              <a:ext cx="0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5" y="2420888"/>
            <a:ext cx="69913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654050"/>
          </a:xfrm>
        </p:spPr>
        <p:txBody>
          <a:bodyPr/>
          <a:lstStyle/>
          <a:p>
            <a:r>
              <a:rPr lang="ru-RU" sz="4000" smtClean="0">
                <a:solidFill>
                  <a:srgbClr val="FF0000"/>
                </a:solidFill>
              </a:rPr>
              <a:t>Арабские цифры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755650" y="908050"/>
            <a:ext cx="7715250" cy="48752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Современная математика использует индийскую нумерацию. </a:t>
            </a:r>
          </a:p>
        </p:txBody>
      </p:sp>
      <p:pic>
        <p:nvPicPr>
          <p:cNvPr id="1026" name="Picture 2" descr="https://ds04.infourok.ru/uploads/ex/0d00/000eed97-c3f2b2a8/img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3" t="30957" r="4896" b="22191"/>
          <a:stretch/>
        </p:blipFill>
        <p:spPr bwMode="auto">
          <a:xfrm>
            <a:off x="1115616" y="2370571"/>
            <a:ext cx="6961336" cy="272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80"/>
          <p:cNvSpPr>
            <a:spLocks noChangeArrowheads="1"/>
          </p:cNvSpPr>
          <p:nvPr/>
        </p:nvSpPr>
        <p:spPr bwMode="auto">
          <a:xfrm>
            <a:off x="755650" y="836613"/>
            <a:ext cx="7561263" cy="511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4400" dirty="0">
                <a:solidFill>
                  <a:schemeClr val="hlink"/>
                </a:solidFill>
                <a:latin typeface="Monotype Corsiva" pitchFamily="66" charset="0"/>
              </a:rPr>
              <a:t>На Руси только в XVIII в. арабские (современные) цифры вытеснили “буквенные”. </a:t>
            </a:r>
          </a:p>
          <a:p>
            <a:pPr algn="ctr"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4400" dirty="0">
                <a:solidFill>
                  <a:schemeClr val="hlink"/>
                </a:solidFill>
                <a:latin typeface="Monotype Corsiva" pitchFamily="66" charset="0"/>
              </a:rPr>
              <a:t>После реформы, проведенной Петром </a:t>
            </a:r>
            <a:r>
              <a:rPr lang="en-US" sz="4400" dirty="0">
                <a:solidFill>
                  <a:schemeClr val="hlink"/>
                </a:solidFill>
                <a:latin typeface="Monotype Corsiva" pitchFamily="66" charset="0"/>
              </a:rPr>
              <a:t>I</a:t>
            </a:r>
            <a:r>
              <a:rPr lang="ru-RU" sz="4400" dirty="0">
                <a:solidFill>
                  <a:schemeClr val="hlink"/>
                </a:solidFill>
                <a:latin typeface="Monotype Corsiva" pitchFamily="66" charset="0"/>
              </a:rPr>
              <a:t>, на Руси начали использовать цифры, похожие на современные.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4400" smtClean="0">
                <a:solidFill>
                  <a:schemeClr val="hlink"/>
                </a:solidFill>
                <a:latin typeface="Monotype Corsiva" pitchFamily="66" charset="0"/>
              </a:rPr>
              <a:t>Слово «цифра» тоже досталось нам от арабов по наследству. Арабы нуль, или «пусто», называли «сифра». С тех пор и появилось слово «цифра». Правда, сейчас цифрами называются все десять значков для записи чисел, которыми мы пользуемся.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428625" y="188913"/>
            <a:ext cx="8320088" cy="1079500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FF00"/>
                </a:solidFill>
              </a:rPr>
              <a:t/>
            </a:r>
            <a:br>
              <a:rPr lang="ru-RU" sz="3200" b="1" i="1" dirty="0" smtClean="0">
                <a:solidFill>
                  <a:srgbClr val="00FF00"/>
                </a:solidFill>
              </a:rPr>
            </a:br>
            <a:r>
              <a:rPr lang="ru-RU" sz="3200" b="1" i="1" dirty="0">
                <a:solidFill>
                  <a:srgbClr val="00FF00"/>
                </a:solidFill>
              </a:rPr>
              <a:t/>
            </a:r>
            <a:br>
              <a:rPr lang="ru-RU" sz="3200" b="1" i="1" dirty="0">
                <a:solidFill>
                  <a:srgbClr val="00FF00"/>
                </a:solidFill>
              </a:rPr>
            </a:br>
            <a:r>
              <a:rPr lang="ru-RU" sz="3200" b="1" i="1" dirty="0" smtClean="0">
                <a:solidFill>
                  <a:srgbClr val="00FF00"/>
                </a:solidFill>
              </a:rPr>
              <a:t/>
            </a:r>
            <a:br>
              <a:rPr lang="ru-RU" sz="3200" b="1" i="1" dirty="0" smtClean="0">
                <a:solidFill>
                  <a:srgbClr val="00FF00"/>
                </a:solidFill>
              </a:rPr>
            </a:br>
            <a:r>
              <a:rPr lang="ru-RU" sz="3200" b="1" i="1" dirty="0" smtClean="0">
                <a:solidFill>
                  <a:srgbClr val="00FF00"/>
                </a:solidFill>
              </a:rPr>
              <a:t>Страны </a:t>
            </a:r>
            <a:r>
              <a:rPr lang="ru-RU" sz="3200" b="1" i="1" dirty="0" smtClean="0">
                <a:solidFill>
                  <a:srgbClr val="00FF00"/>
                </a:solidFill>
              </a:rPr>
              <a:t>мира, которые используют арабские цифры</a:t>
            </a:r>
            <a:br>
              <a:rPr lang="ru-RU" sz="3200" b="1" i="1" dirty="0" smtClean="0">
                <a:solidFill>
                  <a:srgbClr val="00FF00"/>
                </a:solidFill>
              </a:rPr>
            </a:br>
            <a:endParaRPr lang="ru-RU" sz="3200" b="1" i="1" dirty="0" smtClean="0">
              <a:solidFill>
                <a:srgbClr val="00FF00"/>
              </a:solidFill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714375" y="1196975"/>
            <a:ext cx="7715250" cy="4946650"/>
          </a:xfrm>
        </p:spPr>
        <p:txBody>
          <a:bodyPr/>
          <a:lstStyle/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Арабские</a:t>
            </a:r>
            <a:r>
              <a:rPr lang="ru-RU" dirty="0"/>
              <a:t> </a:t>
            </a:r>
            <a:r>
              <a:rPr lang="ru-RU" b="1" dirty="0"/>
              <a:t>цифры</a:t>
            </a:r>
            <a:r>
              <a:rPr lang="ru-RU" dirty="0"/>
              <a:t> — традиционное название набора из десяти знаков, </a:t>
            </a:r>
            <a:r>
              <a:rPr lang="ru-RU" b="1" dirty="0"/>
              <a:t>используемых</a:t>
            </a:r>
            <a:r>
              <a:rPr lang="ru-RU" dirty="0"/>
              <a:t> в большинстве </a:t>
            </a:r>
            <a:r>
              <a:rPr lang="ru-RU" b="1" dirty="0"/>
              <a:t>стран</a:t>
            </a:r>
            <a:r>
              <a:rPr lang="ru-RU" dirty="0"/>
              <a:t> для записи чисел. Это привычные нам 0 1 2 3 4 5 6 7 8 9.</a:t>
            </a:r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type="body" idx="1"/>
          </p:nvPr>
        </p:nvSpPr>
        <p:spPr>
          <a:xfrm>
            <a:off x="755650" y="1341438"/>
            <a:ext cx="7715250" cy="45148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7200" b="1" smtClean="0">
                <a:solidFill>
                  <a:srgbClr val="FF0000"/>
                </a:solidFill>
              </a:rPr>
              <a:t>Цифры и мои увлечения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7" descr="http://websprav.admin-smolensk.ru/it_obr/demidov/proect_matcol/image/ris/e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946150"/>
            <a:ext cx="7273925" cy="475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мапа.png"/>
          <p:cNvPicPr>
            <a:picLocks noChangeAspect="1" noChangeArrowheads="1"/>
          </p:cNvPicPr>
          <p:nvPr/>
        </p:nvPicPr>
        <p:blipFill>
          <a:blip r:embed="rId2"/>
          <a:srcRect l="34428" t="-1900" r="38475" b="19832"/>
          <a:stretch>
            <a:fillRect/>
          </a:stretch>
        </p:blipFill>
        <p:spPr bwMode="auto">
          <a:xfrm>
            <a:off x="6443663" y="1268413"/>
            <a:ext cx="2120900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user\Pictures\бада.png"/>
          <p:cNvPicPr>
            <a:picLocks noChangeAspect="1" noChangeArrowheads="1"/>
          </p:cNvPicPr>
          <p:nvPr/>
        </p:nvPicPr>
        <p:blipFill>
          <a:blip r:embed="rId3"/>
          <a:srcRect l="22102" t="-3439" r="46857" b="6116"/>
          <a:stretch>
            <a:fillRect/>
          </a:stretch>
        </p:blipFill>
        <p:spPr bwMode="auto">
          <a:xfrm>
            <a:off x="755650" y="693738"/>
            <a:ext cx="2659063" cy="49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627313" y="188913"/>
            <a:ext cx="3854450" cy="1295400"/>
          </a:xfrm>
        </p:spPr>
        <p:txBody>
          <a:bodyPr/>
          <a:lstStyle/>
          <a:p>
            <a:pPr algn="ctr"/>
            <a:r>
              <a:rPr lang="ru-RU" sz="4000" smtClean="0">
                <a:solidFill>
                  <a:srgbClr val="FF0066"/>
                </a:solidFill>
              </a:rPr>
              <a:t>Картинки с помощью цифр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9900"/>
                </a:solidFill>
              </a:rPr>
              <a:t>источники</a:t>
            </a:r>
          </a:p>
        </p:txBody>
      </p:sp>
      <p:sp>
        <p:nvSpPr>
          <p:cNvPr id="31746" name="Текст 5"/>
          <p:cNvSpPr>
            <a:spLocks noGrp="1"/>
          </p:cNvSpPr>
          <p:nvPr>
            <p:ph type="body" idx="3"/>
          </p:nvPr>
        </p:nvSpPr>
        <p:spPr>
          <a:xfrm>
            <a:off x="714375" y="831850"/>
            <a:ext cx="7715250" cy="5311775"/>
          </a:xfrm>
        </p:spPr>
        <p:txBody>
          <a:bodyPr/>
          <a:lstStyle/>
          <a:p>
            <a:pPr>
              <a:buClr>
                <a:schemeClr val="bg2"/>
              </a:buClr>
              <a:buSzPct val="75000"/>
            </a:pPr>
            <a:r>
              <a:rPr lang="ru-RU" sz="3200" dirty="0"/>
              <a:t> 1)</a:t>
            </a:r>
            <a:r>
              <a:rPr lang="ru-RU" sz="3200" dirty="0" smtClean="0"/>
              <a:t> </a:t>
            </a:r>
            <a:r>
              <a:rPr lang="en-US" sz="3200" dirty="0" smtClean="0">
                <a:hlinkClick r:id="rId2"/>
              </a:rPr>
              <a:t>http</a:t>
            </a:r>
            <a:r>
              <a:rPr lang="en-US" sz="3200" dirty="0">
                <a:hlinkClick r:id="rId2"/>
              </a:rPr>
              <a:t>://drevniy-egipet.ru/matematika-drevnego-egipta-istoriya-vozniknoveniya</a:t>
            </a:r>
            <a:r>
              <a:rPr lang="en-US" sz="3200" dirty="0" smtClean="0">
                <a:hlinkClick r:id="rId2"/>
              </a:rPr>
              <a:t>/</a:t>
            </a:r>
            <a:endParaRPr lang="ru-RU" sz="3200" dirty="0" smtClean="0"/>
          </a:p>
          <a:p>
            <a:pPr>
              <a:buClr>
                <a:schemeClr val="bg2"/>
              </a:buClr>
              <a:buSzPct val="75000"/>
            </a:pPr>
            <a:r>
              <a:rPr lang="ru-RU" sz="3200" dirty="0" smtClean="0">
                <a:hlinkClick r:id="rId3"/>
              </a:rPr>
              <a:t>2) http</a:t>
            </a:r>
            <a:r>
              <a:rPr lang="ru-RU" sz="3200" dirty="0">
                <a:hlinkClick r:id="rId3"/>
              </a:rPr>
              <a:t>://</a:t>
            </a:r>
            <a:r>
              <a:rPr lang="ru-RU" sz="3200" dirty="0" smtClean="0">
                <a:hlinkClick r:id="rId3"/>
              </a:rPr>
              <a:t>files.school-collection.edu.ru</a:t>
            </a:r>
            <a:endParaRPr lang="ru-RU" sz="3200" dirty="0" smtClean="0"/>
          </a:p>
          <a:p>
            <a:pPr>
              <a:buClr>
                <a:schemeClr val="bg2"/>
              </a:buClr>
              <a:buSzPct val="75000"/>
            </a:pPr>
            <a:r>
              <a:rPr lang="ru-RU" sz="3200" dirty="0" smtClean="0">
                <a:solidFill>
                  <a:schemeClr val="hlink"/>
                </a:solidFill>
              </a:rPr>
              <a:t>3) Учебник  Математика 5 класс. Авторы Мерзляк А.Г., Полонский В.Б., Якир М.С., М., </a:t>
            </a:r>
            <a:r>
              <a:rPr lang="ru-RU" sz="3200" dirty="0" err="1" smtClean="0">
                <a:solidFill>
                  <a:schemeClr val="hlink"/>
                </a:solidFill>
              </a:rPr>
              <a:t>Вентана</a:t>
            </a:r>
            <a:r>
              <a:rPr lang="ru-RU" sz="3200" dirty="0" smtClean="0">
                <a:solidFill>
                  <a:schemeClr val="hlink"/>
                </a:solidFill>
              </a:rPr>
              <a:t> – Граф, 2016г., с14.</a:t>
            </a:r>
          </a:p>
          <a:p>
            <a:pPr marL="609600" indent="-609600">
              <a:buClr>
                <a:schemeClr val="bg2"/>
              </a:buClr>
              <a:buSzPct val="75000"/>
              <a:buFont typeface="Wingdings" pitchFamily="2" charset="2"/>
              <a:buAutoNum type="arabicPeriod"/>
            </a:pPr>
            <a:endParaRPr lang="ru-RU" sz="3200" dirty="0" smtClean="0">
              <a:solidFill>
                <a:schemeClr val="hlink"/>
              </a:solidFill>
            </a:endParaRPr>
          </a:p>
          <a:p>
            <a:pPr marL="609600" indent="-609600"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320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charset="0"/>
              <a:buNone/>
            </a:pPr>
            <a:r>
              <a:rPr lang="ru-RU" smtClean="0"/>
              <a:t>Цель:</a:t>
            </a:r>
          </a:p>
          <a:p>
            <a:pPr marL="609600" indent="-609600"/>
            <a:r>
              <a:rPr lang="ru-RU" smtClean="0"/>
              <a:t>Познакомится с цифрами разных народов мира.</a:t>
            </a:r>
          </a:p>
          <a:p>
            <a:pPr marL="609600" indent="-609600">
              <a:buFont typeface="Arial" charset="0"/>
              <a:buNone/>
            </a:pPr>
            <a:r>
              <a:rPr lang="ru-RU" smtClean="0"/>
              <a:t>Задачи: </a:t>
            </a:r>
          </a:p>
          <a:p>
            <a:pPr marL="609600" indent="-609600">
              <a:buFont typeface="Arial" charset="0"/>
              <a:buAutoNum type="arabicParenR"/>
            </a:pPr>
            <a:r>
              <a:rPr lang="ru-RU" smtClean="0"/>
              <a:t>Найти информацию о цифрах разных народов мира;</a:t>
            </a:r>
          </a:p>
          <a:p>
            <a:pPr marL="609600" indent="-609600">
              <a:buFont typeface="Arial" charset="0"/>
              <a:buAutoNum type="arabicParenR"/>
            </a:pPr>
            <a:r>
              <a:rPr lang="ru-RU" smtClean="0"/>
              <a:t>Научится записывать числа с помощью различных цифр;</a:t>
            </a:r>
          </a:p>
          <a:p>
            <a:pPr marL="609600" indent="-609600">
              <a:buFont typeface="Arial" charset="0"/>
              <a:buAutoNum type="arabicParenR"/>
            </a:pPr>
            <a:r>
              <a:rPr lang="ru-RU" smtClean="0"/>
              <a:t>Нарисовать картину с помощью цифр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428625" y="188913"/>
            <a:ext cx="8229600" cy="465137"/>
          </a:xfrm>
        </p:spPr>
        <p:txBody>
          <a:bodyPr/>
          <a:lstStyle/>
          <a:p>
            <a:r>
              <a:rPr lang="ru-RU" sz="4000" smtClean="0"/>
              <a:t>ПЛАН 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1. Познакомиться с цифрами разных народов мира</a:t>
            </a:r>
          </a:p>
          <a:p>
            <a:pPr>
              <a:buFont typeface="Arial" charset="0"/>
              <a:buNone/>
            </a:pPr>
            <a:r>
              <a:rPr lang="ru-RU" smtClean="0"/>
              <a:t>а) Цифры древнего Египта</a:t>
            </a:r>
          </a:p>
          <a:p>
            <a:pPr>
              <a:buFont typeface="Arial" charset="0"/>
              <a:buNone/>
            </a:pPr>
            <a:r>
              <a:rPr lang="ru-RU" smtClean="0"/>
              <a:t>б) Римские цифры</a:t>
            </a:r>
          </a:p>
          <a:p>
            <a:pPr>
              <a:buFont typeface="Arial" charset="0"/>
              <a:buNone/>
            </a:pPr>
            <a:r>
              <a:rPr lang="ru-RU" smtClean="0"/>
              <a:t>в) Цифры Древней Руси</a:t>
            </a:r>
          </a:p>
          <a:p>
            <a:pPr>
              <a:buFont typeface="Arial" charset="0"/>
              <a:buNone/>
            </a:pPr>
            <a:r>
              <a:rPr lang="ru-RU" smtClean="0"/>
              <a:t>г) Арабские цифры</a:t>
            </a:r>
          </a:p>
          <a:p>
            <a:pPr>
              <a:buFont typeface="Arial" charset="0"/>
              <a:buNone/>
            </a:pPr>
            <a:r>
              <a:rPr lang="ru-RU" smtClean="0"/>
              <a:t>2. Страны мира, которые используют арабские цифры</a:t>
            </a:r>
          </a:p>
          <a:p>
            <a:pPr>
              <a:buFont typeface="Arial" charset="0"/>
              <a:buNone/>
            </a:pPr>
            <a:r>
              <a:rPr lang="ru-RU" smtClean="0"/>
              <a:t>3. Цифры и мои увлечения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684213" y="404813"/>
            <a:ext cx="8135937" cy="1470025"/>
          </a:xfrm>
        </p:spPr>
        <p:txBody>
          <a:bodyPr/>
          <a:lstStyle/>
          <a:p>
            <a:pPr eaLnBrk="1" hangingPunct="1"/>
            <a:r>
              <a:rPr lang="ru-RU" sz="4000" smtClean="0"/>
              <a:t>Актуализация</a:t>
            </a:r>
            <a:endParaRPr lang="en-US" sz="4000" smtClean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042988" y="2060575"/>
            <a:ext cx="7129462" cy="3240088"/>
          </a:xfrm>
        </p:spPr>
        <p:txBody>
          <a:bodyPr/>
          <a:lstStyle/>
          <a:p>
            <a:pPr algn="just" eaLnBrk="1" hangingPunct="1"/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будем знать цифры разных народов мира, то научимся писать числа как они. Мы сможем читать любые записи чисел и выполнять с ними  математические действия. Это позволит нам больше знать о числах.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FF00"/>
                </a:solidFill>
                <a:latin typeface="Castellar" pitchFamily="18" charset="0"/>
              </a:rPr>
              <a:t>Приблизительно за 3000 лет до нашей эры было сделано важнейшее открытие: люди изобрели специальные знаки для обозначения количества предметов</a:t>
            </a:r>
            <a:endParaRPr lang="en-US" sz="4000" dirty="0" smtClean="0">
              <a:solidFill>
                <a:srgbClr val="00FF00"/>
              </a:solidFill>
              <a:latin typeface="Castellar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84213" y="3357563"/>
            <a:ext cx="734377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endParaRPr lang="ru-RU" sz="2800">
              <a:solidFill>
                <a:srgbClr val="E46C0A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84" name="Rectangle 52"/>
          <p:cNvSpPr>
            <a:spLocks noChangeArrowheads="1"/>
          </p:cNvSpPr>
          <p:nvPr/>
        </p:nvSpPr>
        <p:spPr bwMode="auto">
          <a:xfrm>
            <a:off x="1331913" y="1125538"/>
            <a:ext cx="72009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dirty="0">
                <a:solidFill>
                  <a:srgbClr val="FF3300"/>
                </a:solidFill>
                <a:latin typeface="Monotype Corsiva" pitchFamily="66" charset="0"/>
                <a:cs typeface="Arial" charset="0"/>
              </a:rPr>
              <a:t>В Египте цифры </a:t>
            </a:r>
            <a:r>
              <a:rPr lang="ru-RU" sz="3600" dirty="0" smtClean="0">
                <a:solidFill>
                  <a:srgbClr val="FF3300"/>
                </a:solidFill>
                <a:latin typeface="Monotype Corsiva" pitchFamily="66" charset="0"/>
                <a:cs typeface="Arial" charset="0"/>
              </a:rPr>
              <a:t>назывались </a:t>
            </a:r>
            <a:r>
              <a:rPr lang="ru-RU" sz="3600" dirty="0">
                <a:solidFill>
                  <a:srgbClr val="FF3300"/>
                </a:solidFill>
                <a:latin typeface="Monotype Corsiva" pitchFamily="66" charset="0"/>
                <a:cs typeface="Arial" charset="0"/>
              </a:rPr>
              <a:t>«иероглифы».</a:t>
            </a:r>
          </a:p>
          <a:p>
            <a:pPr algn="just"/>
            <a:r>
              <a:rPr lang="ru-RU" sz="3600" dirty="0">
                <a:solidFill>
                  <a:srgbClr val="FF3300"/>
                </a:solidFill>
                <a:latin typeface="Monotype Corsiva" pitchFamily="66" charset="0"/>
                <a:cs typeface="Arial" charset="0"/>
              </a:rPr>
              <a:t>Возникли в 5 веке до н. э. При царе Эхнатоне.</a:t>
            </a:r>
          </a:p>
        </p:txBody>
      </p:sp>
      <p:pic>
        <p:nvPicPr>
          <p:cNvPr id="1026" name="Picture 2" descr="C:\Users\админ\Desktop\египетская нумерац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28" y="3573016"/>
            <a:ext cx="7469480" cy="215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755650" y="620713"/>
            <a:ext cx="81375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 dirty="0">
                <a:solidFill>
                  <a:srgbClr val="990099"/>
                </a:solidFill>
              </a:rPr>
              <a:t>В Риме возникли цифры в 2 веке до н. э. </a:t>
            </a:r>
          </a:p>
          <a:p>
            <a:pPr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 dirty="0">
                <a:solidFill>
                  <a:srgbClr val="990099"/>
                </a:solidFill>
              </a:rPr>
              <a:t>При царе Тарквинии.</a:t>
            </a:r>
          </a:p>
          <a:p>
            <a:pPr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400" dirty="0">
                <a:solidFill>
                  <a:srgbClr val="990099"/>
                </a:solidFill>
              </a:rPr>
              <a:t>Числа записывались с помощью таких цифр: </a:t>
            </a:r>
          </a:p>
          <a:p>
            <a:pPr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400" dirty="0">
                <a:solidFill>
                  <a:srgbClr val="990099"/>
                </a:solidFill>
                <a:latin typeface="Agency FB" pitchFamily="34" charset="0"/>
              </a:rPr>
              <a:t>I – </a:t>
            </a:r>
            <a:r>
              <a:rPr lang="ru-RU" sz="2400" dirty="0">
                <a:solidFill>
                  <a:srgbClr val="990099"/>
                </a:solidFill>
              </a:rPr>
              <a:t>один, </a:t>
            </a:r>
            <a:r>
              <a:rPr lang="en-US" sz="2400" dirty="0">
                <a:solidFill>
                  <a:srgbClr val="990099"/>
                </a:solidFill>
                <a:latin typeface="Agency FB" pitchFamily="34" charset="0"/>
              </a:rPr>
              <a:t>V – </a:t>
            </a:r>
            <a:r>
              <a:rPr lang="ru-RU" sz="2400" dirty="0">
                <a:solidFill>
                  <a:srgbClr val="990099"/>
                </a:solidFill>
              </a:rPr>
              <a:t>пять, </a:t>
            </a:r>
            <a:r>
              <a:rPr lang="en-US" sz="2400" dirty="0">
                <a:solidFill>
                  <a:srgbClr val="990099"/>
                </a:solidFill>
                <a:latin typeface="Agency FB" pitchFamily="34" charset="0"/>
              </a:rPr>
              <a:t>X</a:t>
            </a:r>
            <a:r>
              <a:rPr lang="ru-RU" sz="2400" dirty="0">
                <a:solidFill>
                  <a:srgbClr val="990099"/>
                </a:solidFill>
              </a:rPr>
              <a:t> – десять, </a:t>
            </a:r>
            <a:r>
              <a:rPr lang="en-US" sz="2400" dirty="0">
                <a:solidFill>
                  <a:srgbClr val="990099"/>
                </a:solidFill>
                <a:latin typeface="Agency FB" pitchFamily="34" charset="0"/>
              </a:rPr>
              <a:t>L – </a:t>
            </a:r>
            <a:r>
              <a:rPr lang="ru-RU" sz="2400" dirty="0">
                <a:solidFill>
                  <a:srgbClr val="990099"/>
                </a:solidFill>
              </a:rPr>
              <a:t>пятьдесят, </a:t>
            </a:r>
          </a:p>
          <a:p>
            <a:pPr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400" dirty="0">
                <a:solidFill>
                  <a:srgbClr val="990099"/>
                </a:solidFill>
              </a:rPr>
              <a:t>С – сто, </a:t>
            </a:r>
            <a:r>
              <a:rPr lang="en-US" sz="2400" dirty="0">
                <a:solidFill>
                  <a:srgbClr val="990099"/>
                </a:solidFill>
                <a:latin typeface="Agency FB" pitchFamily="34" charset="0"/>
              </a:rPr>
              <a:t>D – </a:t>
            </a:r>
            <a:r>
              <a:rPr lang="ru-RU" sz="2400" dirty="0">
                <a:solidFill>
                  <a:srgbClr val="990099"/>
                </a:solidFill>
              </a:rPr>
              <a:t>пятьсот, М – тысяча.</a:t>
            </a:r>
          </a:p>
          <a:p>
            <a:pPr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400" dirty="0">
                <a:solidFill>
                  <a:srgbClr val="990099"/>
                </a:solidFill>
              </a:rPr>
              <a:t>Если при чтении слева направо меньшая цифра </a:t>
            </a:r>
          </a:p>
          <a:p>
            <a:pPr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400" dirty="0">
                <a:solidFill>
                  <a:srgbClr val="990099"/>
                </a:solidFill>
              </a:rPr>
              <a:t>стоит после большей,  то она прибавляется к большей: </a:t>
            </a:r>
          </a:p>
          <a:p>
            <a:pPr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400" dirty="0">
                <a:solidFill>
                  <a:srgbClr val="990099"/>
                </a:solidFill>
                <a:latin typeface="Agency FB" pitchFamily="34" charset="0"/>
              </a:rPr>
              <a:t>VI=6</a:t>
            </a:r>
            <a:r>
              <a:rPr lang="ru-RU" sz="2400" dirty="0">
                <a:solidFill>
                  <a:srgbClr val="990099"/>
                </a:solidFill>
              </a:rPr>
              <a:t>; если меньшая цифра стоит перед большей, то она вычитается из большей : </a:t>
            </a:r>
            <a:r>
              <a:rPr lang="en-US" sz="2400" dirty="0">
                <a:solidFill>
                  <a:srgbClr val="990099"/>
                </a:solidFill>
                <a:latin typeface="Agency FB" pitchFamily="34" charset="0"/>
              </a:rPr>
              <a:t>IV</a:t>
            </a:r>
            <a:r>
              <a:rPr lang="ru-RU" sz="2400" dirty="0">
                <a:solidFill>
                  <a:srgbClr val="990099"/>
                </a:solidFill>
              </a:rPr>
              <a:t> = 4</a:t>
            </a:r>
          </a:p>
        </p:txBody>
      </p:sp>
      <p:pic>
        <p:nvPicPr>
          <p:cNvPr id="19481" name="Picture 3" descr="C:\Users\user\Desktop\картинки\имм.png"/>
          <p:cNvPicPr>
            <a:picLocks noChangeAspect="1" noChangeArrowheads="1"/>
          </p:cNvPicPr>
          <p:nvPr/>
        </p:nvPicPr>
        <p:blipFill>
          <a:blip r:embed="rId2"/>
          <a:srcRect l="6541" t="18750" r="6578" b="17099"/>
          <a:stretch>
            <a:fillRect/>
          </a:stretch>
        </p:blipFill>
        <p:spPr bwMode="auto">
          <a:xfrm>
            <a:off x="2916238" y="4554538"/>
            <a:ext cx="38163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19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2000" fill="hold"/>
                                        <p:tgtEl>
                                          <p:spTgt spid="194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2000" fill="hold"/>
                                        <p:tgtEl>
                                          <p:spTgt spid="19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" dur="2000" fill="hold"/>
                                        <p:tgtEl>
                                          <p:spTgt spid="194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2000" fill="hold"/>
                                        <p:tgtEl>
                                          <p:spTgt spid="194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2000" fill="hold"/>
                                        <p:tgtEl>
                                          <p:spTgt spid="194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2000" fill="hold"/>
                                        <p:tgtEl>
                                          <p:spTgt spid="194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0" dur="2000" fill="hold"/>
                                        <p:tgtEl>
                                          <p:spTgt spid="194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7088" y="765175"/>
            <a:ext cx="7715250" cy="531177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3600" b="1" smtClean="0">
                <a:solidFill>
                  <a:srgbClr val="FF0000"/>
                </a:solidFill>
                <a:latin typeface="Arial" charset="0"/>
              </a:rPr>
              <a:t>Мой день рождения</a:t>
            </a:r>
          </a:p>
          <a:p>
            <a:pPr marL="0" indent="0" algn="ctr">
              <a:buFont typeface="Arial" charset="0"/>
              <a:buNone/>
            </a:pPr>
            <a:r>
              <a:rPr lang="en-US" sz="8000" smtClean="0">
                <a:solidFill>
                  <a:srgbClr val="CC0099"/>
                </a:solidFill>
                <a:latin typeface="Arial Rounded MT Bold" pitchFamily="34" charset="0"/>
              </a:rPr>
              <a:t>XXII</a:t>
            </a:r>
            <a:r>
              <a:rPr lang="ru-RU" sz="8000" smtClean="0">
                <a:solidFill>
                  <a:srgbClr val="CC0099"/>
                </a:solidFill>
              </a:rPr>
              <a:t>.</a:t>
            </a:r>
            <a:r>
              <a:rPr lang="en-US" sz="8000" smtClean="0">
                <a:solidFill>
                  <a:srgbClr val="CC0099"/>
                </a:solidFill>
                <a:latin typeface="Arial Rounded MT Bold" pitchFamily="34" charset="0"/>
              </a:rPr>
              <a:t>IX</a:t>
            </a:r>
            <a:r>
              <a:rPr lang="ru-RU" sz="8000" smtClean="0">
                <a:solidFill>
                  <a:srgbClr val="CC0099"/>
                </a:solidFill>
              </a:rPr>
              <a:t>.</a:t>
            </a:r>
            <a:r>
              <a:rPr lang="ru-RU" sz="8000" smtClean="0">
                <a:solidFill>
                  <a:srgbClr val="CC0099"/>
                </a:solidFill>
                <a:latin typeface="Arial Rounded MT Bold" pitchFamily="34" charset="0"/>
              </a:rPr>
              <a:t>ММ</a:t>
            </a:r>
            <a:r>
              <a:rPr lang="en-US" sz="8000" smtClean="0">
                <a:solidFill>
                  <a:srgbClr val="CC0099"/>
                </a:solidFill>
                <a:latin typeface="Arial Rounded MT Bold" pitchFamily="34" charset="0"/>
              </a:rPr>
              <a:t>V</a:t>
            </a:r>
            <a:r>
              <a:rPr lang="ru-RU" sz="8000" smtClean="0">
                <a:solidFill>
                  <a:srgbClr val="CC0099"/>
                </a:solidFill>
              </a:rPr>
              <a:t>-22.09.2005</a:t>
            </a:r>
            <a:endParaRPr lang="en-US" sz="8000" smtClean="0">
              <a:solidFill>
                <a:srgbClr val="CC0099"/>
              </a:solidFill>
              <a:latin typeface="Arial Rounded MT Bold" pitchFamily="34" charset="0"/>
            </a:endParaRPr>
          </a:p>
          <a:p>
            <a:pPr marL="0" indent="0">
              <a:buFont typeface="Arial" charset="0"/>
              <a:buNone/>
            </a:pPr>
            <a:endParaRPr lang="ru-RU" sz="8000" smtClean="0">
              <a:solidFill>
                <a:srgbClr val="990099"/>
              </a:solidFill>
              <a:ea typeface="Aharoni"/>
              <a:cs typeface="Aharoni"/>
            </a:endParaRPr>
          </a:p>
          <a:p>
            <a:pPr marL="0" indent="0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684213" y="981075"/>
            <a:ext cx="792003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3200" dirty="0">
                <a:solidFill>
                  <a:srgbClr val="00FF00"/>
                </a:solidFill>
                <a:latin typeface="Monotype Corsiva" pitchFamily="66" charset="0"/>
              </a:rPr>
              <a:t>В древней Руси не стали выдумывать специальные значки для обозначения цифр.  Их получали с помощью букв алфавита, который  появился в 883 году при Александре Великом. Над буквой ставили волнистую линию – титло.</a:t>
            </a:r>
          </a:p>
        </p:txBody>
      </p:sp>
      <p:pic>
        <p:nvPicPr>
          <p:cNvPr id="20525" name="Picture 2" descr="C:\Users\user\Desktop\картинки\ипми.png"/>
          <p:cNvPicPr>
            <a:picLocks noChangeAspect="1" noChangeArrowheads="1"/>
          </p:cNvPicPr>
          <p:nvPr/>
        </p:nvPicPr>
        <p:blipFill>
          <a:blip r:embed="rId2"/>
          <a:srcRect l="14418" t="2388" r="17728" b="22275"/>
          <a:stretch>
            <a:fillRect/>
          </a:stretch>
        </p:blipFill>
        <p:spPr bwMode="auto">
          <a:xfrm>
            <a:off x="2987675" y="3644900"/>
            <a:ext cx="33845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0000"/>
        </a:solidFill>
        <a:ln w="9525">
          <a:solidFill>
            <a:srgbClr val="FF0000"/>
          </a:solidFill>
          <a:round/>
          <a:headEnd/>
          <a:tailEnd/>
        </a:ln>
        <a:effectLst/>
      </a:spPr>
      <a:bodyPr wrap="none" anchor="ctr"/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975</TotalTime>
  <Words>413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TS101908703</vt:lpstr>
      <vt:lpstr>    Цифры у разных народов мира   работу выполнила ученица 5 класса  Сиротина Света</vt:lpstr>
      <vt:lpstr>Презентация PowerPoint</vt:lpstr>
      <vt:lpstr>ПЛАН </vt:lpstr>
      <vt:lpstr>Актуализация</vt:lpstr>
      <vt:lpstr>        Приблизительно за 3000 лет до нашей эры было сделано важнейшее открытие: люди изобрели специальные знаки для обозначения количества предметов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Арабские цифры</vt:lpstr>
      <vt:lpstr>Презентация PowerPoint</vt:lpstr>
      <vt:lpstr>Презентация PowerPoint</vt:lpstr>
      <vt:lpstr>   Страны мира, которые используют арабские цифры 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Bacek</dc:creator>
  <cp:lastModifiedBy>админ</cp:lastModifiedBy>
  <cp:revision>224</cp:revision>
  <dcterms:created xsi:type="dcterms:W3CDTF">2012-03-29T08:57:41Z</dcterms:created>
  <dcterms:modified xsi:type="dcterms:W3CDTF">2020-08-20T07:14:44Z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