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5" r:id="rId3"/>
    <p:sldId id="267" r:id="rId4"/>
    <p:sldId id="268" r:id="rId5"/>
    <p:sldId id="271" r:id="rId6"/>
    <p:sldId id="270" r:id="rId7"/>
    <p:sldId id="260" r:id="rId8"/>
    <p:sldId id="272" r:id="rId9"/>
    <p:sldId id="257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58" r:id="rId22"/>
    <p:sldId id="259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6810" autoAdjust="0"/>
  </p:normalViewPr>
  <p:slideViewPr>
    <p:cSldViewPr>
      <p:cViewPr>
        <p:scale>
          <a:sx n="73" d="100"/>
          <a:sy n="73" d="100"/>
        </p:scale>
        <p:origin x="-7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53F33-D715-4D69-8CE5-D67564FEFCCB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76826-ADD5-49DE-99EE-2A0B5E9595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588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76826-ADD5-49DE-99EE-2A0B5E95958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licker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124744"/>
            <a:ext cx="5326360" cy="2664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«Использование </a:t>
            </a:r>
            <a:r>
              <a:rPr lang="en-US" b="1" dirty="0" smtClean="0">
                <a:latin typeface="Georgia" pitchFamily="18" charset="0"/>
              </a:rPr>
              <a:t>QR</a:t>
            </a:r>
            <a:r>
              <a:rPr lang="ru-RU" b="1" dirty="0" smtClean="0">
                <a:latin typeface="Georgia" pitchFamily="18" charset="0"/>
              </a:rPr>
              <a:t>-кодов в на уроках русского языка»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6093296"/>
            <a:ext cx="6400800" cy="31244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Никулина Н.В.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548680"/>
            <a:ext cx="7566992" cy="22322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rial Narrow" pitchFamily="34" charset="0"/>
              </a:rPr>
              <a:t>QR-код</a:t>
            </a:r>
            <a:r>
              <a:rPr lang="ru-RU" sz="4000" dirty="0">
                <a:solidFill>
                  <a:schemeClr val="tx1"/>
                </a:solidFill>
                <a:latin typeface="Arial Narrow" pitchFamily="34" charset="0"/>
              </a:rPr>
              <a:t> – штрихкод, предоставляющий информацию для быстрого ее распознавания с помощью камеры на мобильном телефоне </a:t>
            </a: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 cstate="print"/>
          <a:srcRect l="14641" t="14583" r="42021" b="31250"/>
          <a:stretch>
            <a:fillRect/>
          </a:stretch>
        </p:blipFill>
        <p:spPr bwMode="auto">
          <a:xfrm>
            <a:off x="2057400" y="2895600"/>
            <a:ext cx="5638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>
                <a:latin typeface="Arial Narrow" pitchFamily="34" charset="0"/>
              </a:rPr>
              <a:t>Преимущества QR-кода на уроке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4129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повышение </a:t>
            </a:r>
            <a:r>
              <a:rPr lang="ru-RU" dirty="0">
                <a:latin typeface="Arial Narrow" pitchFamily="34" charset="0"/>
              </a:rPr>
              <a:t>заинтересованности </a:t>
            </a:r>
            <a:r>
              <a:rPr lang="ru-RU" dirty="0" smtClean="0">
                <a:latin typeface="Arial Narrow" pitchFamily="34" charset="0"/>
              </a:rPr>
              <a:t>учеников;</a:t>
            </a:r>
            <a:endParaRPr lang="ru-RU" dirty="0">
              <a:latin typeface="Arial Narrow" pitchFamily="34" charset="0"/>
            </a:endParaRPr>
          </a:p>
          <a:p>
            <a:r>
              <a:rPr lang="ru-RU" dirty="0" smtClean="0">
                <a:latin typeface="Arial Narrow" pitchFamily="34" charset="0"/>
              </a:rPr>
              <a:t>быстро </a:t>
            </a:r>
            <a:r>
              <a:rPr lang="ru-RU" dirty="0">
                <a:latin typeface="Arial Narrow" pitchFamily="34" charset="0"/>
              </a:rPr>
              <a:t>считывать тексты, Интернет-ссылки, графические материалы и т.д</a:t>
            </a:r>
            <a:r>
              <a:rPr lang="ru-RU" dirty="0" smtClean="0">
                <a:latin typeface="Arial Narrow" pitchFamily="34" charset="0"/>
              </a:rPr>
              <a:t>.;</a:t>
            </a:r>
            <a:endParaRPr lang="ru-RU" dirty="0">
              <a:latin typeface="Arial Narrow" pitchFamily="34" charset="0"/>
            </a:endParaRPr>
          </a:p>
          <a:p>
            <a:r>
              <a:rPr lang="ru-RU" dirty="0" smtClean="0">
                <a:latin typeface="Arial Narrow" pitchFamily="34" charset="0"/>
              </a:rPr>
              <a:t>если </a:t>
            </a:r>
            <a:r>
              <a:rPr lang="ru-RU" dirty="0">
                <a:latin typeface="Arial Narrow" pitchFamily="34" charset="0"/>
              </a:rPr>
              <a:t>в кабинете нет компьютера или он только </a:t>
            </a:r>
            <a:r>
              <a:rPr lang="ru-RU" dirty="0" smtClean="0">
                <a:latin typeface="Arial Narrow" pitchFamily="34" charset="0"/>
              </a:rPr>
              <a:t>один;</a:t>
            </a:r>
            <a:endParaRPr lang="ru-RU" dirty="0">
              <a:latin typeface="Arial Narrow" pitchFamily="34" charset="0"/>
            </a:endParaRPr>
          </a:p>
          <a:p>
            <a:r>
              <a:rPr lang="ru-RU" dirty="0" smtClean="0">
                <a:latin typeface="Arial Narrow" pitchFamily="34" charset="0"/>
              </a:rPr>
              <a:t>экономия бумаги….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596336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>
                <a:latin typeface="Arial Narrow" pitchFamily="34" charset="0"/>
              </a:rPr>
              <a:t>QR-код и дифференциация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84784"/>
            <a:ext cx="7632848" cy="4896544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chemeClr val="folHlink"/>
                </a:solidFill>
                <a:latin typeface="Arial Narrow" pitchFamily="34" charset="0"/>
              </a:rPr>
              <a:t>контроль над информацией</a:t>
            </a:r>
            <a:r>
              <a:rPr lang="ru-RU" sz="2800" dirty="0">
                <a:latin typeface="Arial Narrow" pitchFamily="34" charset="0"/>
              </a:rPr>
              <a:t> (учитель с помощью кодирования будет «предлагать</a:t>
            </a:r>
            <a:r>
              <a:rPr lang="ru-RU" sz="2800" dirty="0" smtClean="0">
                <a:latin typeface="Arial Narrow" pitchFamily="34" charset="0"/>
              </a:rPr>
              <a:t>» и «варьировать» </a:t>
            </a:r>
            <a:r>
              <a:rPr lang="ru-RU" sz="2800" dirty="0">
                <a:latin typeface="Arial Narrow" pitchFamily="34" charset="0"/>
              </a:rPr>
              <a:t>объект информации);</a:t>
            </a:r>
          </a:p>
          <a:p>
            <a:r>
              <a:rPr lang="ru-RU" sz="2800" b="1" dirty="0">
                <a:solidFill>
                  <a:schemeClr val="folHlink"/>
                </a:solidFill>
                <a:latin typeface="Arial Narrow" pitchFamily="34" charset="0"/>
              </a:rPr>
              <a:t>скорость</a:t>
            </a:r>
            <a:r>
              <a:rPr lang="ru-RU" sz="2800" dirty="0">
                <a:latin typeface="Arial Narrow" pitchFamily="34" charset="0"/>
              </a:rPr>
              <a:t> (Интернет помогает решать проблему «здесь и сейчас» – активная ссылка-код через QR);</a:t>
            </a:r>
          </a:p>
          <a:p>
            <a:r>
              <a:rPr lang="ru-RU" sz="2800" b="1" dirty="0">
                <a:solidFill>
                  <a:schemeClr val="folHlink"/>
                </a:solidFill>
                <a:latin typeface="Arial Narrow" pitchFamily="34" charset="0"/>
              </a:rPr>
              <a:t>удовольствие и развлечение</a:t>
            </a:r>
            <a:r>
              <a:rPr lang="ru-RU" sz="2800" dirty="0">
                <a:latin typeface="Arial Narrow" pitchFamily="34" charset="0"/>
              </a:rPr>
              <a:t> (QR-код можно использовать как элемент игры на уроке, внешне вид QR-кода - загадка для ученика, без телефона он не может знать, что там зашифровано);</a:t>
            </a:r>
          </a:p>
          <a:p>
            <a:r>
              <a:rPr lang="ru-RU" sz="2800" b="1" dirty="0">
                <a:solidFill>
                  <a:schemeClr val="folHlink"/>
                </a:solidFill>
                <a:latin typeface="Arial Narrow" pitchFamily="34" charset="0"/>
              </a:rPr>
              <a:t>персональные настройки</a:t>
            </a:r>
            <a:r>
              <a:rPr lang="ru-RU" sz="2800" dirty="0">
                <a:latin typeface="Arial Narrow" pitchFamily="34" charset="0"/>
              </a:rPr>
              <a:t> (возможность создания учениками своего QR по теме урока).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838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>
                <a:latin typeface="Arial Narrow" pitchFamily="34" charset="0"/>
              </a:rPr>
              <a:t>Приложения для распознавания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4127376" cy="17987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QR Code Reader, ScanLife, NeoReader и другие. </a:t>
            </a:r>
          </a:p>
          <a:p>
            <a:endParaRPr lang="ru-RU" dirty="0"/>
          </a:p>
        </p:txBody>
      </p:sp>
      <p:pic>
        <p:nvPicPr>
          <p:cNvPr id="36868" name="Picture 4" descr="17332327258_eff905e91e_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268760"/>
            <a:ext cx="3429000" cy="2259013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3140968"/>
            <a:ext cx="507605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QR Code Reader</a:t>
            </a:r>
          </a:p>
        </p:txBody>
      </p:sp>
      <p:pic>
        <p:nvPicPr>
          <p:cNvPr id="36870" name="Picture 6" descr="Screenshot_2019-03-16-01-10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810000"/>
            <a:ext cx="1714500" cy="3048000"/>
          </a:xfrm>
          <a:prstGeom prst="rect">
            <a:avLst/>
          </a:prstGeom>
          <a:noFill/>
        </p:spPr>
      </p:pic>
      <p:pic>
        <p:nvPicPr>
          <p:cNvPr id="36871" name="Picture 7" descr="Screenshot_2019-03-16-01-09-29"/>
          <p:cNvPicPr>
            <a:picLocks noChangeAspect="1" noChangeArrowheads="1"/>
          </p:cNvPicPr>
          <p:nvPr/>
        </p:nvPicPr>
        <p:blipFill>
          <a:blip r:embed="rId4" cstate="print"/>
          <a:srcRect b="40930"/>
          <a:stretch>
            <a:fillRect/>
          </a:stretch>
        </p:blipFill>
        <p:spPr bwMode="auto">
          <a:xfrm>
            <a:off x="1905000" y="3810000"/>
            <a:ext cx="2900363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slid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381000"/>
            <a:ext cx="6705600" cy="2667000"/>
          </a:xfrm>
        </p:spPr>
        <p:txBody>
          <a:bodyPr/>
          <a:lstStyle/>
          <a:p>
            <a:r>
              <a:rPr lang="ru-RU" b="1">
                <a:solidFill>
                  <a:srgbClr val="003366"/>
                </a:solidFill>
              </a:rPr>
              <a:t>Как использовать </a:t>
            </a:r>
            <a:br>
              <a:rPr lang="ru-RU" b="1">
                <a:solidFill>
                  <a:srgbClr val="003366"/>
                </a:solidFill>
              </a:rPr>
            </a:br>
            <a:r>
              <a:rPr lang="en-US" b="1">
                <a:solidFill>
                  <a:srgbClr val="003366"/>
                </a:solidFill>
              </a:rPr>
              <a:t>QR</a:t>
            </a:r>
            <a:r>
              <a:rPr lang="ru-RU" b="1">
                <a:solidFill>
                  <a:srgbClr val="003366"/>
                </a:solidFill>
              </a:rPr>
              <a:t>-коды на уроке?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5029200"/>
            <a:ext cx="6019800" cy="1828800"/>
          </a:xfrm>
          <a:prstGeom prst="rect">
            <a:avLst/>
          </a:prstGeom>
          <a:solidFill>
            <a:srgbClr val="F3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19" name="Picture 7" descr="CH3dT5vVEAIi5k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60688"/>
            <a:ext cx="5943600" cy="389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76672"/>
            <a:ext cx="8229600" cy="24482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>
                <a:latin typeface="Arial Narrow" pitchFamily="34" charset="0"/>
              </a:rPr>
              <a:t>Связь с безопасным онлайн контентом, обеспечивающим доступ в электронные библиотеки (электронная версия литературного произведения) </a:t>
            </a:r>
          </a:p>
        </p:txBody>
      </p:sp>
      <p:pic>
        <p:nvPicPr>
          <p:cNvPr id="37892" name="Picture 4" descr="creambee-qrcode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29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Screenshot_2019-03-16-01-17-11"/>
          <p:cNvPicPr>
            <a:picLocks noChangeAspect="1" noChangeArrowheads="1"/>
          </p:cNvPicPr>
          <p:nvPr/>
        </p:nvPicPr>
        <p:blipFill>
          <a:blip r:embed="rId3" cstate="print"/>
          <a:srcRect b="26381"/>
          <a:stretch>
            <a:fillRect/>
          </a:stretch>
        </p:blipFill>
        <p:spPr bwMode="auto">
          <a:xfrm>
            <a:off x="3886200" y="3429000"/>
            <a:ext cx="2617788" cy="3429000"/>
          </a:xfrm>
          <a:prstGeom prst="rect">
            <a:avLst/>
          </a:prstGeom>
          <a:noFill/>
        </p:spPr>
      </p:pic>
      <p:pic>
        <p:nvPicPr>
          <p:cNvPr id="37894" name="Picture 6" descr="Screenshot_2019-03-16-01-18-09"/>
          <p:cNvPicPr>
            <a:picLocks noChangeAspect="1" noChangeArrowheads="1"/>
          </p:cNvPicPr>
          <p:nvPr/>
        </p:nvPicPr>
        <p:blipFill>
          <a:blip r:embed="rId4" cstate="print"/>
          <a:srcRect t="32851"/>
          <a:stretch>
            <a:fillRect/>
          </a:stretch>
        </p:blipFill>
        <p:spPr bwMode="auto">
          <a:xfrm>
            <a:off x="6781800" y="3657600"/>
            <a:ext cx="2216150" cy="2647950"/>
          </a:xfrm>
          <a:prstGeom prst="rect">
            <a:avLst/>
          </a:prstGeom>
          <a:noFill/>
        </p:spPr>
      </p:pic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5715000" y="6400800"/>
            <a:ext cx="685800" cy="4572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532440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>
                <a:latin typeface="Arial Narrow" pitchFamily="34" charset="0"/>
              </a:rPr>
              <a:t>Решение заданий в формате ЕГЭ/ОГЭ/ВПР по </a:t>
            </a:r>
            <a:r>
              <a:rPr lang="ru-RU" sz="4000" dirty="0" smtClean="0">
                <a:latin typeface="Arial Narrow" pitchFamily="34" charset="0"/>
              </a:rPr>
              <a:t>русскому языку, например</a:t>
            </a:r>
            <a:r>
              <a:rPr lang="ru-RU" sz="4000" dirty="0">
                <a:latin typeface="Arial Narrow" pitchFamily="34" charset="0"/>
              </a:rPr>
              <a:t>, в виде ссылки на альбом в </a:t>
            </a:r>
            <a:r>
              <a:rPr lang="ru-RU" sz="4000" dirty="0" smtClean="0">
                <a:latin typeface="Arial Narrow" pitchFamily="34" charset="0"/>
              </a:rPr>
              <a:t>соц.сети, сайт): </a:t>
            </a:r>
            <a:endParaRPr lang="ru-RU" sz="4000" dirty="0">
              <a:latin typeface="Arial Narrow" pitchFamily="34" charset="0"/>
            </a:endParaRPr>
          </a:p>
        </p:txBody>
      </p:sp>
      <p:pic>
        <p:nvPicPr>
          <p:cNvPr id="1026" name="Picture 2" descr="http://qrcoder.ru/code/?http%3A%2F%2F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2783530" cy="27835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2048" r="29554" b="54947"/>
          <a:stretch>
            <a:fillRect/>
          </a:stretch>
        </p:blipFill>
        <p:spPr bwMode="auto">
          <a:xfrm>
            <a:off x="3059832" y="2348880"/>
            <a:ext cx="56166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229600" cy="6477000"/>
          </a:xfrm>
        </p:spPr>
        <p:txBody>
          <a:bodyPr/>
          <a:lstStyle/>
          <a:p>
            <a:r>
              <a:rPr lang="ru-RU" dirty="0">
                <a:latin typeface="Arial Narrow" pitchFamily="34" charset="0"/>
              </a:rPr>
              <a:t>Электронный вид «работы с карточками» (например, в качестве орфографического практикума).</a:t>
            </a:r>
          </a:p>
        </p:txBody>
      </p:sp>
      <p:pic>
        <p:nvPicPr>
          <p:cNvPr id="40966" name="Picture 6" descr="qr-code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5029200" cy="5029200"/>
          </a:xfrm>
          <a:prstGeom prst="rect">
            <a:avLst/>
          </a:prstGeom>
          <a:noFill/>
        </p:spPr>
      </p:pic>
      <p:pic>
        <p:nvPicPr>
          <p:cNvPr id="40967" name="Picture 7" descr="Screenshot_2019-03-16-01-41-41"/>
          <p:cNvPicPr>
            <a:picLocks noChangeAspect="1" noChangeArrowheads="1"/>
          </p:cNvPicPr>
          <p:nvPr/>
        </p:nvPicPr>
        <p:blipFill>
          <a:blip r:embed="rId3" cstate="print"/>
          <a:srcRect r="7692" b="50351"/>
          <a:stretch>
            <a:fillRect/>
          </a:stretch>
        </p:blipFill>
        <p:spPr bwMode="auto">
          <a:xfrm>
            <a:off x="5181600" y="1628800"/>
            <a:ext cx="365760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6858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ru-RU" sz="2800" dirty="0">
                <a:latin typeface="Arial Narrow" pitchFamily="34" charset="0"/>
              </a:rPr>
              <a:t>Ссылки на мультимедийные источники и ресурсы, содержащие дополнительную информацию по определённой теме </a:t>
            </a:r>
          </a:p>
        </p:txBody>
      </p:sp>
      <p:pic>
        <p:nvPicPr>
          <p:cNvPr id="43012" name="Picture 4" descr="qrcodes-austral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5625" y="0"/>
            <a:ext cx="2238375" cy="2152650"/>
          </a:xfrm>
          <a:prstGeom prst="rect">
            <a:avLst/>
          </a:prstGeom>
          <a:noFill/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2286000" y="1981200"/>
            <a:ext cx="4590256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Создание электронных визиток </a:t>
            </a:r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/мини-проектов</a:t>
            </a: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3014" name="Picture 6" descr="qr-co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828800"/>
            <a:ext cx="2057400" cy="2057400"/>
          </a:xfrm>
          <a:prstGeom prst="rect">
            <a:avLst/>
          </a:prstGeom>
          <a:noFill/>
        </p:spPr>
      </p:pic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505200" y="5334000"/>
            <a:ext cx="4724400" cy="1143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Выдача разноуровневого домашнего задания </a:t>
            </a:r>
          </a:p>
        </p:txBody>
      </p:sp>
      <p:pic>
        <p:nvPicPr>
          <p:cNvPr id="43044" name="Picture 36" descr="pinbo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76800"/>
            <a:ext cx="3200400" cy="1819275"/>
          </a:xfrm>
          <a:prstGeom prst="rect">
            <a:avLst/>
          </a:prstGeom>
          <a:noFill/>
        </p:spPr>
      </p:pic>
      <p:pic>
        <p:nvPicPr>
          <p:cNvPr id="43059" name="Picture 51" descr="QR_Code-5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5943600"/>
            <a:ext cx="447675" cy="447675"/>
          </a:xfrm>
          <a:prstGeom prst="rect">
            <a:avLst/>
          </a:prstGeom>
          <a:noFill/>
        </p:spPr>
      </p:pic>
      <p:pic>
        <p:nvPicPr>
          <p:cNvPr id="43060" name="Picture 52" descr="QR_Code-5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6096000"/>
            <a:ext cx="447675" cy="447675"/>
          </a:xfrm>
          <a:prstGeom prst="rect">
            <a:avLst/>
          </a:prstGeom>
          <a:noFill/>
        </p:spPr>
      </p:pic>
      <p:pic>
        <p:nvPicPr>
          <p:cNvPr id="43061" name="Picture 53" descr="QR_Code-5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5105400"/>
            <a:ext cx="447675" cy="447675"/>
          </a:xfrm>
          <a:prstGeom prst="rect">
            <a:avLst/>
          </a:prstGeom>
          <a:noFill/>
        </p:spPr>
      </p:pic>
      <p:pic>
        <p:nvPicPr>
          <p:cNvPr id="43062" name="Picture 54" descr="QR_Code-5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181600"/>
            <a:ext cx="447675" cy="447675"/>
          </a:xfrm>
          <a:prstGeom prst="rect">
            <a:avLst/>
          </a:prstGeom>
          <a:noFill/>
        </p:spPr>
      </p:pic>
      <p:pic>
        <p:nvPicPr>
          <p:cNvPr id="43063" name="Picture 55" descr="QR_Code-5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5105400"/>
            <a:ext cx="447675" cy="447675"/>
          </a:xfrm>
          <a:prstGeom prst="rect">
            <a:avLst/>
          </a:prstGeom>
          <a:noFill/>
        </p:spPr>
      </p:pic>
      <p:pic>
        <p:nvPicPr>
          <p:cNvPr id="43078" name="Picture 70" descr="hello_html_7aec0914"/>
          <p:cNvPicPr>
            <a:picLocks noChangeAspect="1" noChangeArrowheads="1"/>
          </p:cNvPicPr>
          <p:nvPr/>
        </p:nvPicPr>
        <p:blipFill>
          <a:blip r:embed="rId6" cstate="print"/>
          <a:srcRect l="6383" t="10210" r="10638" b="6087"/>
          <a:stretch>
            <a:fillRect/>
          </a:stretch>
        </p:blipFill>
        <p:spPr bwMode="auto">
          <a:xfrm>
            <a:off x="5791200" y="2819400"/>
            <a:ext cx="3352800" cy="2363788"/>
          </a:xfrm>
          <a:prstGeom prst="rect">
            <a:avLst/>
          </a:prstGeom>
          <a:noFill/>
        </p:spPr>
      </p:pic>
      <p:sp>
        <p:nvSpPr>
          <p:cNvPr id="43079" name="Rectangle 71"/>
          <p:cNvSpPr>
            <a:spLocks noChangeArrowheads="1"/>
          </p:cNvSpPr>
          <p:nvPr/>
        </p:nvSpPr>
        <p:spPr bwMode="auto">
          <a:xfrm>
            <a:off x="1828800" y="3581400"/>
            <a:ext cx="38862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r"/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Оформление кабинета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500" dirty="0">
                <a:latin typeface="Arial Narrow" pitchFamily="34" charset="0"/>
              </a:rPr>
              <a:t>Проведение тематических викторин, квестов с выдачей заданий в виде кода</a:t>
            </a:r>
            <a:r>
              <a:rPr lang="ru-RU" sz="4000" dirty="0">
                <a:latin typeface="Arial Narrow" pitchFamily="34" charset="0"/>
              </a:rPr>
              <a:t> 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95536" y="1556792"/>
            <a:ext cx="8352928" cy="15841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5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Прохождение по </a:t>
            </a:r>
            <a:r>
              <a:rPr lang="ru-RU" sz="35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литературным или лингвистическим маршрутам </a:t>
            </a:r>
            <a:r>
              <a:rPr lang="ru-RU" sz="35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на распечатанной карте или в форме настольной «игры-ходилки»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84984"/>
            <a:ext cx="285616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Станция «Буквы сбежали»</a:t>
            </a:r>
            <a:endParaRPr lang="ru-RU" dirty="0"/>
          </a:p>
        </p:txBody>
      </p:sp>
      <p:pic>
        <p:nvPicPr>
          <p:cNvPr id="38914" name="Picture 2" descr="http://qrcoder.ru/code/?%C7%E0%E4%E0%ED%E8%E5.%0D%0A%0D%0A%CC%FB+%EE%E1%FB%F7%ED%FB%E5+%F1%EB%EE%E2%E0%2C%0D%0A%C2%F1%E5%F5+%ED%E0%F1+%E7%ED%E0%E5%F2+%EA%E0%E6%E4%FB%E9%0D%0A%CC%FB+%F1%EE%E4%E5%F0%E6%E8%EC+%E1%F3%EA%E2%F3+%C0%0D%0A%D2%F0%E8%E6%E4%FB+%E8%EB%E8+%E4%E2%E0%E6%E4%FB.+%0D%0A%C8%ED%EE%E3%E4%E0+%E2%F1%E5%E3%EE+%EE%E4%ED%F3+%97+%0D%0A%D2%EE%EB%FC%EA%EE+%ED%E5+%E2%ED%E0%F7%E0%EB%E5.+%0D%0A%CD%EE+%F1%E5%E3%EE%E4%ED%FF+%97+%ED%F3+%E8+%ED%F3%21+%0D%0A%C2%F1%E5+%EE%ED%E8+%F1%E1%E5%E6%E0%EB%E8.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789040"/>
            <a:ext cx="2933700" cy="2933701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707904" y="3429000"/>
            <a:ext cx="3456384" cy="2031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Задание.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Мы обычные слова,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Всех нас знает каждый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Мы содержим букву А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Трижды или дважды.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Иногда всего одну —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Только не вначале.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Но сегодня — ну и ну!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Все они сбежали.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Лмпд</a:t>
            </a:r>
            <a:r>
              <a:rPr lang="ru-RU" b="1" dirty="0" smtClean="0"/>
              <a:t>, </a:t>
            </a:r>
            <a:r>
              <a:rPr lang="ru-RU" b="1" dirty="0" err="1" smtClean="0"/>
              <a:t>бгж</a:t>
            </a:r>
            <a:r>
              <a:rPr lang="ru-RU" b="1" dirty="0" smtClean="0"/>
              <a:t>, </a:t>
            </a:r>
            <a:r>
              <a:rPr lang="ru-RU" b="1" dirty="0" err="1" smtClean="0"/>
              <a:t>брхт</a:t>
            </a:r>
            <a:r>
              <a:rPr lang="ru-RU" b="1" dirty="0" smtClean="0"/>
              <a:t>,  </a:t>
            </a:r>
            <a:r>
              <a:rPr lang="ru-RU" b="1" dirty="0" err="1" smtClean="0"/>
              <a:t>врч</a:t>
            </a:r>
            <a:r>
              <a:rPr lang="ru-RU" b="1" dirty="0" smtClean="0"/>
              <a:t>,   </a:t>
            </a:r>
            <a:r>
              <a:rPr lang="ru-RU" b="1" dirty="0" err="1" smtClean="0"/>
              <a:t>гмк</a:t>
            </a:r>
            <a:r>
              <a:rPr lang="ru-RU" b="1" dirty="0" smtClean="0"/>
              <a:t>,  </a:t>
            </a:r>
            <a:r>
              <a:rPr lang="ru-RU" b="1" dirty="0" err="1" smtClean="0"/>
              <a:t>жжд</a:t>
            </a:r>
            <a:r>
              <a:rPr lang="ru-RU" b="1" dirty="0" smtClean="0"/>
              <a:t>, </a:t>
            </a:r>
            <a:r>
              <a:rPr lang="ru-RU" b="1" dirty="0" err="1" smtClean="0"/>
              <a:t>свнн</a:t>
            </a:r>
            <a:r>
              <a:rPr lang="ru-RU" b="1" dirty="0" smtClean="0"/>
              <a:t> , </a:t>
            </a:r>
            <a:r>
              <a:rPr lang="ru-RU" b="1" dirty="0" err="1" smtClean="0"/>
              <a:t>тбк</a:t>
            </a:r>
            <a:r>
              <a:rPr lang="ru-RU" b="1" dirty="0" smtClean="0"/>
              <a:t>, </a:t>
            </a:r>
            <a:r>
              <a:rPr lang="ru-RU" b="1" dirty="0" err="1" smtClean="0"/>
              <a:t>хлв</a:t>
            </a:r>
            <a:r>
              <a:rPr lang="ru-RU" b="1" dirty="0" smtClean="0"/>
              <a:t>. </a:t>
            </a:r>
            <a:r>
              <a:rPr lang="ru-RU" i="1" dirty="0" smtClean="0"/>
              <a:t>(Лампада, багаж, бархат,  врач,  гамак,  жажда, саванна, табак, халва).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Дифференциация подходов к достижению предметных результатов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В настоящее время в опыте работы общеобразовательных школ обозначилось несколько направлений дифференциации обучения (по Евгению Самойловичу Рабунскому, доктору педагогических наук):</a:t>
            </a:r>
          </a:p>
          <a:p>
            <a:r>
              <a:rPr lang="ru-RU" dirty="0" smtClean="0"/>
              <a:t>-по образовательным целям;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-по уровням выполнения заданий;</a:t>
            </a:r>
          </a:p>
          <a:p>
            <a:r>
              <a:rPr lang="ru-RU" dirty="0" smtClean="0"/>
              <a:t>-по времени обучения, времени выполнения заданий;</a:t>
            </a:r>
          </a:p>
          <a:p>
            <a:r>
              <a:rPr lang="ru-RU" dirty="0" smtClean="0"/>
              <a:t>-по содержанию обучения;</a:t>
            </a:r>
          </a:p>
          <a:p>
            <a:r>
              <a:rPr lang="ru-RU" dirty="0" smtClean="0"/>
              <a:t>-по последовательности учебного материала;</a:t>
            </a:r>
          </a:p>
          <a:p>
            <a:r>
              <a:rPr lang="ru-RU" dirty="0" smtClean="0"/>
              <a:t>-по структуре учебного материала;</a:t>
            </a:r>
          </a:p>
          <a:p>
            <a:r>
              <a:rPr lang="ru-RU" dirty="0" smtClean="0"/>
              <a:t>-по подходам к обучению;</a:t>
            </a:r>
          </a:p>
          <a:p>
            <a:r>
              <a:rPr lang="ru-RU" dirty="0" smtClean="0"/>
              <a:t>-по видам учебной деятельности;</a:t>
            </a:r>
          </a:p>
          <a:p>
            <a:r>
              <a:rPr lang="ru-RU" dirty="0" smtClean="0"/>
              <a:t>-по способам применения заданий;</a:t>
            </a:r>
          </a:p>
          <a:p>
            <a:r>
              <a:rPr lang="ru-RU" dirty="0" smtClean="0"/>
              <a:t>-по оценке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>
                <a:latin typeface="Arial Narrow" pitchFamily="34" charset="0"/>
              </a:rPr>
              <a:t>Использование QR</a:t>
            </a:r>
            <a:r>
              <a:rPr lang="ru-RU" sz="4000" b="1" dirty="0">
                <a:latin typeface="Arial Narrow" pitchFamily="34" charset="0"/>
              </a:rPr>
              <a:t>-</a:t>
            </a:r>
            <a:r>
              <a:rPr lang="ru-RU" sz="4000" dirty="0">
                <a:latin typeface="Arial Narrow" pitchFamily="34" charset="0"/>
              </a:rPr>
              <a:t>кода на уроке решает следующие задачи: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atin typeface="Arial Narrow" pitchFamily="34" charset="0"/>
              </a:rPr>
              <a:t>применение </a:t>
            </a:r>
            <a:r>
              <a:rPr lang="ru-RU" sz="2800" dirty="0">
                <a:latin typeface="Arial Narrow" pitchFamily="34" charset="0"/>
              </a:rPr>
              <a:t>личных гаджетов в </a:t>
            </a:r>
            <a:r>
              <a:rPr lang="ru-RU" sz="2800" dirty="0" smtClean="0">
                <a:latin typeface="Arial Narrow" pitchFamily="34" charset="0"/>
              </a:rPr>
              <a:t>учебной деятельности;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повышение </a:t>
            </a:r>
            <a:r>
              <a:rPr lang="ru-RU" sz="2800" dirty="0">
                <a:latin typeface="Arial Narrow" pitchFamily="34" charset="0"/>
              </a:rPr>
              <a:t>интереса к </a:t>
            </a:r>
            <a:r>
              <a:rPr lang="ru-RU" sz="2800" dirty="0" smtClean="0">
                <a:latin typeface="Arial Narrow" pitchFamily="34" charset="0"/>
              </a:rPr>
              <a:t>учебе;</a:t>
            </a:r>
          </a:p>
          <a:p>
            <a:r>
              <a:rPr lang="ru-RU" sz="2800" dirty="0" smtClean="0">
                <a:latin typeface="Arial Narrow" pitchFamily="34" charset="0"/>
              </a:rPr>
              <a:t>дифференциация;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совершенствование </a:t>
            </a:r>
            <a:r>
              <a:rPr lang="ru-RU" sz="2800" dirty="0">
                <a:latin typeface="Arial Narrow" pitchFamily="34" charset="0"/>
              </a:rPr>
              <a:t>навыков работы в </a:t>
            </a:r>
            <a:r>
              <a:rPr lang="ru-RU" sz="2800" dirty="0" smtClean="0">
                <a:latin typeface="Arial Narrow" pitchFamily="34" charset="0"/>
              </a:rPr>
              <a:t>команде;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расширение </a:t>
            </a:r>
            <a:r>
              <a:rPr lang="ru-RU" sz="2800" dirty="0">
                <a:latin typeface="Arial Narrow" pitchFamily="34" charset="0"/>
              </a:rPr>
              <a:t>культурного кругозора </a:t>
            </a:r>
            <a:r>
              <a:rPr lang="ru-RU" sz="2800" dirty="0" smtClean="0">
                <a:latin typeface="Arial Narrow" pitchFamily="34" charset="0"/>
              </a:rPr>
              <a:t>учащихся;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социализация учеников;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отработка </a:t>
            </a:r>
            <a:r>
              <a:rPr lang="ru-RU" sz="2800" dirty="0">
                <a:latin typeface="Arial Narrow" pitchFamily="34" charset="0"/>
              </a:rPr>
              <a:t>навыков использования приложений для сканирования QR-кодов (на товарных чеках, бланках государственного образца</a:t>
            </a:r>
            <a:r>
              <a:rPr lang="ru-RU" sz="2800" dirty="0" smtClean="0">
                <a:latin typeface="Arial Narrow" pitchFamily="34" charset="0"/>
              </a:rPr>
              <a:t>);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решение </a:t>
            </a:r>
            <a:r>
              <a:rPr lang="ru-RU" sz="2800" dirty="0">
                <a:latin typeface="Arial Narrow" pitchFamily="34" charset="0"/>
              </a:rPr>
              <a:t>предметных и метапредметных </a:t>
            </a:r>
            <a:r>
              <a:rPr lang="ru-RU" sz="2800" dirty="0" smtClean="0">
                <a:latin typeface="Arial Narrow" pitchFamily="34" charset="0"/>
              </a:rPr>
              <a:t>задач.</a:t>
            </a:r>
            <a:endParaRPr lang="ru-RU" sz="2800" dirty="0">
              <a:latin typeface="Arial Narrow" pitchFamily="34" charset="0"/>
            </a:endParaRPr>
          </a:p>
          <a:p>
            <a:endParaRPr lang="ru-RU" sz="28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226" y="485998"/>
            <a:ext cx="5486400" cy="5667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 чего начать работу?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8612" y="1543201"/>
            <a:ext cx="4968552" cy="4608512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hlinkClick r:id="rId3"/>
              </a:rPr>
              <a:t>https://plickers.com/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Зарегистрироваться.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Войти в свой аккаунт.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Создать свой класс (вкладка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Classes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).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Ввести имена учащихся.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Создать тест (Вкладка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Library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).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Установить приложение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Plickers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 смартфон или планшет.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1052736"/>
            <a:ext cx="403244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2204864"/>
            <a:ext cx="4427984" cy="184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91880" y="1052736"/>
            <a:ext cx="48709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1-2</a:t>
            </a:r>
            <a:endParaRPr lang="ru-RU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2348880"/>
            <a:ext cx="48709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1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-4</a:t>
            </a:r>
            <a:endParaRPr lang="ru-RU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4437112"/>
            <a:ext cx="48709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1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-6</a:t>
            </a:r>
            <a:endParaRPr lang="ru-RU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4437112"/>
            <a:ext cx="293809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704856" cy="56673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Использование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приложение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Plickers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на уроке</a:t>
            </a:r>
            <a:endParaRPr lang="ru-RU" sz="2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8862" y="1412776"/>
            <a:ext cx="6480720" cy="396044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Georgia" pitchFamily="18" charset="0"/>
              </a:rPr>
              <a:t>Раздать обучающимся индивидуальные карты с </a:t>
            </a:r>
            <a:r>
              <a:rPr lang="en-US" sz="2000" b="1" dirty="0" smtClean="0">
                <a:latin typeface="Georgia" pitchFamily="18" charset="0"/>
              </a:rPr>
              <a:t>QR</a:t>
            </a:r>
            <a:r>
              <a:rPr lang="ru-RU" sz="2000" b="1" dirty="0" smtClean="0">
                <a:latin typeface="Georgia" pitchFamily="18" charset="0"/>
              </a:rPr>
              <a:t>-кодом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Georgia" pitchFamily="18" charset="0"/>
              </a:rPr>
              <a:t>Вкладка </a:t>
            </a:r>
            <a:r>
              <a:rPr lang="en-US" sz="2000" b="1" dirty="0" smtClean="0">
                <a:latin typeface="Georgia" pitchFamily="18" charset="0"/>
              </a:rPr>
              <a:t>Live View</a:t>
            </a:r>
            <a:r>
              <a:rPr lang="ru-RU" sz="2000" dirty="0" smtClean="0">
                <a:latin typeface="Georgia" pitchFamily="18" charset="0"/>
              </a:rPr>
              <a:t>.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Вывод задания с вариантом ответов на экран. Задание можно озвучивать устно.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Georgia" pitchFamily="18" charset="0"/>
              </a:rPr>
              <a:t>Обучающиеся поднимают руку с правильным вариантом ответа.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Georgia" pitchFamily="18" charset="0"/>
              </a:rPr>
              <a:t>Учитель наводит камеру на класс и сканирует ответы.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Georgia" pitchFamily="18" charset="0"/>
              </a:rPr>
              <a:t>На экране появляются</a:t>
            </a:r>
          </a:p>
          <a:p>
            <a:pPr marL="342900" indent="-342900"/>
            <a:r>
              <a:rPr lang="ru-RU" sz="2000" dirty="0" smtClean="0">
                <a:latin typeface="Georgia" pitchFamily="18" charset="0"/>
              </a:rPr>
              <a:t>     результаты.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3075" name="Picture 3" descr="E:\мастер-класс\клас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4293096"/>
            <a:ext cx="2736304" cy="2115835"/>
          </a:xfrm>
          <a:prstGeom prst="rect">
            <a:avLst/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76" name="Picture 4" descr="E:\мастер-класс\статистик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1124744"/>
            <a:ext cx="1656184" cy="3001963"/>
          </a:xfrm>
          <a:prstGeom prst="rect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52320" cy="107424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Благодарю за внимание</a:t>
            </a:r>
            <a:endParaRPr lang="ru-RU" sz="6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1986" name="Picture 2" descr="http://qrcoder.ru/code/?%C1%EB%E0%E3%EE%E4%E0%F0%FE+%E7%E0+%E2%ED%E8%EC%E0%ED%E8%E5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4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  </a:t>
            </a:r>
            <a:r>
              <a:rPr lang="ru-RU" b="1" dirty="0" smtClean="0">
                <a:latin typeface="Arial Narrow" pitchFamily="34" charset="0"/>
              </a:rPr>
              <a:t>Уровневая дифференциация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Arial Narrow" pitchFamily="34" charset="0"/>
              </a:rPr>
              <a:t>предполагает такую организацию обучения, при которой школьники, обучаясь по одной программе, имеют право и возможность усваивать ее на различных планируемых уровнях, но не ниже уровня обязательных требований;</a:t>
            </a:r>
          </a:p>
          <a:p>
            <a:r>
              <a:rPr lang="ru-RU" dirty="0" smtClean="0"/>
              <a:t> </a:t>
            </a:r>
            <a:r>
              <a:rPr lang="ru-RU" dirty="0" smtClean="0">
                <a:latin typeface="Arial Narrow" pitchFamily="34" charset="0"/>
              </a:rPr>
              <a:t>дифференцированный подход к обучению играет большую роль в освоении знаний учащимися на уроках русского языка.</a:t>
            </a:r>
          </a:p>
          <a:p>
            <a:endParaRPr lang="ru-RU" dirty="0" smtClean="0"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atin typeface="Arial Narrow" pitchFamily="34" charset="0"/>
              </a:rPr>
              <a:t>Особенности дифференцированной работы на уроках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 Narrow" pitchFamily="34" charset="0"/>
              </a:rPr>
              <a:t>объяснение нового материала должно строиться для всех одинаково, то есть всем предоставлять возможность учиться в одинаковых условиях;</a:t>
            </a:r>
          </a:p>
          <a:p>
            <a:r>
              <a:rPr lang="ru-RU" dirty="0" smtClean="0">
                <a:latin typeface="Arial Narrow" pitchFamily="34" charset="0"/>
              </a:rPr>
              <a:t>закончить объяснение нового материала образцовым ответом с использованием опорных схем, таблиц, графического изображения;</a:t>
            </a:r>
          </a:p>
          <a:p>
            <a:r>
              <a:rPr lang="ru-RU" dirty="0" smtClean="0">
                <a:latin typeface="Arial Narrow" pitchFamily="34" charset="0"/>
              </a:rPr>
              <a:t>использовать наглядные, дидактические материалы в большом количестве;</a:t>
            </a:r>
          </a:p>
          <a:p>
            <a:r>
              <a:rPr lang="ru-RU" dirty="0" smtClean="0">
                <a:latin typeface="Arial Narrow" pitchFamily="34" charset="0"/>
              </a:rPr>
              <a:t>общая познавательная цель единая, задачи общие по теме, но каждый решает их на своем уровне.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Arial Narrow" pitchFamily="34" charset="0"/>
              </a:rPr>
              <a:t>Школьники и девайсы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14076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7248525" cy="543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/>
              <a:t>Если нельзя остановить безобразие –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котоматрица-auto-15133"/>
          <p:cNvPicPr>
            <a:picLocks noChangeAspect="1" noChangeArrowheads="1"/>
          </p:cNvPicPr>
          <p:nvPr/>
        </p:nvPicPr>
        <p:blipFill>
          <a:blip r:embed="rId2" cstate="print"/>
          <a:srcRect l="1335" t="12224" r="1169" b="14432"/>
          <a:stretch>
            <a:fillRect/>
          </a:stretch>
        </p:blipFill>
        <p:spPr bwMode="auto">
          <a:xfrm>
            <a:off x="838200" y="838200"/>
            <a:ext cx="7315200" cy="5411788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-228600" y="6019800"/>
            <a:ext cx="93726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его нужно возглавить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астер-класс\5f6e5b91ca6504ffb0cefe7ccc307e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4" y="4228368"/>
            <a:ext cx="3235325" cy="2152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мастер-класс\7ffd26b0bfbf22024150ffe16cee087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185" y="2399799"/>
            <a:ext cx="2489927" cy="1661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мастер-класс\95590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8977"/>
            <a:ext cx="1800200" cy="135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мастер-класс\aomori-apple-qr-code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935" y="457045"/>
            <a:ext cx="2448272" cy="1356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мастер-класс\hointer-jean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7045"/>
            <a:ext cx="2787947" cy="1307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мастер-класс\32007687256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58" y="2399796"/>
            <a:ext cx="2720947" cy="1661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мастер-класс\thum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4" y="2414241"/>
            <a:ext cx="2232150" cy="1666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07904" y="4437112"/>
            <a:ext cx="5133256" cy="179573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dirty="0" smtClean="0">
                <a:latin typeface="Georgia" pitchFamily="18" charset="0"/>
              </a:rPr>
              <a:t>QR</a:t>
            </a:r>
            <a:r>
              <a:rPr lang="ru-RU" sz="2800" dirty="0" smtClean="0">
                <a:latin typeface="Georgia" pitchFamily="18" charset="0"/>
              </a:rPr>
              <a:t>-код разработан </a:t>
            </a:r>
            <a:r>
              <a:rPr lang="ru-RU" sz="2800" dirty="0">
                <a:latin typeface="Georgia" pitchFamily="18" charset="0"/>
              </a:rPr>
              <a:t>и </a:t>
            </a:r>
            <a:r>
              <a:rPr lang="ru-RU" sz="2800" dirty="0" smtClean="0">
                <a:latin typeface="Georgia" pitchFamily="18" charset="0"/>
              </a:rPr>
              <a:t>представлен </a:t>
            </a:r>
            <a:r>
              <a:rPr lang="ru-RU" sz="2800" dirty="0">
                <a:latin typeface="Georgia" pitchFamily="18" charset="0"/>
              </a:rPr>
              <a:t>японской компанией «Denso-Wave» в 1994 </a:t>
            </a:r>
            <a:r>
              <a:rPr lang="ru-RU" sz="2800" dirty="0" smtClean="0">
                <a:latin typeface="Georgia" pitchFamily="18" charset="0"/>
              </a:rPr>
              <a:t>году</a:t>
            </a:r>
            <a:endParaRPr lang="ru-RU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190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DMrDn9NWAAEjRj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06613" cy="3581400"/>
          </a:xfrm>
          <a:prstGeom prst="rect">
            <a:avLst/>
          </a:prstGeom>
          <a:noFill/>
        </p:spPr>
      </p:pic>
      <p:pic>
        <p:nvPicPr>
          <p:cNvPr id="31749" name="Picture 5" descr="874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6324600" cy="3557588"/>
          </a:xfrm>
          <a:prstGeom prst="rect">
            <a:avLst/>
          </a:prstGeom>
          <a:noFill/>
        </p:spPr>
      </p:pic>
      <p:pic>
        <p:nvPicPr>
          <p:cNvPr id="31750" name="Picture 6" descr="qr-ko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71950"/>
            <a:ext cx="4572000" cy="2206625"/>
          </a:xfrm>
          <a:prstGeom prst="rect">
            <a:avLst/>
          </a:prstGeom>
          <a:noFill/>
        </p:spPr>
      </p:pic>
      <p:pic>
        <p:nvPicPr>
          <p:cNvPr id="31751" name="Picture 7" descr="shtrih-ko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10000"/>
            <a:ext cx="4572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2707704" cy="12961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en-US" sz="6000" dirty="0" smtClean="0">
                <a:solidFill>
                  <a:srgbClr val="C00000"/>
                </a:solidFill>
                <a:latin typeface="Georgia" pitchFamily="18" charset="0"/>
              </a:rPr>
              <a:t>QR</a:t>
            </a:r>
            <a:r>
              <a:rPr lang="ru-RU" sz="6000" dirty="0" smtClean="0">
                <a:solidFill>
                  <a:srgbClr val="C00000"/>
                </a:solidFill>
                <a:latin typeface="Georgia" pitchFamily="18" charset="0"/>
              </a:rPr>
              <a:t>»</a:t>
            </a:r>
            <a:endParaRPr lang="ru-RU" sz="6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Рисунок 4" descr="_YEJ7DVCPnA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 t="5254" b="5254"/>
          <a:stretch>
            <a:fillRect/>
          </a:stretch>
        </p:blipFill>
        <p:spPr>
          <a:xfrm>
            <a:off x="5652120" y="1196752"/>
            <a:ext cx="3067050" cy="27447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2132856"/>
            <a:ext cx="4608512" cy="41044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Расшифровывается как 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quick response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»,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переводе с английского – 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«быстрый отклик».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ksimova_gs_master_klass_29.04 (1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maksimova_gs_master_klass_29.04 (1)</Template>
  <TotalTime>62</TotalTime>
  <Words>638</Words>
  <Application>Microsoft Office PowerPoint</Application>
  <PresentationFormat>Экран (4:3)</PresentationFormat>
  <Paragraphs>85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maksimova_gs_master_klass_29.04 (1)</vt:lpstr>
      <vt:lpstr>«Использование QR-кодов в на уроках русского языка»</vt:lpstr>
      <vt:lpstr>Дифференциация подходов к достижению предметных результатов </vt:lpstr>
      <vt:lpstr>  Уровневая дифференциация</vt:lpstr>
      <vt:lpstr>Особенности дифференцированной работы на уроках</vt:lpstr>
      <vt:lpstr>Школьники и девайсы</vt:lpstr>
      <vt:lpstr>Если нельзя остановить безобразие – </vt:lpstr>
      <vt:lpstr>QR-код разработан и представлен японской компанией «Denso-Wave» в 1994 году</vt:lpstr>
      <vt:lpstr>Слайд 8</vt:lpstr>
      <vt:lpstr>«QR»</vt:lpstr>
      <vt:lpstr>QR-код – штрихкод, предоставляющий информацию для быстрого ее распознавания с помощью камеры на мобильном телефоне </vt:lpstr>
      <vt:lpstr>Преимущества QR-кода на уроке</vt:lpstr>
      <vt:lpstr>QR-код и дифференциация</vt:lpstr>
      <vt:lpstr>Приложения для распознавания</vt:lpstr>
      <vt:lpstr>Как использовать  QR-коды на уроке?</vt:lpstr>
      <vt:lpstr>Связь с безопасным онлайн контентом, обеспечивающим доступ в электронные библиотеки (электронная версия литературного произведения) </vt:lpstr>
      <vt:lpstr>Решение заданий в формате ЕГЭ/ОГЭ/ВПР по русскому языку, например, в виде ссылки на альбом в соц.сети, сайт): </vt:lpstr>
      <vt:lpstr>Слайд 17</vt:lpstr>
      <vt:lpstr>Ссылки на мультимедийные источники и ресурсы, содержащие дополнительную информацию по определённой теме </vt:lpstr>
      <vt:lpstr>Проведение тематических викторин, квестов с выдачей заданий в виде кода </vt:lpstr>
      <vt:lpstr>Использование QR-кода на уроке решает следующие задачи:</vt:lpstr>
      <vt:lpstr>С чего начать работу?</vt:lpstr>
      <vt:lpstr>Использование приложение   Plickers  на уроке</vt:lpstr>
      <vt:lpstr>Благодарю за внимание</vt:lpstr>
    </vt:vector>
  </TitlesOfParts>
  <Company>МБОУ ПСШ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QR-кодов в образовательном процессе»</dc:title>
  <dc:creator>Никулина</dc:creator>
  <cp:lastModifiedBy>Никулина</cp:lastModifiedBy>
  <cp:revision>9</cp:revision>
  <dcterms:created xsi:type="dcterms:W3CDTF">2019-04-12T23:22:06Z</dcterms:created>
  <dcterms:modified xsi:type="dcterms:W3CDTF">2019-04-13T13:19:28Z</dcterms:modified>
</cp:coreProperties>
</file>