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80" r:id="rId8"/>
    <p:sldId id="265" r:id="rId9"/>
    <p:sldId id="266" r:id="rId10"/>
    <p:sldId id="271" r:id="rId11"/>
    <p:sldId id="267" r:id="rId12"/>
    <p:sldId id="268" r:id="rId13"/>
    <p:sldId id="269" r:id="rId14"/>
    <p:sldId id="270" r:id="rId15"/>
    <p:sldId id="276" r:id="rId16"/>
    <p:sldId id="273" r:id="rId17"/>
    <p:sldId id="274" r:id="rId18"/>
    <p:sldId id="277" r:id="rId19"/>
    <p:sldId id="281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20DEBD3-B298-4DA8-939C-0E9AB096295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04B75CA-3068-40DA-AC2B-B0AD5C9197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0DEBD3-B298-4DA8-939C-0E9AB096295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4B75CA-3068-40DA-AC2B-B0AD5C9197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0DEBD3-B298-4DA8-939C-0E9AB096295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4B75CA-3068-40DA-AC2B-B0AD5C9197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0DEBD3-B298-4DA8-939C-0E9AB096295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4B75CA-3068-40DA-AC2B-B0AD5C9197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20DEBD3-B298-4DA8-939C-0E9AB096295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04B75CA-3068-40DA-AC2B-B0AD5C9197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0DEBD3-B298-4DA8-939C-0E9AB096295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04B75CA-3068-40DA-AC2B-B0AD5C9197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0DEBD3-B298-4DA8-939C-0E9AB096295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04B75CA-3068-40DA-AC2B-B0AD5C9197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0DEBD3-B298-4DA8-939C-0E9AB096295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4B75CA-3068-40DA-AC2B-B0AD5C9197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0DEBD3-B298-4DA8-939C-0E9AB096295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4B75CA-3068-40DA-AC2B-B0AD5C9197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20DEBD3-B298-4DA8-939C-0E9AB096295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04B75CA-3068-40DA-AC2B-B0AD5C9197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20DEBD3-B298-4DA8-939C-0E9AB096295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04B75CA-3068-40DA-AC2B-B0AD5C9197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20DEBD3-B298-4DA8-939C-0E9AB096295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04B75CA-3068-40DA-AC2B-B0AD5C9197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8064896" cy="103400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 ХЛЕБ НА СТОЛ ПРИШЕЛ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16632"/>
            <a:ext cx="6560234" cy="72008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rgbClr val="6EA0B0"/>
              </a:buClr>
              <a:buSzPct val="80000"/>
              <a:defRPr/>
            </a:pPr>
            <a:r>
              <a:rPr lang="ru-RU" sz="1600" b="1" dirty="0" smtClean="0"/>
              <a:t>МБДОУ детский сад №3 «СКАЗКА»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rgbClr val="6EA0B0"/>
              </a:buClr>
              <a:buSzPct val="80000"/>
              <a:defRPr/>
            </a:pPr>
            <a:r>
              <a:rPr lang="ru-RU" sz="1600" b="1" dirty="0" smtClean="0"/>
              <a:t>города Котовска Тамбовской области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4355976" y="6309320"/>
            <a:ext cx="4616018" cy="360040"/>
          </a:xfrm>
          <a:prstGeom prst="rect">
            <a:avLst/>
          </a:prstGeom>
        </p:spPr>
        <p:txBody>
          <a:bodyPr lIns="45720" rIns="246888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6EA0B0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Выполнила:  воспитатель</a:t>
            </a:r>
            <a:r>
              <a:rPr kumimoji="0" lang="ru-RU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6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Шепелева</a:t>
            </a:r>
            <a:r>
              <a:rPr kumimoji="0" lang="ru-RU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Г.М.</a:t>
            </a: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8" name="Picture 4" descr="https://libmir.com/i/44/299544/i_021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331639" y="2132856"/>
            <a:ext cx="5775960" cy="438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9552" y="5229200"/>
            <a:ext cx="7843275" cy="912255"/>
          </a:xfrm>
        </p:spPr>
        <p:txBody>
          <a:bodyPr/>
          <a:lstStyle/>
          <a:p>
            <a:pPr algn="l"/>
            <a:r>
              <a:rPr lang="ru-RU" sz="1800" dirty="0" smtClean="0"/>
              <a:t>А из накопителя соломы комбайна через определенные промежутки времени сходят большие желтые копны обмолоченной соломы. </a:t>
            </a:r>
          </a:p>
          <a:p>
            <a:endParaRPr lang="ru-RU" dirty="0"/>
          </a:p>
        </p:txBody>
      </p:sp>
      <p:pic>
        <p:nvPicPr>
          <p:cNvPr id="6" name="Рисунок 5" descr="s1200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23528" y="620688"/>
            <a:ext cx="8534400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60648"/>
            <a:ext cx="5486400" cy="66453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Шофер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3528" y="5013176"/>
            <a:ext cx="8352927" cy="864095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Шоферы на </a:t>
            </a:r>
            <a:r>
              <a:rPr lang="ru-RU" sz="1800" b="1" i="1" dirty="0" smtClean="0"/>
              <a:t>грузовых машинах </a:t>
            </a:r>
            <a:r>
              <a:rPr lang="ru-RU" sz="1800" dirty="0" smtClean="0"/>
              <a:t>везут зерно  на элеватор. </a:t>
            </a:r>
            <a:r>
              <a:rPr lang="ru-RU" sz="1800" b="1" i="1" dirty="0" smtClean="0"/>
              <a:t>Элеватор</a:t>
            </a:r>
            <a:r>
              <a:rPr lang="ru-RU" sz="1800" dirty="0" smtClean="0"/>
              <a:t> – это место для хранения зерна.</a:t>
            </a:r>
            <a:endParaRPr lang="ru-RU" sz="1800" dirty="0"/>
          </a:p>
        </p:txBody>
      </p:sp>
      <p:pic>
        <p:nvPicPr>
          <p:cNvPr id="27655" name="Picture 7" descr="https://pbs.twimg.com/media/EAaCMutXoAACbVF.jpg:larg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0032" y="1916832"/>
            <a:ext cx="3831884" cy="2448272"/>
          </a:xfrm>
          <a:prstGeom prst="round2DiagRect">
            <a:avLst/>
          </a:prstGeom>
          <a:noFill/>
        </p:spPr>
      </p:pic>
      <p:pic>
        <p:nvPicPr>
          <p:cNvPr id="16" name="Рисунок 15" descr="elevator.jpg"/>
          <p:cNvPicPr>
            <a:picLocks noGrp="1" noChangeAspect="1"/>
          </p:cNvPicPr>
          <p:nvPr>
            <p:ph type="pic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23528" y="1268760"/>
            <a:ext cx="4267200" cy="3540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843275" cy="66453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Мукомол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9552" y="5517232"/>
            <a:ext cx="8280920" cy="912255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По </a:t>
            </a:r>
            <a:r>
              <a:rPr lang="ru-RU" sz="1800" b="1" i="1" dirty="0" smtClean="0"/>
              <a:t>транспортерной ленте </a:t>
            </a:r>
            <a:r>
              <a:rPr lang="ru-RU" sz="1800" dirty="0" smtClean="0"/>
              <a:t>зерно отправляется на </a:t>
            </a:r>
            <a:r>
              <a:rPr lang="ru-RU" sz="1800" b="1" i="1" dirty="0" smtClean="0"/>
              <a:t>мельницу,</a:t>
            </a:r>
            <a:r>
              <a:rPr lang="ru-RU" sz="1800" dirty="0" smtClean="0"/>
              <a:t> там его перерабатывают в муку.</a:t>
            </a:r>
            <a:endParaRPr lang="ru-RU" sz="1800" dirty="0"/>
          </a:p>
        </p:txBody>
      </p:sp>
      <p:pic>
        <p:nvPicPr>
          <p:cNvPr id="5" name="Рисунок 4" descr="10bf319c34374f90643c0af364ccb132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5288" y="981075"/>
            <a:ext cx="8534400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6768752" cy="66453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Тестомес и пекарь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5536" y="5388936"/>
            <a:ext cx="8131307" cy="128042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1800" dirty="0" smtClean="0"/>
              <a:t>С элеватора мука отправляется на хлебозаводы и пекарни. На хлебозаводе стоят огромные чаны с закваской. В чан с закваской добавляют муку, соль, сахар, воду, дрожжи, и </a:t>
            </a:r>
            <a:r>
              <a:rPr lang="ru-RU" sz="1800" b="1" i="1" dirty="0" smtClean="0"/>
              <a:t>тестомесильные машины </a:t>
            </a:r>
            <a:r>
              <a:rPr lang="ru-RU" sz="1800" dirty="0" smtClean="0"/>
              <a:t>механическими «руками» вымешивают тесто для хлеба. Из теста пекари формируют хлебобулочные изделия и выпекают их в </a:t>
            </a:r>
            <a:r>
              <a:rPr lang="ru-RU" sz="1800" b="1" i="1" dirty="0" smtClean="0"/>
              <a:t>печах.</a:t>
            </a:r>
            <a:r>
              <a:rPr lang="ru-RU" sz="1800" dirty="0" smtClean="0"/>
              <a:t> </a:t>
            </a:r>
            <a:endParaRPr lang="ru-RU" sz="1800" dirty="0"/>
          </a:p>
        </p:txBody>
      </p:sp>
      <p:pic>
        <p:nvPicPr>
          <p:cNvPr id="5" name="Рисунок 4" descr="IMG_9994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5288" y="908050"/>
            <a:ext cx="8534400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5486400" cy="66453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Продавец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259632" y="5517232"/>
            <a:ext cx="6840760" cy="912255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Горячий хлеб развозят в магазины, где покупатели приобретают свежий хлеб и выпечку.</a:t>
            </a:r>
            <a:endParaRPr lang="ru-RU" sz="1800" dirty="0"/>
          </a:p>
        </p:txBody>
      </p:sp>
      <p:pic>
        <p:nvPicPr>
          <p:cNvPr id="5" name="Рисунок 4" descr="karavaysv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0825" y="1052513"/>
            <a:ext cx="8534400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65518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Хлебобулочные изделия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1927096"/>
          </a:xfrm>
        </p:spPr>
        <p:txBody>
          <a:bodyPr>
            <a:normAutofit fontScale="70000" lnSpcReduction="20000"/>
          </a:bodyPr>
          <a:lstStyle/>
          <a:p>
            <a:r>
              <a:rPr lang="ru-RU" sz="2600" b="1" i="1" dirty="0" smtClean="0"/>
              <a:t>Буханка </a:t>
            </a:r>
            <a:r>
              <a:rPr lang="ru-RU" sz="2600" dirty="0" smtClean="0"/>
              <a:t>- это обыкновенный хлеб, может быть с ржаной или пшеничной муки. Оказывается слово «буханка» произошло от польского </a:t>
            </a:r>
            <a:r>
              <a:rPr lang="ru-RU" sz="2600" dirty="0" err="1" smtClean="0"/>
              <a:t>bochenek</a:t>
            </a:r>
            <a:r>
              <a:rPr lang="ru-RU" sz="2600" dirty="0" smtClean="0"/>
              <a:t>, </a:t>
            </a:r>
            <a:r>
              <a:rPr lang="ru-RU" sz="2600" dirty="0" err="1" smtClean="0"/>
              <a:t>bochen</a:t>
            </a:r>
            <a:r>
              <a:rPr lang="ru-RU" sz="2600" dirty="0" smtClean="0"/>
              <a:t>, что буквально означает вид хлеба из </a:t>
            </a:r>
            <a:r>
              <a:rPr lang="ru-RU" sz="2600" dirty="0" err="1" smtClean="0"/>
              <a:t>скисленного</a:t>
            </a:r>
            <a:r>
              <a:rPr lang="ru-RU" sz="2600" dirty="0" smtClean="0"/>
              <a:t> теста. </a:t>
            </a:r>
          </a:p>
          <a:p>
            <a:endParaRPr lang="ru-RU" sz="2000" dirty="0" smtClean="0"/>
          </a:p>
          <a:p>
            <a:endParaRPr lang="ru-RU" dirty="0"/>
          </a:p>
        </p:txBody>
      </p:sp>
      <p:pic>
        <p:nvPicPr>
          <p:cNvPr id="5" name="Picture 2" descr="https://forum.motolodka.ru/att/club/1032786_10139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1340768"/>
            <a:ext cx="2690606" cy="2088232"/>
          </a:xfrm>
          <a:prstGeom prst="rect">
            <a:avLst/>
          </a:prstGeom>
          <a:noFill/>
        </p:spPr>
      </p:pic>
      <p:sp>
        <p:nvSpPr>
          <p:cNvPr id="6" name="Содержимое 3"/>
          <p:cNvSpPr>
            <a:spLocks noGrp="1"/>
          </p:cNvSpPr>
          <p:nvPr>
            <p:ph sz="half" idx="2"/>
          </p:nvPr>
        </p:nvSpPr>
        <p:spPr>
          <a:xfrm>
            <a:off x="539552" y="3645024"/>
            <a:ext cx="4038600" cy="3024336"/>
          </a:xfrm>
        </p:spPr>
        <p:txBody>
          <a:bodyPr>
            <a:normAutofit fontScale="70000" lnSpcReduction="20000"/>
          </a:bodyPr>
          <a:lstStyle/>
          <a:p>
            <a:r>
              <a:rPr lang="ru-RU" sz="2600" b="1" i="1" dirty="0" smtClean="0"/>
              <a:t>Хала</a:t>
            </a:r>
            <a:r>
              <a:rPr lang="ru-RU" sz="2600" dirty="0" smtClean="0"/>
              <a:t> - сладкое хлебобулочное изделие, сделанное в виде косички. Сама по себе она символизирует манну небесную, с этой же целью её часто посыпают маком и кунжутом. Кроме того, различная форма халы имеет своё значение: плетёная «косичка» означает любовь, причём в косичке из трёх полосок теста каждая символизирует отдельное понятие: истину, мир и правосудие.</a:t>
            </a:r>
          </a:p>
          <a:p>
            <a:endParaRPr lang="ru-RU" dirty="0"/>
          </a:p>
        </p:txBody>
      </p:sp>
      <p:pic>
        <p:nvPicPr>
          <p:cNvPr id="36866" name="Picture 2" descr="https://1xleb.ru/upload/resize_cache/iblock/051/968_503_1/0514ca42dbbd53a77484a8cc6ef981af_preview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EF4F4"/>
              </a:clrFrom>
              <a:clrTo>
                <a:srgbClr val="EE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4149080"/>
            <a:ext cx="3012966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72719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Хлебобулочные изделия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2647176"/>
          </a:xfrm>
        </p:spPr>
        <p:txBody>
          <a:bodyPr>
            <a:normAutofit/>
          </a:bodyPr>
          <a:lstStyle/>
          <a:p>
            <a:r>
              <a:rPr lang="ru-RU" sz="1800" b="1" i="1" dirty="0" smtClean="0"/>
              <a:t>Батон </a:t>
            </a:r>
            <a:r>
              <a:rPr lang="ru-RU" sz="1800" dirty="0" smtClean="0"/>
              <a:t>- хлеб овальной формы с продольными полосками. Батон -</a:t>
            </a:r>
          </a:p>
          <a:p>
            <a:r>
              <a:rPr lang="ru-RU" sz="1800" dirty="0" smtClean="0"/>
              <a:t>по-французски (</a:t>
            </a:r>
            <a:r>
              <a:rPr lang="ru-RU" sz="1800" dirty="0" err="1" smtClean="0"/>
              <a:t>baton</a:t>
            </a:r>
            <a:r>
              <a:rPr lang="ru-RU" sz="1800" dirty="0" smtClean="0"/>
              <a:t>) значит "палка". Хотя сами французы так хлеб не называют. Они используют слово "багет", который, кстати, тоже можно перевести как "прут" или "палка". небольшое сладкое</a:t>
            </a:r>
          </a:p>
          <a:p>
            <a:endParaRPr lang="ru-RU" sz="1800" dirty="0" smtClean="0"/>
          </a:p>
          <a:p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3295248"/>
          </a:xfrm>
        </p:spPr>
        <p:txBody>
          <a:bodyPr>
            <a:normAutofit/>
          </a:bodyPr>
          <a:lstStyle/>
          <a:p>
            <a:r>
              <a:rPr lang="ru-RU" sz="1800" b="1" i="1" dirty="0" smtClean="0"/>
              <a:t>Булка </a:t>
            </a:r>
            <a:r>
              <a:rPr lang="ru-RU" sz="1800" i="1" dirty="0" smtClean="0"/>
              <a:t>– </a:t>
            </a:r>
            <a:r>
              <a:rPr lang="ru-RU" sz="1800" dirty="0" smtClean="0"/>
              <a:t>хлебобулочное изделие, бывает с начинкой и без. Булочки могут быть сверху посыпаны - сахаром, сахарной пудрой. Одни из самых популярных булочек - плюшки, рогалик, с повидлом, с маком, с изюмом. Это слово было заимствовано из польского языка, где </a:t>
            </a:r>
            <a:r>
              <a:rPr lang="ru-RU" sz="1800" dirty="0" err="1" smtClean="0"/>
              <a:t>bulka</a:t>
            </a:r>
            <a:r>
              <a:rPr lang="ru-RU" sz="1800" dirty="0" smtClean="0"/>
              <a:t> — уменьшительно-ласкательное от </a:t>
            </a:r>
            <a:r>
              <a:rPr lang="ru-RU" sz="1800" dirty="0" err="1" smtClean="0"/>
              <a:t>bula</a:t>
            </a:r>
            <a:r>
              <a:rPr lang="ru-RU" sz="1800" dirty="0" smtClean="0"/>
              <a:t> — «большой круглый хлеб»</a:t>
            </a:r>
          </a:p>
          <a:p>
            <a:endParaRPr lang="ru-RU" sz="1800" dirty="0" smtClean="0"/>
          </a:p>
          <a:p>
            <a:endParaRPr lang="ru-RU" sz="1800" dirty="0"/>
          </a:p>
        </p:txBody>
      </p:sp>
      <p:pic>
        <p:nvPicPr>
          <p:cNvPr id="31745" name="Picture 1" descr="F:\ДЕТСКИЙ САД\ДИСТАНЦИОНКА\Хлеб\64i59a705aa971060.2865820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4322626"/>
            <a:ext cx="3384376" cy="1944784"/>
          </a:xfrm>
          <a:prstGeom prst="rect">
            <a:avLst/>
          </a:prstGeom>
          <a:noFill/>
        </p:spPr>
      </p:pic>
      <p:pic>
        <p:nvPicPr>
          <p:cNvPr id="31746" name="Picture 2" descr="F:\ДЕТСКИЙ САД\ДИСТАНЦИОНКА\Хлеб\c9892d2b62e57db67e7fea22b02d243a18a60ce1r1-1000-616v2_hq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4797152"/>
            <a:ext cx="2592288" cy="15968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72719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Хлебобулочные изделия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2503160"/>
          </a:xfrm>
        </p:spPr>
        <p:txBody>
          <a:bodyPr>
            <a:normAutofit lnSpcReduction="10000"/>
          </a:bodyPr>
          <a:lstStyle/>
          <a:p>
            <a:r>
              <a:rPr lang="ru-RU" sz="1800" b="1" i="1" dirty="0" smtClean="0"/>
              <a:t>Каравай</a:t>
            </a:r>
            <a:r>
              <a:rPr lang="ru-RU" sz="1800" dirty="0" smtClean="0"/>
              <a:t> - праздничный хлеб, круглой формы, обычно очень красиво украшен. Обычно толкуется как </a:t>
            </a:r>
            <a:r>
              <a:rPr lang="ru-RU" sz="1800" dirty="0" err="1" smtClean="0"/>
              <a:t>суф</a:t>
            </a:r>
            <a:r>
              <a:rPr lang="ru-RU" sz="1800" dirty="0" smtClean="0"/>
              <a:t>. производное от *</a:t>
            </a:r>
            <a:r>
              <a:rPr lang="ru-RU" sz="1800" dirty="0" err="1" smtClean="0"/>
              <a:t>korva</a:t>
            </a:r>
            <a:r>
              <a:rPr lang="ru-RU" sz="1800" dirty="0" smtClean="0"/>
              <a:t> «корова» и связывается, чаще всего, со свадебным обрядом (свадебный пирог символизировал плодовитость).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5536" y="4509120"/>
            <a:ext cx="4320480" cy="1423040"/>
          </a:xfrm>
        </p:spPr>
        <p:txBody>
          <a:bodyPr>
            <a:normAutofit lnSpcReduction="10000"/>
          </a:bodyPr>
          <a:lstStyle/>
          <a:p>
            <a:r>
              <a:rPr lang="ru-RU" sz="1800" b="1" i="1" dirty="0" smtClean="0"/>
              <a:t>Коврига</a:t>
            </a:r>
            <a:r>
              <a:rPr lang="ru-RU" sz="1800" dirty="0" smtClean="0"/>
              <a:t> - это хлеб округлой формы. С далеких времен ковригами называют все хлебные изделия круглой формы и большого размера. </a:t>
            </a:r>
          </a:p>
          <a:p>
            <a:endParaRPr lang="ru-RU" dirty="0"/>
          </a:p>
        </p:txBody>
      </p:sp>
      <p:pic>
        <p:nvPicPr>
          <p:cNvPr id="29699" name="Picture 3" descr="F:\ДЕТСКИЙ САД\ДИСТАНЦИОНКА\Хлеб\s1200 (1)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1484784"/>
            <a:ext cx="3657600" cy="2438400"/>
          </a:xfrm>
          <a:prstGeom prst="rect">
            <a:avLst/>
          </a:prstGeom>
          <a:noFill/>
        </p:spPr>
      </p:pic>
      <p:pic>
        <p:nvPicPr>
          <p:cNvPr id="29701" name="Picture 5" descr="https://static4.depositphotos.com/1000129/322/i/950/depositphotos_3228208-stock-photo-bread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4293096"/>
            <a:ext cx="3358220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498230"/>
            <a:ext cx="4714864" cy="11305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Пословицы о хлебе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5" y="3287712"/>
            <a:ext cx="7739137" cy="2949599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«Без хлеба – нет обеда».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«Хлеб – батюшка, вода – матушка».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«Будет хлеб – будет и песня».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«Много свету – много хлеба».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«Хлеба надо брать столько, сколько съешь».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«Хлеб надо всегда доедать».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«Хлеб нельзя бросать на пол».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«Не велик кусок пирога, а стоит много труда».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C:\Users\user\Downloads\Стенд для родителей\depositphotos_118546188-stock-photo-composition-with-bread-in-wicker.jpg"/>
          <p:cNvPicPr/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260648"/>
            <a:ext cx="3096344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ДЕТСКИЙ САД\ФОТО\ХЛЕБ\ХЛЕБ\img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674694"/>
            <a:ext cx="7128792" cy="5346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i="1" dirty="0" smtClean="0"/>
              <a:t>Стихотворение С. </a:t>
            </a:r>
            <a:r>
              <a:rPr lang="ru-RU" sz="4000" b="1" i="1" dirty="0" err="1" smtClean="0"/>
              <a:t>Погореловского</a:t>
            </a:r>
            <a:r>
              <a:rPr lang="ru-RU" sz="4000" b="1" i="1" dirty="0" smtClean="0"/>
              <a:t> </a:t>
            </a:r>
            <a:br>
              <a:rPr lang="ru-RU" sz="4000" b="1" i="1" dirty="0" smtClean="0"/>
            </a:br>
            <a:r>
              <a:rPr lang="ru-RU" b="1" i="1" dirty="0" smtClean="0"/>
              <a:t>«Хлеб»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Вот он, хлебушко душистый,</a:t>
            </a:r>
          </a:p>
          <a:p>
            <a:r>
              <a:rPr lang="ru-RU" dirty="0" smtClean="0"/>
              <a:t>С хрупкой корочкой витой.</a:t>
            </a:r>
          </a:p>
          <a:p>
            <a:r>
              <a:rPr lang="ru-RU" dirty="0" smtClean="0"/>
              <a:t> Вот он, теплый, золотистый,</a:t>
            </a:r>
          </a:p>
          <a:p>
            <a:r>
              <a:rPr lang="ru-RU" dirty="0" smtClean="0"/>
              <a:t>Словно солнцем налитой.</a:t>
            </a:r>
          </a:p>
          <a:p>
            <a:endParaRPr lang="ru-RU" b="1" dirty="0" smtClean="0"/>
          </a:p>
          <a:p>
            <a:r>
              <a:rPr lang="ru-RU" dirty="0" smtClean="0"/>
              <a:t>В нем — здоровье наше, сила,</a:t>
            </a:r>
          </a:p>
          <a:p>
            <a:r>
              <a:rPr lang="ru-RU" dirty="0" smtClean="0"/>
              <a:t>В нем — чудесное тепло.</a:t>
            </a:r>
          </a:p>
          <a:p>
            <a:r>
              <a:rPr lang="ru-RU" dirty="0" smtClean="0"/>
              <a:t>Сколько рук его растило,</a:t>
            </a:r>
          </a:p>
          <a:p>
            <a:r>
              <a:rPr lang="ru-RU" dirty="0" smtClean="0"/>
              <a:t>Охраняло, берегло!</a:t>
            </a:r>
          </a:p>
          <a:p>
            <a:endParaRPr lang="ru-RU" dirty="0" smtClean="0"/>
          </a:p>
          <a:p>
            <a:r>
              <a:rPr lang="ru-RU" dirty="0" smtClean="0"/>
              <a:t>Ведь не сразу стали зерна</a:t>
            </a:r>
          </a:p>
          <a:p>
            <a:r>
              <a:rPr lang="ru-RU" dirty="0" smtClean="0"/>
              <a:t>Хлебом тем, что на столе.</a:t>
            </a:r>
          </a:p>
          <a:p>
            <a:r>
              <a:rPr lang="ru-RU" dirty="0" smtClean="0"/>
              <a:t>Люди долго и упорно</a:t>
            </a:r>
          </a:p>
          <a:p>
            <a:r>
              <a:rPr lang="ru-RU" dirty="0" smtClean="0"/>
              <a:t>Потрудились на земле!</a:t>
            </a:r>
          </a:p>
          <a:p>
            <a:endParaRPr lang="ru-RU" dirty="0" smtClean="0"/>
          </a:p>
          <a:p>
            <a:r>
              <a:rPr lang="ru-RU" dirty="0" smtClean="0"/>
              <a:t>В нем — земли родимой соки,</a:t>
            </a:r>
          </a:p>
          <a:p>
            <a:r>
              <a:rPr lang="ru-RU" dirty="0" smtClean="0"/>
              <a:t>Солнца свет веселый в нем...</a:t>
            </a:r>
          </a:p>
          <a:p>
            <a:r>
              <a:rPr lang="ru-RU" dirty="0" smtClean="0"/>
              <a:t>Уплетай за обе щеки!</a:t>
            </a:r>
          </a:p>
          <a:p>
            <a:r>
              <a:rPr lang="ru-RU" dirty="0" smtClean="0"/>
              <a:t>Вырастай богатырем!</a:t>
            </a:r>
            <a:endParaRPr lang="ru-RU" dirty="0"/>
          </a:p>
        </p:txBody>
      </p:sp>
      <p:pic>
        <p:nvPicPr>
          <p:cNvPr id="16388" name="Picture 4" descr="https://avatars.mds.yandex.net/get-pdb/2333534/6f7a15ce-7c94-4b05-99af-a2969ad9e691/s1200?webp=false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1556792"/>
            <a:ext cx="4951512" cy="4951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2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403647" y="1340768"/>
            <a:ext cx="6624737" cy="49685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437112"/>
            <a:ext cx="548640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solidFill>
                  <a:srgbClr val="FF0000"/>
                </a:solidFill>
              </a:rPr>
              <a:t>Эпитеты</a:t>
            </a:r>
            <a:br>
              <a:rPr lang="ru-RU" sz="4000" dirty="0" smtClean="0">
                <a:solidFill>
                  <a:srgbClr val="FF0000"/>
                </a:solidFill>
              </a:rPr>
            </a:b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3528" y="5013176"/>
            <a:ext cx="8424936" cy="1368152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sz="2900" b="1" dirty="0" smtClean="0"/>
              <a:t>Хлеб -  </a:t>
            </a:r>
            <a:r>
              <a:rPr lang="ru-RU" sz="2900" dirty="0" smtClean="0"/>
              <a:t>аппетитный, ароматный,</a:t>
            </a:r>
            <a:r>
              <a:rPr lang="ru-RU" sz="2900" b="1" dirty="0" smtClean="0"/>
              <a:t>  </a:t>
            </a:r>
            <a:r>
              <a:rPr lang="ru-RU" sz="2900" dirty="0" smtClean="0"/>
              <a:t>белый, богатый,  витаминный, вкусный, воздушный, горький, горячий,  дармовой,  добрый,  душистый,  золотистый, золотой,  легкий, мягкий, налитой, насущный, небывалый, нелегкий, </a:t>
            </a:r>
          </a:p>
          <a:p>
            <a:pPr algn="l"/>
            <a:r>
              <a:rPr lang="ru-RU" sz="2900" dirty="0" smtClean="0"/>
              <a:t>полезный, родительский, румяный, свежий, скудный, теплый, трудный, трудовой, тяжелый, тяжкий, хороший, черный, черствый, честный, чужой.</a:t>
            </a:r>
          </a:p>
          <a:p>
            <a:endParaRPr lang="ru-RU" dirty="0"/>
          </a:p>
        </p:txBody>
      </p:sp>
      <p:sp>
        <p:nvSpPr>
          <p:cNvPr id="7" name="Рисунок 6"/>
          <p:cNvSpPr>
            <a:spLocks noGrp="1"/>
          </p:cNvSpPr>
          <p:nvPr>
            <p:ph type="pic" idx="1"/>
          </p:nvPr>
        </p:nvSpPr>
        <p:spPr>
          <a:xfrm>
            <a:off x="611560" y="332656"/>
            <a:ext cx="8102352" cy="4032448"/>
          </a:xfrm>
        </p:spPr>
      </p:sp>
      <p:pic>
        <p:nvPicPr>
          <p:cNvPr id="21508" name="Picture 4" descr="https://st2.depositphotos.com/1177973/6690/i/950/depositphotos_66903961-stock-photo-fresh-bread-with-wheat-in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188640"/>
            <a:ext cx="5904656" cy="4184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332656"/>
            <a:ext cx="5486400" cy="100811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О пользе хлеба</a:t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9552" y="908720"/>
            <a:ext cx="8208912" cy="216024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sz="2900" dirty="0" smtClean="0">
                <a:solidFill>
                  <a:schemeClr val="tx1"/>
                </a:solidFill>
              </a:rPr>
              <a:t>Хлеб - важный источник ценного растительного белка, содержащего ряд незаменимых аминокислот.</a:t>
            </a:r>
          </a:p>
          <a:p>
            <a:pPr algn="l"/>
            <a:endParaRPr lang="ru-RU" sz="2900" dirty="0" smtClean="0">
              <a:solidFill>
                <a:schemeClr val="tx1"/>
              </a:solidFill>
            </a:endParaRPr>
          </a:p>
          <a:p>
            <a:pPr algn="l"/>
            <a:r>
              <a:rPr lang="ru-RU" sz="2900" dirty="0" smtClean="0">
                <a:solidFill>
                  <a:schemeClr val="tx1"/>
                </a:solidFill>
              </a:rPr>
              <a:t>Хлеб - существенный источник витаминов группы В. Он служит повседневным поставщиком растительной клетчатки.</a:t>
            </a:r>
          </a:p>
          <a:p>
            <a:pPr algn="l"/>
            <a:endParaRPr lang="ru-RU" sz="2900" dirty="0" smtClean="0">
              <a:solidFill>
                <a:schemeClr val="tx1"/>
              </a:solidFill>
            </a:endParaRPr>
          </a:p>
          <a:p>
            <a:pPr algn="l"/>
            <a:r>
              <a:rPr lang="ru-RU" sz="2900" dirty="0" smtClean="0">
                <a:solidFill>
                  <a:schemeClr val="tx1"/>
                </a:solidFill>
              </a:rPr>
              <a:t>Хлеб - источник необходимых организму минеральных веществ, а именно калия, кальция, магния, натрия, фосфора, железа. </a:t>
            </a:r>
          </a:p>
          <a:p>
            <a:pPr algn="l"/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algn="l"/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>
            <a:off x="395536" y="3212976"/>
            <a:ext cx="8424936" cy="3168352"/>
          </a:xfrm>
        </p:spPr>
      </p:sp>
      <p:pic>
        <p:nvPicPr>
          <p:cNvPr id="22530" name="Picture 2" descr="https://st.depositphotos.com/1155723/1389/i/950/depositphotos_13899169-stock-photo-fresh-breads-for-a-variety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3140968"/>
            <a:ext cx="4860539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36904" cy="66453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Пшеница и рожь</a:t>
            </a:r>
            <a:endParaRPr lang="ru-RU" sz="3600" dirty="0"/>
          </a:p>
        </p:txBody>
      </p:sp>
      <p:pic>
        <p:nvPicPr>
          <p:cNvPr id="6" name="Рисунок 5" descr="pshenitsa_11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39552" y="1484784"/>
            <a:ext cx="3816424" cy="2686956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39552" y="4221088"/>
            <a:ext cx="2827701" cy="1656184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Пшеница растет на пшеничном поле. Из пшеницы пекут белый, пшеничный хлеб.</a:t>
            </a:r>
            <a:endParaRPr lang="ru-RU" sz="1800" dirty="0"/>
          </a:p>
        </p:txBody>
      </p:sp>
      <p:sp>
        <p:nvSpPr>
          <p:cNvPr id="8" name="Текст 4"/>
          <p:cNvSpPr txBox="1">
            <a:spLocks/>
          </p:cNvSpPr>
          <p:nvPr/>
        </p:nvSpPr>
        <p:spPr>
          <a:xfrm>
            <a:off x="5724128" y="2276872"/>
            <a:ext cx="2827701" cy="1080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Рожь растет на ржаном поле. Из ржи пекут черный, ржаной хлеб.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3554" name="Picture 2" descr="https://cdn.pixabay.com/photo/2011/08/17/12/47/spike-8757_128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3356992"/>
            <a:ext cx="3744416" cy="2808312"/>
          </a:xfrm>
          <a:prstGeom prst="round2Diag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5486400" cy="66453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Кто выращивает хлеб? 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i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139952" y="2780928"/>
            <a:ext cx="4464496" cy="3502320"/>
          </a:xfrm>
        </p:spPr>
      </p:pic>
      <p:sp>
        <p:nvSpPr>
          <p:cNvPr id="6" name="Прямоугольник 5"/>
          <p:cNvSpPr/>
          <p:nvPr/>
        </p:nvSpPr>
        <p:spPr>
          <a:xfrm>
            <a:off x="323528" y="1196752"/>
            <a:ext cx="51125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выращивании </a:t>
            </a:r>
            <a:r>
              <a:rPr lang="ru-RU" b="1" dirty="0" smtClean="0"/>
              <a:t>хлеба</a:t>
            </a:r>
            <a:r>
              <a:rPr lang="ru-RU" dirty="0" smtClean="0"/>
              <a:t> задействовано очень много людей с разной профессией и с одним направлением.</a:t>
            </a:r>
          </a:p>
          <a:p>
            <a:r>
              <a:rPr lang="ru-RU" b="1" i="1" dirty="0" smtClean="0"/>
              <a:t>Агроном, тракторист, комбайнер, шофёр </a:t>
            </a:r>
            <a:r>
              <a:rPr lang="ru-RU" dirty="0" smtClean="0"/>
              <a:t> - </a:t>
            </a:r>
          </a:p>
          <a:p>
            <a:r>
              <a:rPr lang="ru-RU" dirty="0" smtClean="0"/>
              <a:t>это люди, которые выращивают </a:t>
            </a:r>
            <a:r>
              <a:rPr lang="ru-RU" b="1" dirty="0" smtClean="0"/>
              <a:t>хлеб</a:t>
            </a:r>
            <a:r>
              <a:rPr lang="ru-RU" dirty="0" smtClean="0"/>
              <a:t> под общим названием </a:t>
            </a:r>
            <a:r>
              <a:rPr lang="ru-RU" b="1" dirty="0" smtClean="0">
                <a:solidFill>
                  <a:srgbClr val="FF0000"/>
                </a:solidFill>
              </a:rPr>
              <a:t>хлеборобы.</a:t>
            </a:r>
            <a:endParaRPr lang="ru-RU" dirty="0" smtClean="0"/>
          </a:p>
          <a:p>
            <a:endParaRPr lang="ru-RU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60648"/>
            <a:ext cx="3931920" cy="762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Агроном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827584" y="1107560"/>
            <a:ext cx="7560840" cy="1066800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/>
              <a:t>Агроном</a:t>
            </a:r>
            <a:r>
              <a:rPr lang="ru-RU" sz="1800" dirty="0" smtClean="0"/>
              <a:t> проверяет землю для вспахивания, проверяет почву, контролирует процесс вспашки, зимой следит за состоянием семян.</a:t>
            </a:r>
            <a:endParaRPr lang="ru-RU" sz="1800" dirty="0"/>
          </a:p>
        </p:txBody>
      </p:sp>
      <p:pic>
        <p:nvPicPr>
          <p:cNvPr id="5" name="Содержимое 4" descr="1_N0M13TU9MsHHjN1BjCry-A.jpe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2132856"/>
            <a:ext cx="7770120" cy="402751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5486400" cy="79208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Тракторист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5536" y="4077072"/>
            <a:ext cx="3816424" cy="560344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/>
              <a:t>Весной </a:t>
            </a:r>
            <a:r>
              <a:rPr lang="ru-RU" sz="1800" b="1" i="1" dirty="0" smtClean="0"/>
              <a:t>трактором</a:t>
            </a:r>
            <a:r>
              <a:rPr lang="ru-RU" sz="1800" dirty="0" smtClean="0"/>
              <a:t> пашут землю.</a:t>
            </a:r>
            <a:endParaRPr lang="ru-RU" sz="1800" dirty="0"/>
          </a:p>
        </p:txBody>
      </p:sp>
      <p:pic>
        <p:nvPicPr>
          <p:cNvPr id="24580" name="Picture 4" descr="https://i.ytimg.com/vi/RrxUBJrarRo/maxresdefault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484784"/>
            <a:ext cx="3855906" cy="2592288"/>
          </a:xfrm>
          <a:prstGeom prst="rect">
            <a:avLst/>
          </a:prstGeom>
          <a:noFill/>
        </p:spPr>
      </p:pic>
      <p:pic>
        <p:nvPicPr>
          <p:cNvPr id="24582" name="Picture 6" descr="https://www.tygodnik-rolniczy.pl/media/articles/KV_optima_0004.jp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484784"/>
            <a:ext cx="4246286" cy="2952328"/>
          </a:xfrm>
          <a:prstGeom prst="rect">
            <a:avLst/>
          </a:prstGeom>
          <a:noFill/>
        </p:spPr>
      </p:pic>
      <p:sp>
        <p:nvSpPr>
          <p:cNvPr id="10" name="Текст 2"/>
          <p:cNvSpPr txBox="1">
            <a:spLocks/>
          </p:cNvSpPr>
          <p:nvPr/>
        </p:nvSpPr>
        <p:spPr>
          <a:xfrm>
            <a:off x="4572000" y="4509120"/>
            <a:ext cx="4248472" cy="9361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подготовленную землю сажают семена ржи или пшеницы при помощи 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сеялки.</a:t>
            </a:r>
            <a:endParaRPr kumimoji="0" lang="ru-RU" sz="18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3528" y="5301208"/>
            <a:ext cx="8496944" cy="1296144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Осенью, во время жатвы, </a:t>
            </a:r>
            <a:r>
              <a:rPr lang="ru-RU" sz="1800" b="1" i="1" dirty="0" smtClean="0"/>
              <a:t>комбайном</a:t>
            </a:r>
            <a:r>
              <a:rPr lang="ru-RU" sz="1800" dirty="0" smtClean="0"/>
              <a:t> убирают созревшие колоски пшеницы и ржи</a:t>
            </a:r>
            <a:r>
              <a:rPr lang="ru-RU" dirty="0" smtClean="0"/>
              <a:t>. </a:t>
            </a:r>
            <a:r>
              <a:rPr lang="ru-RU" sz="1800" dirty="0" smtClean="0"/>
              <a:t>Комбайн – срезает колосья и вымолачивает из них зерна, эти зерна по специальному длинному рукаву высыпаются в грузовые машины, которые беспрерывно подъезжают по сигналу комбайнера. </a:t>
            </a:r>
            <a:endParaRPr lang="ru-RU" sz="1800" dirty="0"/>
          </a:p>
        </p:txBody>
      </p:sp>
      <p:pic>
        <p:nvPicPr>
          <p:cNvPr id="26632" name="Picture 8" descr="http://cdn01.ru/files/users/images/40/99/409939b0d8ecf5e1250f63bfb88edde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196752"/>
            <a:ext cx="7685464" cy="3911352"/>
          </a:xfrm>
          <a:prstGeom prst="rect">
            <a:avLst/>
          </a:prstGeom>
          <a:noFill/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5486400" cy="79208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Комбайнёр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Другая 11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FBEF5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476</TotalTime>
  <Words>674</Words>
  <Application>Microsoft Office PowerPoint</Application>
  <PresentationFormat>Экран (4:3)</PresentationFormat>
  <Paragraphs>70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Литейная</vt:lpstr>
      <vt:lpstr>КАК ХЛЕБ НА СТОЛ ПРИШЕЛ</vt:lpstr>
      <vt:lpstr>Стихотворение С. Погореловского  «Хлеб»</vt:lpstr>
      <vt:lpstr>       Эпитеты </vt:lpstr>
      <vt:lpstr>О пользе хлеба </vt:lpstr>
      <vt:lpstr>Пшеница и рожь</vt:lpstr>
      <vt:lpstr>Кто выращивает хлеб? </vt:lpstr>
      <vt:lpstr>Агроном</vt:lpstr>
      <vt:lpstr>Тракторист</vt:lpstr>
      <vt:lpstr>Комбайнёр</vt:lpstr>
      <vt:lpstr>Слайд 10</vt:lpstr>
      <vt:lpstr>Шофер</vt:lpstr>
      <vt:lpstr>Мукомол</vt:lpstr>
      <vt:lpstr>Тестомес и пекарь</vt:lpstr>
      <vt:lpstr>Продавец</vt:lpstr>
      <vt:lpstr>Хлебобулочные изделия</vt:lpstr>
      <vt:lpstr>Хлебобулочные изделия</vt:lpstr>
      <vt:lpstr>Хлебобулочные изделия</vt:lpstr>
      <vt:lpstr>Пословицы о хлебе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ХЛЕБ – НАШЕ БОГАТСТВО</dc:title>
  <dc:creator>user</dc:creator>
  <cp:lastModifiedBy>user</cp:lastModifiedBy>
  <cp:revision>51</cp:revision>
  <dcterms:created xsi:type="dcterms:W3CDTF">2020-08-19T02:12:16Z</dcterms:created>
  <dcterms:modified xsi:type="dcterms:W3CDTF">2020-08-21T04:27:26Z</dcterms:modified>
</cp:coreProperties>
</file>