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3" r:id="rId3"/>
    <p:sldId id="304" r:id="rId4"/>
    <p:sldId id="302" r:id="rId5"/>
    <p:sldId id="258" r:id="rId6"/>
    <p:sldId id="259" r:id="rId7"/>
    <p:sldId id="260" r:id="rId8"/>
    <p:sldId id="286" r:id="rId9"/>
    <p:sldId id="261" r:id="rId10"/>
    <p:sldId id="262" r:id="rId11"/>
    <p:sldId id="290" r:id="rId12"/>
    <p:sldId id="263" r:id="rId13"/>
    <p:sldId id="291" r:id="rId14"/>
    <p:sldId id="264" r:id="rId15"/>
    <p:sldId id="292" r:id="rId16"/>
    <p:sldId id="265" r:id="rId17"/>
    <p:sldId id="293" r:id="rId18"/>
    <p:sldId id="266" r:id="rId19"/>
    <p:sldId id="294" r:id="rId20"/>
    <p:sldId id="267" r:id="rId21"/>
    <p:sldId id="295" r:id="rId22"/>
    <p:sldId id="270" r:id="rId23"/>
    <p:sldId id="289" r:id="rId24"/>
    <p:sldId id="296" r:id="rId25"/>
    <p:sldId id="269" r:id="rId26"/>
    <p:sldId id="297" r:id="rId27"/>
    <p:sldId id="271" r:id="rId28"/>
    <p:sldId id="298" r:id="rId29"/>
    <p:sldId id="272" r:id="rId30"/>
    <p:sldId id="299" r:id="rId31"/>
    <p:sldId id="273" r:id="rId32"/>
    <p:sldId id="300" r:id="rId33"/>
    <p:sldId id="274" r:id="rId34"/>
    <p:sldId id="301" r:id="rId35"/>
    <p:sldId id="283" r:id="rId36"/>
    <p:sldId id="284" r:id="rId37"/>
    <p:sldId id="277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D7DEC2-FD38-4173-A50D-F00A258743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C858739-FA33-4A33-9A73-380BD95A93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F2BF88-5A04-4435-B5B6-D547624C7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E8A486-864B-440F-84ED-55E528754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BA2221-D875-49ED-9E00-439A9DFA9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075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D3CE7C-6B5E-4655-AB18-658AA9806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8FD26B5-B60D-44BC-9DF7-1550B5DD0A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DD7509-C11D-4EAE-BFAC-ACE2C9AB7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719F22-2287-4168-8CD5-B08C90D2B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42ABFD-38CE-4622-B549-5CBDB11E1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590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9F7CA29-FCC7-40E5-8FCC-E792759FB7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97BCDCF-EFA8-4195-8F09-676B8906E3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921821-B2BF-4036-8BC5-3FE38FE47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A41C5C-942C-4FF6-A0A1-09E3B3582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6E1058-E980-44D9-8F83-FD59BA16B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19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3E6F82-6C92-490D-A76A-914A0FCEA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B2AB40-9FCF-47B9-8662-D0C7DC60E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1E7D53-CCE0-40D7-B172-5456781EF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25C75F-F28B-450F-A175-13C767188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68474F-0927-4383-B5E5-D42DD65BA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401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D6DC3E-629E-4293-9709-1F4CFDBAA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64B3B1-2928-436C-9815-256A089005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990630-C238-41CE-AE8B-085280812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F0517F-0D41-4050-AACF-929D66FA8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25DC6B-6B6A-421E-B828-3CC131EEE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003858-90EF-49EA-AD68-529192FBB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86D404-428D-4144-9EA0-4F969F81B0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1F0BE0-FBFD-42E7-8E3B-B57A397A7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DFA243-4B29-403F-93FB-010B4B204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2CAC02E-28AF-400C-BDDD-80F3EA123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E59BE84-359E-4EF8-8748-97D6F96AA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34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E881E9-2E0F-4371-AD52-CE04E224B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24B28C-2516-4E0D-A812-87EEA0655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6421A7-E729-4E33-87BC-8CF7C253DA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9EFE101-30DC-4CDB-8E33-412FC96C32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3DAD7A2-F8FF-4521-8D0F-655530ED95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92FF6C6-6E2C-4A06-BF30-393DF196A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372F017-4DC3-4829-8BA0-82338878D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9A68322-0EF1-4F64-B4ED-BC1277FCF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236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AD49E7-4017-4447-9031-E915C3499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A8B19D-8F21-473C-9E93-6A16CAEDA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BBD6338-75F6-4198-BFD5-9390A4264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97C6C0E-1EE4-47E6-B82B-D7F734CD8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089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D4E8D20-2BAC-43E0-BA80-681151967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751702C-AFE7-451E-A866-EFAF4BAF3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BE666A4-6798-4528-B02F-70D74B632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088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FFDF05-D058-42D2-9893-F2D18384B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FF564E-E3B3-48A6-B9D7-DEA15C2A9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E404FBA-2B71-495B-8C5A-D1E4D2ED13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165309-D18B-406D-A0EB-10BFE6BD3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299918-58F3-41D8-BF1A-2851F4283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1EB05D-BC73-4A3D-82FD-CED34E0C9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232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9BFB0E-30A0-45D6-AB92-C4410BAD1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5F03E3E-0862-4615-9713-BF3E9FEC67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9C954B-E205-4B59-B7AF-819DC5ECA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C3FB5C-84DF-40CC-98C7-A9AE2E193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428FE21-BDAA-45B6-80DE-FA18F92A8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129492-0A76-492F-A43C-7447E7B18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536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5E6AA-19D5-4A3F-9DDF-B354714EA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1B21D2-B06D-4DEF-8005-B9700F0C35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70A5C1-EE77-48F8-81BA-BC34A33CD3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AA8D57-BCAB-4693-80BE-2FFA002A02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1474BE-943C-46B1-9D56-CF52B2B605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18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6" Type="http://schemas.openxmlformats.org/officeDocument/2006/relationships/image" Target="../media/image16.jpeg"/><Relationship Id="rId5" Type="http://schemas.openxmlformats.org/officeDocument/2006/relationships/hyperlink" Target="http://i012.radikal.ru/0907/8c/b30d75fba665.jpg" TargetMode="Externa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android-online.ru/app_images/shots/winnie-the-pooh-puzzle_screenshot_126648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povarenok.ru/images/users/24_05_10/316236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5" Type="http://schemas.openxmlformats.org/officeDocument/2006/relationships/image" Target="../media/image21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6" Type="http://schemas.openxmlformats.org/officeDocument/2006/relationships/image" Target="../media/image24.jpeg"/><Relationship Id="rId5" Type="http://schemas.openxmlformats.org/officeDocument/2006/relationships/hyperlink" Target="http://s39.radikal.ru/i086/0902/b3/9281be8c2a18.jpg" TargetMode="Externa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multiki.arjlover.net/ap/cvetik.semicvetik.avi/cvetik.semicvetik.avi.image3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6" Type="http://schemas.openxmlformats.org/officeDocument/2006/relationships/image" Target="../media/image26.jpeg"/><Relationship Id="rId5" Type="http://schemas.openxmlformats.org/officeDocument/2006/relationships/hyperlink" Target="http://img-2007-01.photosight.ru/22/1883279.jpg" TargetMode="Externa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mg.labirint.ru/images/comments_pic/0937/01labkh9r1252398540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4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4" Type="http://schemas.openxmlformats.org/officeDocument/2006/relationships/image" Target="../media/image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4" Type="http://schemas.openxmlformats.org/officeDocument/2006/relationships/image" Target="../media/image7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6" Type="http://schemas.openxmlformats.org/officeDocument/2006/relationships/image" Target="../media/image12.jpeg"/><Relationship Id="rId5" Type="http://schemas.openxmlformats.org/officeDocument/2006/relationships/hyperlink" Target="http://muzikalkairk.ucoz.ru/ckahat/skazka.o.rybake.i.rybke.avi.image3.jpg" TargetMode="Externa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3;&#1080;&#1073;&#1083;&#1080;&#1086;&#1090;&#1077;&#1082;&#1072;%201\&#1056;&#1072;&#1073;&#1086;&#1095;&#1080;&#1081;%20&#1089;&#1090;&#1086;&#1083;\&#1073;&#1080;&#1073;&#1083;.%20&#1091;&#1088;&#1086;&#1082;&#1080;\2%20&#1082;&#1083;&#1072;&#1089;&#1089;%20&#1079;&#1085;&#1072;&#1082;&#1086;&#1084;&#1089;&#1090;&#1074;&#1086;%20&#1089;%20&#1082;&#1085;&#1080;&#1075;&#1086;&#1081;%20&#1080;%20&#1073;&#1080;&#1073;&#1083;\sound_effect_4.mp3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3a0f9e874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"/>
            <a:ext cx="9144000" cy="68580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28794" y="2000240"/>
            <a:ext cx="5857916" cy="1822376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ru-RU" sz="6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Сказочная</a:t>
            </a:r>
          </a:p>
          <a:p>
            <a:r>
              <a:rPr lang="ru-RU" sz="6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викторина</a:t>
            </a:r>
          </a:p>
        </p:txBody>
      </p:sp>
      <p:pic>
        <p:nvPicPr>
          <p:cNvPr id="4" name="Рисунок 3" descr="0_1d013_c8b707d9_XXS[1]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6776" y="0"/>
            <a:ext cx="714375" cy="714375"/>
          </a:xfrm>
          <a:prstGeom prst="rect">
            <a:avLst/>
          </a:prstGeom>
        </p:spPr>
      </p:pic>
      <p:pic>
        <p:nvPicPr>
          <p:cNvPr id="9" name="Рисунок 8" descr="butterfly1-4[1]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5500702"/>
            <a:ext cx="847725" cy="628650"/>
          </a:xfrm>
          <a:prstGeom prst="rect">
            <a:avLst/>
          </a:prstGeom>
        </p:spPr>
      </p:pic>
      <p:pic>
        <p:nvPicPr>
          <p:cNvPr id="10" name="Рисунок 9" descr="bird10[1]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05750" y="785794"/>
            <a:ext cx="1238250" cy="990600"/>
          </a:xfrm>
          <a:prstGeom prst="rect">
            <a:avLst/>
          </a:prstGeom>
        </p:spPr>
      </p:pic>
      <p:pic>
        <p:nvPicPr>
          <p:cNvPr id="8" name="Picture 9" descr="ba572f866f1c">
            <a:extLst>
              <a:ext uri="{FF2B5EF4-FFF2-40B4-BE49-F238E27FC236}">
                <a16:creationId xmlns:a16="http://schemas.microsoft.com/office/drawing/2014/main" id="{BE4D15FE-6DF2-4569-882C-A98A24466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35093" y="3495002"/>
            <a:ext cx="2889250" cy="3436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98 0.01319 C -0.14184 0.02476 -0.1967 0.03634 -0.24323 0.03541 C -0.28958 0.03449 -0.30746 0.00902 -0.36562 0.00694 C -0.42378 0.00486 -0.53142 0.02824 -0.59184 0.02268 C -0.65226 0.01713 -0.6816 -0.02778 -0.72864 -0.02639 C -0.77569 -0.025 -0.84097 0.02685 -0.87396 0.03055 C -0.90694 0.03425 -0.91649 0.01689 -0.92639 -0.00417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808"/>
            <a:ext cx="9144000" cy="6850192"/>
          </a:xfrm>
          <a:prstGeom prst="rect">
            <a:avLst/>
          </a:prstGeom>
        </p:spPr>
      </p:pic>
      <p:pic>
        <p:nvPicPr>
          <p:cNvPr id="18436" name="Picture 4" descr="Картинка 17 из 73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r="200" b="200"/>
          <a:stretch>
            <a:fillRect/>
          </a:stretch>
        </p:blipFill>
        <p:spPr bwMode="auto">
          <a:xfrm>
            <a:off x="2623674" y="1434175"/>
            <a:ext cx="4396597" cy="4218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Блок-схема: альтернативный процесс 10"/>
          <p:cNvSpPr/>
          <p:nvPr/>
        </p:nvSpPr>
        <p:spPr>
          <a:xfrm>
            <a:off x="1571604" y="428604"/>
            <a:ext cx="5857916" cy="61264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835696" y="428604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какой сказки этот предмет?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00"/>
                            </p:stCondLst>
                            <p:childTnLst>
                              <p:par>
                                <p:cTn id="1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9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Картинка 35 из 7860">
            <a:hlinkClick r:id="rId2"/>
            <a:extLst>
              <a:ext uri="{FF2B5EF4-FFF2-40B4-BE49-F238E27FC236}">
                <a16:creationId xmlns:a16="http://schemas.microsoft.com/office/drawing/2014/main" id="{10E0BD42-642E-4B4E-8049-DE46AC368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r="4"/>
          <a:stretch>
            <a:fillRect/>
          </a:stretch>
        </p:blipFill>
        <p:spPr bwMode="auto">
          <a:xfrm>
            <a:off x="1851371" y="692696"/>
            <a:ext cx="5441258" cy="4907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2776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808"/>
            <a:ext cx="9144000" cy="68501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51720" y="318049"/>
            <a:ext cx="566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какой сказки этот предмет?</a:t>
            </a:r>
          </a:p>
        </p:txBody>
      </p:sp>
      <p:pic>
        <p:nvPicPr>
          <p:cNvPr id="17410" name="Picture 2" descr="Картинки по запросу &quot;золотой ключик&quot;&quot;">
            <a:extLst>
              <a:ext uri="{FF2B5EF4-FFF2-40B4-BE49-F238E27FC236}">
                <a16:creationId xmlns:a16="http://schemas.microsoft.com/office/drawing/2014/main" id="{3D2354B3-2D25-4CD4-BF7A-98D40823D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934" y="929504"/>
            <a:ext cx="5526931" cy="552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24 из 12469">
            <a:hlinkClick r:id="rId2"/>
            <a:extLst>
              <a:ext uri="{FF2B5EF4-FFF2-40B4-BE49-F238E27FC236}">
                <a16:creationId xmlns:a16="http://schemas.microsoft.com/office/drawing/2014/main" id="{5223CE0A-D6D8-42F9-ABF4-6FC73554C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66328"/>
            <a:ext cx="5328592" cy="6525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616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808"/>
            <a:ext cx="9144000" cy="6850192"/>
          </a:xfrm>
          <a:prstGeom prst="rect">
            <a:avLst/>
          </a:prstGeom>
        </p:spPr>
      </p:pic>
      <p:sp>
        <p:nvSpPr>
          <p:cNvPr id="11" name="Блок-схема: альтернативный процесс 10"/>
          <p:cNvSpPr/>
          <p:nvPr/>
        </p:nvSpPr>
        <p:spPr>
          <a:xfrm>
            <a:off x="1571604" y="428604"/>
            <a:ext cx="5857916" cy="61264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785918" y="428604"/>
            <a:ext cx="566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какой сказки этот предмет?</a:t>
            </a:r>
          </a:p>
        </p:txBody>
      </p:sp>
      <p:pic>
        <p:nvPicPr>
          <p:cNvPr id="1028" name="Picture 4" descr="Картинки по запросу &quot;курочка ряба и золотое яйцо&quot;&quot;">
            <a:extLst>
              <a:ext uri="{FF2B5EF4-FFF2-40B4-BE49-F238E27FC236}">
                <a16:creationId xmlns:a16="http://schemas.microsoft.com/office/drawing/2014/main" id="{01FE8F58-8EF0-4B23-A331-F38944B48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346" y="1124745"/>
            <a:ext cx="7363815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&quot;курочка ряба и золотое яйцо&quot;&quot;">
            <a:extLst>
              <a:ext uri="{FF2B5EF4-FFF2-40B4-BE49-F238E27FC236}">
                <a16:creationId xmlns:a16="http://schemas.microsoft.com/office/drawing/2014/main" id="{0FBC6DC3-3BCE-4134-92DF-3D9D0A3BF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28" y="332656"/>
            <a:ext cx="796933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037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808"/>
            <a:ext cx="9144000" cy="6850192"/>
          </a:xfrm>
          <a:prstGeom prst="rect">
            <a:avLst/>
          </a:prstGeom>
        </p:spPr>
      </p:pic>
      <p:sp>
        <p:nvSpPr>
          <p:cNvPr id="11" name="Блок-схема: альтернативный процесс 10"/>
          <p:cNvSpPr/>
          <p:nvPr/>
        </p:nvSpPr>
        <p:spPr>
          <a:xfrm>
            <a:off x="1571604" y="428604"/>
            <a:ext cx="5857916" cy="61264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785918" y="428604"/>
            <a:ext cx="566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какой сказки этот предмет?</a:t>
            </a:r>
          </a:p>
        </p:txBody>
      </p:sp>
      <p:pic>
        <p:nvPicPr>
          <p:cNvPr id="23554" name="Picture 2" descr="Картинка 1 из 6748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r="90"/>
          <a:stretch>
            <a:fillRect/>
          </a:stretch>
        </p:blipFill>
        <p:spPr bwMode="auto">
          <a:xfrm>
            <a:off x="2843808" y="1376990"/>
            <a:ext cx="4392488" cy="5220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00"/>
                            </p:stCondLst>
                            <p:childTnLst>
                              <p:par>
                                <p:cTn id="1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3 из 6748">
            <a:hlinkClick r:id="rId2"/>
            <a:extLst>
              <a:ext uri="{FF2B5EF4-FFF2-40B4-BE49-F238E27FC236}">
                <a16:creationId xmlns:a16="http://schemas.microsoft.com/office/drawing/2014/main" id="{6245073B-90BF-4860-8816-207406E60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r="25"/>
          <a:stretch>
            <a:fillRect/>
          </a:stretch>
        </p:blipFill>
        <p:spPr bwMode="auto">
          <a:xfrm>
            <a:off x="1547664" y="116632"/>
            <a:ext cx="5832648" cy="62131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5276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808"/>
            <a:ext cx="9144000" cy="6850192"/>
          </a:xfrm>
          <a:prstGeom prst="rect">
            <a:avLst/>
          </a:prstGeom>
        </p:spPr>
      </p:pic>
      <p:sp>
        <p:nvSpPr>
          <p:cNvPr id="11" name="Блок-схема: альтернативный процесс 10"/>
          <p:cNvSpPr/>
          <p:nvPr/>
        </p:nvSpPr>
        <p:spPr>
          <a:xfrm>
            <a:off x="1571604" y="428604"/>
            <a:ext cx="5857916" cy="61264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785918" y="428604"/>
            <a:ext cx="566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какой сказки этот предмет?</a:t>
            </a:r>
          </a:p>
        </p:txBody>
      </p:sp>
      <p:pic>
        <p:nvPicPr>
          <p:cNvPr id="22532" name="Picture 4" descr="http://img-2007-01.photosight.ru/22/1883279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r="46"/>
          <a:stretch>
            <a:fillRect/>
          </a:stretch>
        </p:blipFill>
        <p:spPr bwMode="auto">
          <a:xfrm>
            <a:off x="1187624" y="1340768"/>
            <a:ext cx="6552728" cy="44644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00"/>
                            </p:stCondLst>
                            <p:childTnLst>
                              <p:par>
                                <p:cTn id="1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9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32 из 11621">
            <a:hlinkClick r:id="rId2"/>
            <a:extLst>
              <a:ext uri="{FF2B5EF4-FFF2-40B4-BE49-F238E27FC236}">
                <a16:creationId xmlns:a16="http://schemas.microsoft.com/office/drawing/2014/main" id="{FA1DFC95-DF5E-4DF1-8E94-F78A3E0E8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692696"/>
            <a:ext cx="7416824" cy="5760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837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2FA42A1-D27B-4D1B-B624-EA644BAB139A}"/>
              </a:ext>
            </a:extLst>
          </p:cNvPr>
          <p:cNvSpPr/>
          <p:nvPr/>
        </p:nvSpPr>
        <p:spPr>
          <a:xfrm>
            <a:off x="467544" y="404664"/>
            <a:ext cx="792088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Ход викторины: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Ведущий: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 рады приветствовать всех вас на литературной викторине «По страницам любимых сказок»!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-Скажите, а вы любите сказки? А какие бывают сказки? (Ответы детей). А теперь назовите ваши любимые сказки. Молодцы! Сейчас мы узнаем, насколько хорошо вы знаете свои любимые сказки. Викторина состоит из  конкурсов. Правила конкурсов очень просты. За каждый правильный ответ команда получает 1 балл. Если у команды нет ответа, отвечать имеет право команда соперников. Задания всех конкурсов связаны с названиями, героями сказок либо с авторами, которые их написали. После каждого конкурса жюри подводит итог. (Представить жюри).</a:t>
            </a:r>
          </a:p>
        </p:txBody>
      </p:sp>
    </p:spTree>
    <p:extLst>
      <p:ext uri="{BB962C8B-B14F-4D97-AF65-F5344CB8AC3E}">
        <p14:creationId xmlns:p14="http://schemas.microsoft.com/office/powerpoint/2010/main" val="35841288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альтернативный процесс 10"/>
          <p:cNvSpPr/>
          <p:nvPr/>
        </p:nvSpPr>
        <p:spPr>
          <a:xfrm>
            <a:off x="1571604" y="428604"/>
            <a:ext cx="5857916" cy="61264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785918" y="428604"/>
            <a:ext cx="566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какой сказки этот предмет?</a:t>
            </a:r>
          </a:p>
        </p:txBody>
      </p:sp>
      <p:pic>
        <p:nvPicPr>
          <p:cNvPr id="9220" name="Picture 4" descr="Картинки по запросу &quot;ТУФЕЛЬКА ЗОЛУШКА&quot;&quot;">
            <a:extLst>
              <a:ext uri="{FF2B5EF4-FFF2-40B4-BE49-F238E27FC236}">
                <a16:creationId xmlns:a16="http://schemas.microsoft.com/office/drawing/2014/main" id="{2C968353-7C19-462B-AF45-6E2510F08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31" y="1268760"/>
            <a:ext cx="7194538" cy="539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&quot;ЗОЛУШКА&quot;&quot;">
            <a:extLst>
              <a:ext uri="{FF2B5EF4-FFF2-40B4-BE49-F238E27FC236}">
                <a16:creationId xmlns:a16="http://schemas.microsoft.com/office/drawing/2014/main" id="{49441BD6-5B0B-4A86-A2C3-7B8F0C432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5" y="0"/>
            <a:ext cx="46275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492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mil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211"/>
            <a:ext cx="9144000" cy="68447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85918" y="1643050"/>
            <a:ext cx="5715040" cy="2554545"/>
          </a:xfrm>
          <a:prstGeom prst="rect">
            <a:avLst/>
          </a:prstGeom>
          <a:noFill/>
        </p:spPr>
        <p:txBody>
          <a:bodyPr wrap="none" rtlCol="0">
            <a:prstTxWarp prst="textButton">
              <a:avLst/>
            </a:prstTxWarp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Угадай</a:t>
            </a:r>
          </a:p>
          <a:p>
            <a:pPr algn="ctr"/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героя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808"/>
            <a:ext cx="9144000" cy="6850192"/>
          </a:xfrm>
          <a:prstGeom prst="rect">
            <a:avLst/>
          </a:prstGeom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539552" y="1268760"/>
            <a:ext cx="8604448" cy="2808312"/>
          </a:xfrm>
          <a:prstGeom prst="rect">
            <a:avLst/>
          </a:prstGeom>
        </p:spPr>
        <p:txBody>
          <a:bodyPr>
            <a:prstTxWarp prst="textWave2">
              <a:avLst>
                <a:gd name="adj1" fmla="val 12500"/>
                <a:gd name="adj2" fmla="val -841"/>
              </a:avLst>
            </a:prstTxWarp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Забавный 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розовый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друг 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Винни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Пуха.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&quot;пятачок&quot;&quot;">
            <a:extLst>
              <a:ext uri="{FF2B5EF4-FFF2-40B4-BE49-F238E27FC236}">
                <a16:creationId xmlns:a16="http://schemas.microsoft.com/office/drawing/2014/main" id="{40822C4C-ABF2-4B67-9E53-B3236B387F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5544616" cy="6876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3066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808"/>
            <a:ext cx="9144000" cy="6850192"/>
          </a:xfrm>
          <a:prstGeom prst="rect">
            <a:avLst/>
          </a:prstGeom>
        </p:spPr>
      </p:pic>
      <p:sp>
        <p:nvSpPr>
          <p:cNvPr id="14" name="Содержимое 2"/>
          <p:cNvSpPr txBox="1">
            <a:spLocks/>
          </p:cNvSpPr>
          <p:nvPr/>
        </p:nvSpPr>
        <p:spPr>
          <a:xfrm>
            <a:off x="1115616" y="1628800"/>
            <a:ext cx="6768752" cy="2520280"/>
          </a:xfrm>
          <a:prstGeom prst="rect">
            <a:avLst/>
          </a:prstGeom>
        </p:spPr>
        <p:txBody>
          <a:bodyPr>
            <a:prstTxWarp prst="textWave2">
              <a:avLst>
                <a:gd name="adj1" fmla="val 12500"/>
                <a:gd name="adj2" fmla="val -1687"/>
              </a:avLst>
            </a:prstTxWarp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Кто</a:t>
            </a:r>
            <a:r>
              <a:rPr kumimoji="0" lang="ru-RU" sz="36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вместе со львёнком пел песенку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b="1" baseline="0" dirty="0"/>
              <a:t>«Я на солнышке лежу…..»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&quot;ЧЕРЕПАХА И ЛЬВЕНОК&quot;&quot;">
            <a:extLst>
              <a:ext uri="{FF2B5EF4-FFF2-40B4-BE49-F238E27FC236}">
                <a16:creationId xmlns:a16="http://schemas.microsoft.com/office/drawing/2014/main" id="{D596ADCD-674A-4BD3-B5BA-8F8C2A8E8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14400"/>
            <a:ext cx="68580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361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808"/>
            <a:ext cx="9144000" cy="6850192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285720" y="142852"/>
            <a:ext cx="8678768" cy="5158356"/>
          </a:xfrm>
          <a:prstGeom prst="rect">
            <a:avLst/>
          </a:prstGeom>
        </p:spPr>
        <p:txBody>
          <a:bodyPr>
            <a:prstTxWarp prst="textWave2">
              <a:avLst>
                <a:gd name="adj1" fmla="val 12500"/>
                <a:gd name="adj2" fmla="val 1567"/>
              </a:avLst>
            </a:prstTxWarp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Сказочный</a:t>
            </a:r>
            <a:r>
              <a:rPr kumimoji="0" lang="ru-RU" sz="36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персонаж, который сначала поймал щуку, а потом отпустил её.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445749_483.jpg">
            <a:extLst>
              <a:ext uri="{FF2B5EF4-FFF2-40B4-BE49-F238E27FC236}">
                <a16:creationId xmlns:a16="http://schemas.microsoft.com/office/drawing/2014/main" id="{AFBB5928-88DB-4587-ABD0-8768D565EFF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1" y="764704"/>
            <a:ext cx="6737871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52400" y="-116316"/>
            <a:ext cx="9144000" cy="6850192"/>
          </a:xfrm>
          <a:prstGeom prst="rect">
            <a:avLst/>
          </a:prstGeom>
        </p:spPr>
      </p:pic>
      <p:sp>
        <p:nvSpPr>
          <p:cNvPr id="5" name="Блок-схема: перфолента 4"/>
          <p:cNvSpPr/>
          <p:nvPr/>
        </p:nvSpPr>
        <p:spPr>
          <a:xfrm>
            <a:off x="539552" y="135708"/>
            <a:ext cx="8175852" cy="5309516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prstTxWarp prst="textWave2">
              <a:avLst>
                <a:gd name="adj1" fmla="val 20000"/>
                <a:gd name="adj2" fmla="val 1823"/>
              </a:avLst>
            </a:prstTxWarp>
          </a:bodyPr>
          <a:lstStyle/>
          <a:p>
            <a:pPr algn="ctr"/>
            <a:r>
              <a:rPr lang="ru-RU" sz="2800" b="1" dirty="0"/>
              <a:t>Сказочный персонаж, которого нашли в ящике с апельсинами.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9A755CD-AC44-4B28-92B3-94247C40C167}"/>
              </a:ext>
            </a:extLst>
          </p:cNvPr>
          <p:cNvSpPr/>
          <p:nvPr/>
        </p:nvSpPr>
        <p:spPr>
          <a:xfrm>
            <a:off x="395536" y="188640"/>
            <a:ext cx="8208912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Итак, я объявляю первый конкурс, который называется </a:t>
            </a:r>
            <a:r>
              <a:rPr lang="ru-RU" sz="2400" b="1" i="1" u="sng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«Разминка»</a:t>
            </a: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В этом конкурсе одновременно принимают участие родители . Я произношу задание, а вы все вместе дружно отвечаете.</a:t>
            </a:r>
            <a:b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</a:rPr>
              <a:t>Вопросы для первой команды:</a:t>
            </a:r>
            <a:br>
              <a:rPr lang="ru-RU" dirty="0"/>
            </a:br>
            <a:r>
              <a:rPr lang="ru-RU" sz="2000" dirty="0">
                <a:solidFill>
                  <a:srgbClr val="0070C0"/>
                </a:solidFill>
              </a:rPr>
              <a:t>1. Кто автор произведения «Кошкин дом»? (Самуил Маршак)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2. Куда отправился доктор Айболит по телеграмме? (в Африку)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3. Как звали собаку в сказке «Золотой ключик или Приключение Буратино»? (Артемон)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4. Усатый персонаж сказки Чуковского. (</a:t>
            </a:r>
            <a:r>
              <a:rPr lang="ru-RU" sz="2000" dirty="0" err="1">
                <a:solidFill>
                  <a:srgbClr val="0070C0"/>
                </a:solidFill>
              </a:rPr>
              <a:t>Тараканище</a:t>
            </a:r>
            <a:r>
              <a:rPr lang="ru-RU" sz="2000" dirty="0">
                <a:solidFill>
                  <a:srgbClr val="0070C0"/>
                </a:solidFill>
              </a:rPr>
              <a:t>)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5. Жених Мухи-цокотухи. (Комар)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Вопросы для второй команды: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6. Из чего сварил кашу хитрый солдат? (Из топора)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7. Кого поймал в проруби Емеля? (Щуку)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8. Кем была в русской народной сказке лягушка? (Царевной)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9. Как звали удава из сказки Киплинга «Маугли»? (</a:t>
            </a:r>
            <a:r>
              <a:rPr lang="ru-RU" sz="2000" dirty="0" err="1">
                <a:solidFill>
                  <a:srgbClr val="0070C0"/>
                </a:solidFill>
              </a:rPr>
              <a:t>Каа</a:t>
            </a:r>
            <a:r>
              <a:rPr lang="ru-RU" sz="2000" dirty="0">
                <a:solidFill>
                  <a:srgbClr val="0070C0"/>
                </a:solidFill>
              </a:rPr>
              <a:t>)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10. На чём разъезжал Емеля в сказке «По щучьему велению»? (На печке)</a:t>
            </a:r>
            <a:br>
              <a:rPr lang="ru-RU" sz="2000" dirty="0">
                <a:solidFill>
                  <a:srgbClr val="0070C0"/>
                </a:solidFill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287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iginal.jpg">
            <a:extLst>
              <a:ext uri="{FF2B5EF4-FFF2-40B4-BE49-F238E27FC236}">
                <a16:creationId xmlns:a16="http://schemas.microsoft.com/office/drawing/2014/main" id="{E8AA5947-D761-44B5-9E8A-7396CC25560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404664"/>
            <a:ext cx="5616624" cy="5738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959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808"/>
            <a:ext cx="9144000" cy="6850192"/>
          </a:xfrm>
          <a:prstGeom prst="rect">
            <a:avLst/>
          </a:prstGeom>
        </p:spPr>
      </p:pic>
      <p:sp>
        <p:nvSpPr>
          <p:cNvPr id="3" name="Блок-схема: перфолента 2"/>
          <p:cNvSpPr/>
          <p:nvPr/>
        </p:nvSpPr>
        <p:spPr>
          <a:xfrm>
            <a:off x="539551" y="332656"/>
            <a:ext cx="8604449" cy="5904656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prstTxWarp prst="textWave2">
              <a:avLst>
                <a:gd name="adj1" fmla="val 12500"/>
                <a:gd name="adj2" fmla="val -486"/>
              </a:avLst>
            </a:prstTxWarp>
          </a:bodyPr>
          <a:lstStyle/>
          <a:p>
            <a:pPr algn="ctr"/>
            <a:r>
              <a:rPr lang="ru-RU" sz="2800" b="1" dirty="0"/>
              <a:t>Мужчина в самом расцвете сил, который живет на крыше.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&quot;карлсон&quot;&quot;">
            <a:extLst>
              <a:ext uri="{FF2B5EF4-FFF2-40B4-BE49-F238E27FC236}">
                <a16:creationId xmlns:a16="http://schemas.microsoft.com/office/drawing/2014/main" id="{57E76A17-D327-4548-99ED-F5F3A4C98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8640"/>
            <a:ext cx="640871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4530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808"/>
            <a:ext cx="9144000" cy="6850192"/>
          </a:xfrm>
          <a:prstGeom prst="rect">
            <a:avLst/>
          </a:prstGeom>
        </p:spPr>
      </p:pic>
      <p:sp>
        <p:nvSpPr>
          <p:cNvPr id="5" name="Блок-схема: перфолента 4"/>
          <p:cNvSpPr/>
          <p:nvPr/>
        </p:nvSpPr>
        <p:spPr>
          <a:xfrm>
            <a:off x="357158" y="142852"/>
            <a:ext cx="8607330" cy="5014340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prstTxWarp prst="textWave2">
              <a:avLst>
                <a:gd name="adj1" fmla="val 12500"/>
                <a:gd name="adj2" fmla="val 2188"/>
              </a:avLst>
            </a:prstTxWarp>
          </a:bodyPr>
          <a:lstStyle/>
          <a:p>
            <a:pPr algn="ctr"/>
            <a:r>
              <a:rPr lang="ru-RU" sz="2800" b="1" dirty="0"/>
              <a:t>Добрый доктор, который лечит всех.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&quot;АЙБОЛИТ&quot;&quot;">
            <a:extLst>
              <a:ext uri="{FF2B5EF4-FFF2-40B4-BE49-F238E27FC236}">
                <a16:creationId xmlns:a16="http://schemas.microsoft.com/office/drawing/2014/main" id="{80AC0B0C-914D-44A8-89E3-C1709DDF0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663463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7127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>
            <a:extLst>
              <a:ext uri="{FF2B5EF4-FFF2-40B4-BE49-F238E27FC236}">
                <a16:creationId xmlns:a16="http://schemas.microsoft.com/office/drawing/2014/main" id="{0CB13B57-93D8-420C-BF76-8CA23A6CE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764704"/>
            <a:ext cx="7560840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800" b="1" dirty="0">
                <a:solidFill>
                  <a:srgbClr val="002060"/>
                </a:solidFill>
                <a:latin typeface="Times New Roman, serif"/>
              </a:rPr>
              <a:t>«Исправь ошибку»</a:t>
            </a:r>
            <a:endParaRPr lang="ru-RU" altLang="ru-RU" sz="2800" dirty="0">
              <a:solidFill>
                <a:srgbClr val="002060"/>
              </a:solidFill>
              <a:latin typeface="Open Sans"/>
            </a:endParaRPr>
          </a:p>
          <a:p>
            <a:r>
              <a:rPr lang="ru-RU" altLang="ru-RU" sz="2400" dirty="0">
                <a:solidFill>
                  <a:srgbClr val="000000"/>
                </a:solidFill>
                <a:latin typeface="Times New Roman, serif"/>
              </a:rPr>
              <a:t> </a:t>
            </a:r>
            <a:r>
              <a:rPr lang="ru-RU" altLang="ru-RU" sz="2800" dirty="0">
                <a:solidFill>
                  <a:srgbClr val="002060"/>
                </a:solidFill>
                <a:latin typeface="Times New Roman, serif"/>
              </a:rPr>
              <a:t>Я буду говорить неверное название сказки, а вы будете исправлять.</a:t>
            </a:r>
            <a:br>
              <a:rPr lang="ru-RU" altLang="ru-RU" sz="2800" dirty="0">
                <a:solidFill>
                  <a:srgbClr val="002060"/>
                </a:solidFill>
                <a:latin typeface="Times New Roman, serif"/>
              </a:rPr>
            </a:br>
            <a:r>
              <a:rPr lang="ru-RU" altLang="ru-RU" sz="2800" dirty="0">
                <a:solidFill>
                  <a:srgbClr val="002060"/>
                </a:solidFill>
                <a:latin typeface="Times New Roman, serif"/>
              </a:rPr>
              <a:t>«Петушок Ряба», «Даша и медведь»</a:t>
            </a:r>
            <a:br>
              <a:rPr lang="ru-RU" altLang="ru-RU" sz="2800" dirty="0">
                <a:solidFill>
                  <a:srgbClr val="002060"/>
                </a:solidFill>
                <a:latin typeface="Times New Roman, serif"/>
              </a:rPr>
            </a:br>
            <a:r>
              <a:rPr lang="ru-RU" altLang="ru-RU" sz="2800" dirty="0">
                <a:solidFill>
                  <a:srgbClr val="002060"/>
                </a:solidFill>
                <a:latin typeface="Times New Roman, serif"/>
              </a:rPr>
              <a:t>«Волк и семеро ягнят», «Утки – лебеди»</a:t>
            </a:r>
            <a:br>
              <a:rPr lang="ru-RU" altLang="ru-RU" sz="2800" dirty="0">
                <a:solidFill>
                  <a:srgbClr val="002060"/>
                </a:solidFill>
                <a:latin typeface="Times New Roman, serif"/>
              </a:rPr>
            </a:br>
            <a:r>
              <a:rPr lang="ru-RU" altLang="ru-RU" sz="2800" dirty="0">
                <a:solidFill>
                  <a:srgbClr val="002060"/>
                </a:solidFill>
                <a:latin typeface="Times New Roman, serif"/>
              </a:rPr>
              <a:t>«Лисичка с кастрюлькой», «</a:t>
            </a:r>
            <a:r>
              <a:rPr lang="ru-RU" altLang="ru-RU" sz="2800" dirty="0" err="1">
                <a:solidFill>
                  <a:srgbClr val="002060"/>
                </a:solidFill>
                <a:latin typeface="Times New Roman, serif"/>
              </a:rPr>
              <a:t>Заюшкин</a:t>
            </a:r>
            <a:r>
              <a:rPr lang="ru-RU" altLang="ru-RU" sz="2800" dirty="0">
                <a:solidFill>
                  <a:srgbClr val="002060"/>
                </a:solidFill>
                <a:latin typeface="Times New Roman, serif"/>
              </a:rPr>
              <a:t> домик»</a:t>
            </a:r>
            <a:br>
              <a:rPr lang="ru-RU" altLang="ru-RU" sz="2800" dirty="0">
                <a:solidFill>
                  <a:srgbClr val="002060"/>
                </a:solidFill>
                <a:latin typeface="Times New Roman, serif"/>
              </a:rPr>
            </a:br>
            <a:r>
              <a:rPr lang="ru-RU" altLang="ru-RU" sz="2800" dirty="0">
                <a:solidFill>
                  <a:srgbClr val="002060"/>
                </a:solidFill>
                <a:latin typeface="Times New Roman, serif"/>
              </a:rPr>
              <a:t>«Царевна Индюшка», «Катя и братец Иванушка»</a:t>
            </a:r>
            <a:br>
              <a:rPr lang="ru-RU" altLang="ru-RU" sz="2800" dirty="0">
                <a:solidFill>
                  <a:srgbClr val="002060"/>
                </a:solidFill>
                <a:latin typeface="Times New Roman, serif"/>
              </a:rPr>
            </a:br>
            <a:r>
              <a:rPr lang="ru-RU" altLang="ru-RU" sz="2800" dirty="0">
                <a:solidFill>
                  <a:srgbClr val="002060"/>
                </a:solidFill>
                <a:latin typeface="Times New Roman, serif"/>
              </a:rPr>
              <a:t>«Иван-царевич и зеленый волк», «Лисичка-сестричка и серая мышь»</a:t>
            </a:r>
            <a:br>
              <a:rPr lang="ru-RU" altLang="ru-RU" sz="2800" dirty="0">
                <a:solidFill>
                  <a:srgbClr val="002060"/>
                </a:solidFill>
                <a:latin typeface="Times New Roman, serif"/>
              </a:rPr>
            </a:br>
            <a:r>
              <a:rPr lang="ru-RU" altLang="ru-RU" sz="2800" dirty="0">
                <a:solidFill>
                  <a:srgbClr val="002060"/>
                </a:solidFill>
                <a:latin typeface="Times New Roman, serif"/>
              </a:rPr>
              <a:t>«По собачьему веленью», </a:t>
            </a:r>
          </a:p>
          <a:p>
            <a:r>
              <a:rPr lang="ru-RU" altLang="ru-RU" sz="2800" dirty="0">
                <a:solidFill>
                  <a:srgbClr val="002060"/>
                </a:solidFill>
                <a:latin typeface="Times New Roman, serif"/>
              </a:rPr>
              <a:t>«Пузырь, соломинка и ботинок».</a:t>
            </a:r>
            <a:br>
              <a:rPr lang="ru-RU" altLang="ru-RU" sz="2800" dirty="0">
                <a:solidFill>
                  <a:srgbClr val="002060"/>
                </a:solidFill>
                <a:latin typeface="Times New Roman, serif"/>
              </a:rPr>
            </a:br>
            <a:endParaRPr lang="ru-RU" altLang="ru-RU" sz="2800" dirty="0">
              <a:solidFill>
                <a:srgbClr val="002060"/>
              </a:solidFill>
              <a:latin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4">
            <a:extLst>
              <a:ext uri="{FF2B5EF4-FFF2-40B4-BE49-F238E27FC236}">
                <a16:creationId xmlns:a16="http://schemas.microsoft.com/office/drawing/2014/main" id="{F68D7ADF-00CC-492A-99A5-6B36AE2E07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404664"/>
            <a:ext cx="8043664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Разминка «Теремок»: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В чистом поле теремок,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Был ни низок, не высок.(присели, встали руки вытянуты)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Звери разные там жили,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Жили дружно, не тужили.(поклон)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Там и мышка(руки перед собой на носочках)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И лягушка(присели)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Зайчик(прыжки)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С лисонькой – подружкой(повертели «хвостиком»)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Серый волк зубами щелк(показали руками пасть)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В дружбе знали они толк.(поклон)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Но набрел на теремок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Мишка косолапый(изобразить мишку)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Раздавил он теремок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Своей огромной лапой(кулачок об кулачок)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Звери очень испугались,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Поскорее разбежались(бег на месте)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А потом собрались снова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r>
              <a:rPr lang="ru-RU" altLang="ru-RU" sz="2000" dirty="0">
                <a:solidFill>
                  <a:srgbClr val="7030A0"/>
                </a:solidFill>
                <a:latin typeface="Times New Roman, serif"/>
              </a:rPr>
              <a:t>Чтоб построить новый терем.(сели на стульчики)</a:t>
            </a:r>
            <a:br>
              <a:rPr lang="ru-RU" altLang="ru-RU" sz="2000" dirty="0">
                <a:solidFill>
                  <a:srgbClr val="7030A0"/>
                </a:solidFill>
                <a:latin typeface="Times New Roman, serif"/>
              </a:rPr>
            </a:br>
            <a:endParaRPr lang="ru-RU" alt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1">
            <a:extLst>
              <a:ext uri="{FF2B5EF4-FFF2-40B4-BE49-F238E27FC236}">
                <a16:creationId xmlns:a16="http://schemas.microsoft.com/office/drawing/2014/main" id="{0DDC3B33-F352-4E3D-AEE2-AC6B60B578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908720"/>
            <a:ext cx="6768752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400" dirty="0" err="1">
                <a:solidFill>
                  <a:srgbClr val="002060"/>
                </a:solidFill>
              </a:rPr>
              <a:t>Физминутка</a:t>
            </a:r>
            <a:r>
              <a:rPr lang="ru-RU" altLang="ru-RU" sz="2400" dirty="0">
                <a:solidFill>
                  <a:srgbClr val="002060"/>
                </a:solidFill>
              </a:rPr>
              <a:t> по сказке «Избушка на курьих ножках» В темном лесу есть избушка. (Дети шагают.) </a:t>
            </a:r>
          </a:p>
          <a:p>
            <a:r>
              <a:rPr lang="ru-RU" altLang="ru-RU" sz="2400" dirty="0">
                <a:solidFill>
                  <a:srgbClr val="002060"/>
                </a:solidFill>
              </a:rPr>
              <a:t>Стоит задом наперед. (Дети поворачиваются.) </a:t>
            </a:r>
          </a:p>
          <a:p>
            <a:r>
              <a:rPr lang="ru-RU" altLang="ru-RU" sz="2400" dirty="0">
                <a:solidFill>
                  <a:srgbClr val="002060"/>
                </a:solidFill>
              </a:rPr>
              <a:t>В той избушке есть старушка. (Грозят пальцем.) Бабушка Яга живет. (Грозят пальцем другой руки.) </a:t>
            </a:r>
          </a:p>
          <a:p>
            <a:r>
              <a:rPr lang="ru-RU" altLang="ru-RU" sz="2400" dirty="0">
                <a:solidFill>
                  <a:srgbClr val="002060"/>
                </a:solidFill>
              </a:rPr>
              <a:t>Нос крючком, (Показывают пальчиком.) Глаза большие, (Показывают.) Словно угольки горят. (Покачивают головой.) Ух, сердитая какая! (Бег на месте.) Дыбом волосы стоят. (Руки вверх</a:t>
            </a:r>
            <a:r>
              <a:rPr lang="ru-RU" altLang="ru-RU" dirty="0"/>
              <a:t>.)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D94B97E-CBDB-4041-BF6A-1F78E6A94B1B}"/>
              </a:ext>
            </a:extLst>
          </p:cNvPr>
          <p:cNvSpPr/>
          <p:nvPr/>
        </p:nvSpPr>
        <p:spPr>
          <a:xfrm>
            <a:off x="539552" y="332656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Конкурс «Интеллектуальный».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Ведущий.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Слушайте внимательно и отвечайте.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Вопросы первой команде: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Как называется сказка Чуковского, в которой есть такие слова: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Море пламенем горит,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Выбежал из моря кит. (Путаница)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Как звали младшего сына дровосека, который был ростом не больше пальца? (Мальчик-с-пальчик)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Что выращивали для продажи в столице братья из сказки Ершова «Конёк-Горбунок»? (Пшеницу)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Имя предводителя стаи волков в сказочной повести Киплинга «Маугли».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Акела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Как звали девочку, шившую для своих братьев рубашки из крапивы? (Элиза)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Вопросы второй команде: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Кто написал сказку «Приключения Чиполлино»? (Джанни Родари)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Как звали собаку доктора Айболита? (Авва)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Любимый музыкальный инструмент Незнайки. (Труба)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Как звали капитана, побывавшего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Лилипутии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? (Гулливер)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Чьё копытце, полное водицы, попалось сестрице Алёнушке и братцу Иванушке на пути первым? (Коровье)</a:t>
            </a:r>
          </a:p>
        </p:txBody>
      </p:sp>
    </p:spTree>
    <p:extLst>
      <p:ext uri="{BB962C8B-B14F-4D97-AF65-F5344CB8AC3E}">
        <p14:creationId xmlns:p14="http://schemas.microsoft.com/office/powerpoint/2010/main" val="3493484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01090" y="6215082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808"/>
            <a:ext cx="9144000" cy="6850192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58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785794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</a:rPr>
              <a:t>Кто из трёх поросят построил 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</a:rPr>
              <a:t>самый прочный домик?</a:t>
            </a:r>
          </a:p>
        </p:txBody>
      </p:sp>
      <p:pic>
        <p:nvPicPr>
          <p:cNvPr id="11266" name="Picture 2" descr="Картинки по запросу &quot;ТРИ ПОРОСЕНКА&quot;&quot;">
            <a:extLst>
              <a:ext uri="{FF2B5EF4-FFF2-40B4-BE49-F238E27FC236}">
                <a16:creationId xmlns:a16="http://schemas.microsoft.com/office/drawing/2014/main" id="{E9975028-9CA9-4959-9A99-BBFECB3CB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03335"/>
            <a:ext cx="3881245" cy="424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65826"/>
            <a:ext cx="9144000" cy="6925642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58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24301"/>
            <a:ext cx="81061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</a:rPr>
              <a:t>Как звали корову 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</a:rPr>
              <a:t>кота </a:t>
            </a:r>
            <a:r>
              <a:rPr lang="ru-RU" sz="3600" b="1" dirty="0" err="1">
                <a:solidFill>
                  <a:srgbClr val="7030A0"/>
                </a:solidFill>
              </a:rPr>
              <a:t>Матроскина</a:t>
            </a:r>
            <a:r>
              <a:rPr lang="ru-RU" sz="3600" b="1" dirty="0">
                <a:solidFill>
                  <a:srgbClr val="7030A0"/>
                </a:solidFill>
              </a:rPr>
              <a:t>?</a:t>
            </a:r>
          </a:p>
        </p:txBody>
      </p:sp>
      <p:pic>
        <p:nvPicPr>
          <p:cNvPr id="16386" name="Picture 2" descr="Картинки по запросу &quot;КОРОВА МАТРОСКИНА&quot;&quot;">
            <a:extLst>
              <a:ext uri="{FF2B5EF4-FFF2-40B4-BE49-F238E27FC236}">
                <a16:creationId xmlns:a16="http://schemas.microsoft.com/office/drawing/2014/main" id="{6865F61D-17E3-4545-8894-192A376ED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766" y="2240624"/>
            <a:ext cx="5960468" cy="446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808"/>
            <a:ext cx="9144000" cy="68501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116632"/>
            <a:ext cx="80324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</a:rPr>
              <a:t>Сколько раз старик бросал 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</a:rPr>
              <a:t>в море невод?</a:t>
            </a:r>
          </a:p>
        </p:txBody>
      </p:sp>
      <p:pic>
        <p:nvPicPr>
          <p:cNvPr id="17410" name="Picture 2" descr="Картинка 6 из 348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b="154"/>
          <a:stretch>
            <a:fillRect/>
          </a:stretch>
        </p:blipFill>
        <p:spPr bwMode="auto">
          <a:xfrm>
            <a:off x="1351182" y="1844824"/>
            <a:ext cx="6264696" cy="38884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143372" y="600076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85918" y="592933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00826" y="592933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7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ound_effect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smile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5034"/>
            <a:ext cx="9296400" cy="684701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00100" y="157146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</a:rPr>
              <a:t>Кто первый нашёл теремок?</a:t>
            </a:r>
          </a:p>
        </p:txBody>
      </p:sp>
      <p:pic>
        <p:nvPicPr>
          <p:cNvPr id="10242" name="Picture 2" descr="Картинки по запросу &quot;ТЕРЕМОК&quot;&quot;">
            <a:extLst>
              <a:ext uri="{FF2B5EF4-FFF2-40B4-BE49-F238E27FC236}">
                <a16:creationId xmlns:a16="http://schemas.microsoft.com/office/drawing/2014/main" id="{0E866B18-0984-40A4-B8FF-D064781E1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647" y="946353"/>
            <a:ext cx="5247637" cy="5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mil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47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75656" y="692696"/>
            <a:ext cx="6383632" cy="4579319"/>
          </a:xfrm>
          <a:prstGeom prst="rect">
            <a:avLst/>
          </a:prstGeom>
          <a:noFill/>
        </p:spPr>
        <p:txBody>
          <a:bodyPr wrap="none" rtlCol="0">
            <a:prstTxWarp prst="textButton">
              <a:avLst/>
            </a:prstTxWarp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какой</a:t>
            </a:r>
          </a:p>
          <a:p>
            <a:pPr algn="ctr"/>
            <a:r>
              <a:rPr 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Угадай</a:t>
            </a:r>
          </a:p>
          <a:p>
            <a:pPr algn="ctr"/>
            <a:r>
              <a:rPr 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сказки предмет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1273</TotalTime>
  <Words>954</Words>
  <Application>Microsoft Office PowerPoint</Application>
  <PresentationFormat>Экран (4:3)</PresentationFormat>
  <Paragraphs>48</Paragraphs>
  <Slides>37</Slides>
  <Notes>0</Notes>
  <HiddenSlides>0</HiddenSlides>
  <MMClips>15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5" baseType="lpstr">
      <vt:lpstr>Arial</vt:lpstr>
      <vt:lpstr>Calibri</vt:lpstr>
      <vt:lpstr>Calibri Light</vt:lpstr>
      <vt:lpstr>Century Gothic</vt:lpstr>
      <vt:lpstr>Open Sans</vt:lpstr>
      <vt:lpstr>Times New Roman</vt:lpstr>
      <vt:lpstr>Times New Roman, serif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Larisa</cp:lastModifiedBy>
  <cp:revision>134</cp:revision>
  <dcterms:modified xsi:type="dcterms:W3CDTF">2020-01-21T17:11:54Z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1208112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