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9" r:id="rId3"/>
    <p:sldId id="280" r:id="rId4"/>
    <p:sldId id="285" r:id="rId5"/>
    <p:sldId id="296" r:id="rId6"/>
    <p:sldId id="288" r:id="rId7"/>
    <p:sldId id="293" r:id="rId8"/>
    <p:sldId id="289" r:id="rId9"/>
    <p:sldId id="295" r:id="rId10"/>
    <p:sldId id="292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50B70"/>
    <a:srgbClr val="9900CC"/>
    <a:srgbClr val="008080"/>
    <a:srgbClr val="AC144E"/>
    <a:srgbClr val="205513"/>
    <a:srgbClr val="F63897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4660"/>
  </p:normalViewPr>
  <p:slideViewPr>
    <p:cSldViewPr>
      <p:cViewPr>
        <p:scale>
          <a:sx n="50" d="100"/>
          <a:sy n="50" d="100"/>
        </p:scale>
        <p:origin x="-1032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62EA6B2-3D38-4B79-ADD1-435FE6F1B1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AAE6AF-6EA5-4ED7-A7DC-254D54C8C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907704" y="764704"/>
            <a:ext cx="6336704" cy="79695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b="1" cap="small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cap="small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cap="small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cap="small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cap="small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b="1" cap="small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 класс </a:t>
            </a:r>
            <a:r>
              <a:rPr lang="ru-RU" b="1" cap="small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(группа 1,2)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cap="small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             (группа 3,4)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ru-RU" sz="1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(живописное отделение)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Предмет: </a:t>
            </a: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Живопись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small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(</a:t>
            </a:r>
            <a:r>
              <a:rPr lang="ru-RU" sz="1400" b="1" cap="small" dirty="0" smtClean="0">
                <a:latin typeface="Calibri" pitchFamily="34" charset="0"/>
                <a:ea typeface="+mj-ea"/>
                <a:cs typeface="Calibri" pitchFamily="34" charset="0"/>
              </a:rPr>
              <a:t>Преподаватель:  </a:t>
            </a:r>
            <a:r>
              <a:rPr lang="ru-RU" sz="1400" b="1" cap="small" dirty="0" err="1" smtClean="0">
                <a:latin typeface="Calibri" pitchFamily="34" charset="0"/>
                <a:ea typeface="+mj-ea"/>
                <a:cs typeface="Calibri" pitchFamily="34" charset="0"/>
              </a:rPr>
              <a:t>Гуськова</a:t>
            </a:r>
            <a:r>
              <a:rPr lang="ru-RU" sz="1400" b="1" cap="small" dirty="0" smtClean="0">
                <a:latin typeface="Calibri" pitchFamily="34" charset="0"/>
                <a:ea typeface="+mj-ea"/>
                <a:cs typeface="Calibri" pitchFamily="34" charset="0"/>
              </a:rPr>
              <a:t> Элла Николаевна)</a:t>
            </a:r>
            <a:endParaRPr kumimoji="0" lang="ru-RU" sz="1400" b="1" i="0" u="none" strike="noStrike" kern="1200" cap="small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979712" y="1672208"/>
            <a:ext cx="6264696" cy="9647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Задание: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«Цветок в горшке. Этюд»  (6 ч.)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(29.04.2020, 06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.05.2020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30.04.2020, 07.05.2020)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24578" name="Picture 2" descr="https://i.pinimg.com/originals/8b/65/ab/8b65ab5e26a15dc210123a17ef3b7c35.jpg"/>
          <p:cNvPicPr>
            <a:picLocks noChangeAspect="1" noChangeArrowheads="1"/>
          </p:cNvPicPr>
          <p:nvPr/>
        </p:nvPicPr>
        <p:blipFill>
          <a:blip r:embed="rId2" cstate="print"/>
          <a:srcRect l="5000" t="3419" r="5000" b="4279"/>
          <a:stretch>
            <a:fillRect/>
          </a:stretch>
        </p:blipFill>
        <p:spPr bwMode="auto">
          <a:xfrm>
            <a:off x="3779912" y="2672917"/>
            <a:ext cx="2664296" cy="3996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76" name="Picture 20" descr="как нарисовать красивый цветок герани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83568" y="764704"/>
            <a:ext cx="3319084" cy="3400218"/>
          </a:xfrm>
          <a:prstGeom prst="rect">
            <a:avLst/>
          </a:prstGeom>
          <a:noFill/>
        </p:spPr>
      </p:pic>
      <p:pic>
        <p:nvPicPr>
          <p:cNvPr id="14" name="Picture 22" descr="как нарисовать цветок герани в горшке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9391" t="25519" r="8436" b="5900"/>
          <a:stretch>
            <a:fillRect/>
          </a:stretch>
        </p:blipFill>
        <p:spPr bwMode="auto">
          <a:xfrm>
            <a:off x="4355976" y="476672"/>
            <a:ext cx="3741066" cy="4596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467544" y="4365104"/>
            <a:ext cx="367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Завершаем работу мелкими деталями, подробнее прописывая.</a:t>
            </a:r>
            <a:endParaRPr lang="ru-RU" sz="14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i.pinimg.com/originals/69/f0/34/69f03447c2dee6808be9b47b3c43e9f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4994" r="5106"/>
          <a:stretch>
            <a:fillRect/>
          </a:stretch>
        </p:blipFill>
        <p:spPr bwMode="auto">
          <a:xfrm>
            <a:off x="395536" y="116632"/>
            <a:ext cx="2592288" cy="3113578"/>
          </a:xfrm>
          <a:prstGeom prst="rect">
            <a:avLst/>
          </a:prstGeom>
          <a:noFill/>
        </p:spPr>
      </p:pic>
      <p:pic>
        <p:nvPicPr>
          <p:cNvPr id="37892" name="Picture 4" descr="https://yandex.ru/images/_crpd/sy1g30u95/a6141aEK/pUJkSKpCBRthrtqWpQuxGqdWWbKh1M2qF1YWIPdgj3zwJZ7kOFGtD9hMeRr_QXXrqBePJqJDH8Gux8gwt9eEvzGTAP1KY5U6NOqv56EPYe-GRkkXpBGI_mLGplC2QJ89dc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16632"/>
            <a:ext cx="2304256" cy="3084881"/>
          </a:xfrm>
          <a:prstGeom prst="rect">
            <a:avLst/>
          </a:prstGeom>
          <a:noFill/>
        </p:spPr>
      </p:pic>
      <p:pic>
        <p:nvPicPr>
          <p:cNvPr id="37894" name="Picture 6" descr="https://i.pinimg.com/736x/8c/21/7e/8c217e029f34f3998daf89b671aeb130--watercolour-art-watercolor-ide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56992"/>
            <a:ext cx="2448272" cy="3296518"/>
          </a:xfrm>
          <a:prstGeom prst="rect">
            <a:avLst/>
          </a:prstGeom>
          <a:noFill/>
        </p:spPr>
      </p:pic>
      <p:pic>
        <p:nvPicPr>
          <p:cNvPr id="37896" name="Picture 8" descr="https://avatars.mds.yandex.net/get-pdb/1884726/2b016800-03a1-47a1-97fa-b0d88e45dfa4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7523" y="3407795"/>
            <a:ext cx="2768933" cy="3261565"/>
          </a:xfrm>
          <a:prstGeom prst="rect">
            <a:avLst/>
          </a:prstGeom>
          <a:noFill/>
        </p:spPr>
      </p:pic>
      <p:pic>
        <p:nvPicPr>
          <p:cNvPr id="37898" name="Picture 10" descr="https://i.pinimg.com/736x/25/6a/af/256aafc98f512b3dfd919f3bf1a24391--watercolour-flowers-watercolor-card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188640"/>
            <a:ext cx="2376264" cy="3028126"/>
          </a:xfrm>
          <a:prstGeom prst="rect">
            <a:avLst/>
          </a:prstGeom>
          <a:noFill/>
        </p:spPr>
      </p:pic>
      <p:pic>
        <p:nvPicPr>
          <p:cNvPr id="37900" name="Picture 12" descr="https://i.pinimg.com/originals/71/21/a8/7121a8216afbc04f04f69f6ec393dd41.jpg"/>
          <p:cNvPicPr>
            <a:picLocks noChangeAspect="1" noChangeArrowheads="1"/>
          </p:cNvPicPr>
          <p:nvPr/>
        </p:nvPicPr>
        <p:blipFill>
          <a:blip r:embed="rId7" cstate="print"/>
          <a:srcRect l="6670" t="15120" r="4390" b="5921"/>
          <a:stretch>
            <a:fillRect/>
          </a:stretch>
        </p:blipFill>
        <p:spPr bwMode="auto">
          <a:xfrm>
            <a:off x="2966375" y="3501008"/>
            <a:ext cx="2757753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48816" y="764704"/>
            <a:ext cx="7467600" cy="487375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Материалы для работы: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акварельный лист бумаги формата А3;</a:t>
            </a: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простой карандаш;</a:t>
            </a: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ластик;</a:t>
            </a: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акварель;</a:t>
            </a: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пластиковая палитра;</a:t>
            </a: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кисти белка;</a:t>
            </a: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баночка с чистой водой;</a:t>
            </a: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сухая тряпочка;</a:t>
            </a: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малярный скотч;</a:t>
            </a:r>
          </a:p>
          <a:p>
            <a:pPr lvl="0"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клеенка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  <a:cs typeface="Calibri" pitchFamily="34" charset="0"/>
              </a:rPr>
            </a:br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63284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Давайте вместе напишем акварелью один из ваших комнатных цветков?</a:t>
            </a:r>
          </a:p>
          <a:p>
            <a:endParaRPr lang="ru-RU" sz="14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У меня на подоконнике стоит герань, выбираю её, а вы, следуя рекомендациям, можете написать любое другое растение в вашем доме. </a:t>
            </a:r>
            <a:endParaRPr lang="ru-RU" sz="1400" b="1" dirty="0">
              <a:solidFill>
                <a:srgbClr val="205513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84784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Малярным скотчем прикрепляем лист акварельной бумаги (А3) к столу или какой-либо другой плоской поверхности, чтобы она не пошла волнами в процессе. </a:t>
            </a:r>
          </a:p>
          <a:p>
            <a:pPr algn="just"/>
            <a:endParaRPr lang="ru-RU" sz="12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ru-RU" sz="1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  <p:pic>
        <p:nvPicPr>
          <p:cNvPr id="4" name="Picture 2" descr="Пишем пошагово акварелью комнатное растение, фото № 2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 l="17821" r="10895" b="6127"/>
          <a:stretch>
            <a:fillRect/>
          </a:stretch>
        </p:blipFill>
        <p:spPr bwMode="auto">
          <a:xfrm>
            <a:off x="2267744" y="2276872"/>
            <a:ext cx="4104456" cy="405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88640"/>
            <a:ext cx="7740352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ru-RU" sz="12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2. Выбираем цветок, который будем рисовать в дальнейшем. </a:t>
            </a:r>
          </a:p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                       (Фиалка, герань, кактус, орхидея, алоэ и т.д.)</a:t>
            </a:r>
          </a:p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Ставим его таким образом, чтобы на него падало освещение с правой или левой стороны (дневной свет ил электрическое освещение).</a:t>
            </a:r>
          </a:p>
          <a:p>
            <a:pPr algn="just"/>
            <a:endParaRPr lang="ru-RU" sz="14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3.  Работа начинается  с композиции предмета в листе. </a:t>
            </a:r>
          </a:p>
          <a:p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	Грамотно распределяем предмет в листе бумаги.  </a:t>
            </a:r>
          </a:p>
          <a:p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	Расстояние по бокам – одинаковое. Снизу немного больше, чем сверху.</a:t>
            </a:r>
          </a:p>
          <a:p>
            <a:endParaRPr lang="ru-RU" sz="14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4.  Намечаем простым карандашом наш цветок в общих чертах, наброском, без теней, еле касаясь бумаги. </a:t>
            </a:r>
          </a:p>
          <a:p>
            <a:endParaRPr lang="ru-RU" sz="14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5. Затем приступаем к построению. </a:t>
            </a:r>
          </a:p>
          <a:p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	Горшок строим по принципу цилиндра или слегка усеченного конуса. Предмет симметричный, поэтому обязательно имеет ось симметрии (линия, делящая предмет пополам на 2 равные части).</a:t>
            </a:r>
          </a:p>
          <a:p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	 Внизу и наверху горшок имеет форму овала. </a:t>
            </a:r>
          </a:p>
          <a:p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	Нижняя часть овала больше, чем верхняя, т.к. она ближе.</a:t>
            </a:r>
          </a:p>
          <a:p>
            <a:endParaRPr lang="ru-RU" sz="1400" b="1" dirty="0" smtClean="0">
              <a:solidFill>
                <a:srgbClr val="205513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6. Измеряем пропорции (соотношение высоты и ширины), </a:t>
            </a:r>
            <a:r>
              <a:rPr lang="ru-RU" sz="1400" b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порисовываем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более подробно форму.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Делим предмет по градациям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ru-RU" sz="1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1. Блик</a:t>
            </a:r>
          </a:p>
          <a:p>
            <a:r>
              <a:rPr lang="ru-RU" sz="1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2. Свет</a:t>
            </a:r>
          </a:p>
          <a:p>
            <a:r>
              <a:rPr lang="ru-RU" sz="1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3. Полутень</a:t>
            </a:r>
          </a:p>
          <a:p>
            <a:r>
              <a:rPr lang="ru-RU" sz="1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4. Тень собственная</a:t>
            </a:r>
          </a:p>
          <a:p>
            <a:r>
              <a:rPr lang="ru-RU" sz="1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5. Рефлекс</a:t>
            </a:r>
          </a:p>
          <a:p>
            <a:r>
              <a:rPr lang="ru-RU" sz="1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	6. Тень падающая от предмета</a:t>
            </a:r>
            <a:endParaRPr lang="ru-RU" sz="1400" dirty="0" smtClean="0">
              <a:solidFill>
                <a:srgbClr val="0000FF"/>
              </a:solidFill>
            </a:endParaRPr>
          </a:p>
          <a:p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  </a:t>
            </a:r>
          </a:p>
          <a:p>
            <a:endParaRPr lang="ru-RU" sz="1400" b="1" dirty="0" smtClean="0">
              <a:solidFill>
                <a:srgbClr val="205513"/>
              </a:solidFill>
              <a:latin typeface="Calibri" pitchFamily="34" charset="0"/>
              <a:cs typeface="Calibri" pitchFamily="34" charset="0"/>
            </a:endParaRPr>
          </a:p>
          <a:p>
            <a:endParaRPr lang="ru-RU" sz="1400" b="1" dirty="0" smtClean="0">
              <a:solidFill>
                <a:srgbClr val="205513"/>
              </a:solidFill>
              <a:latin typeface="Calibri" pitchFamily="34" charset="0"/>
              <a:cs typeface="Calibri" pitchFamily="34" charset="0"/>
            </a:endParaRPr>
          </a:p>
          <a:p>
            <a:endParaRPr lang="ru-RU" sz="1400" b="1" dirty="0" smtClean="0">
              <a:solidFill>
                <a:srgbClr val="205513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к нарисовать алоэ вера"/>
          <p:cNvPicPr>
            <a:picLocks noChangeAspect="1" noChangeArrowheads="1"/>
          </p:cNvPicPr>
          <p:nvPr/>
        </p:nvPicPr>
        <p:blipFill>
          <a:blip r:embed="rId2" cstate="print"/>
          <a:srcRect l="49895" t="2273" r="1103"/>
          <a:stretch>
            <a:fillRect/>
          </a:stretch>
        </p:blipFill>
        <p:spPr bwMode="auto">
          <a:xfrm>
            <a:off x="683568" y="260648"/>
            <a:ext cx="2081556" cy="2887319"/>
          </a:xfrm>
          <a:prstGeom prst="rect">
            <a:avLst/>
          </a:prstGeom>
          <a:noFill/>
        </p:spPr>
      </p:pic>
      <p:pic>
        <p:nvPicPr>
          <p:cNvPr id="3" name="Picture 2" descr="Как нарисовать алоэ вера"/>
          <p:cNvPicPr>
            <a:picLocks noChangeAspect="1" noChangeArrowheads="1"/>
          </p:cNvPicPr>
          <p:nvPr/>
        </p:nvPicPr>
        <p:blipFill>
          <a:blip r:embed="rId2" cstate="print"/>
          <a:srcRect l="6048" t="6593" r="51617" b="7699"/>
          <a:stretch>
            <a:fillRect/>
          </a:stretch>
        </p:blipFill>
        <p:spPr bwMode="auto">
          <a:xfrm>
            <a:off x="3347864" y="3761655"/>
            <a:ext cx="2016224" cy="2808313"/>
          </a:xfrm>
          <a:prstGeom prst="rect">
            <a:avLst/>
          </a:prstGeom>
          <a:noFill/>
        </p:spPr>
      </p:pic>
      <p:pic>
        <p:nvPicPr>
          <p:cNvPr id="43012" name="Picture 4" descr="Нарисуем алоэ вера поэтап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0"/>
            <a:ext cx="2148703" cy="3223054"/>
          </a:xfrm>
          <a:prstGeom prst="rect">
            <a:avLst/>
          </a:prstGeom>
          <a:noFill/>
        </p:spPr>
      </p:pic>
      <p:pic>
        <p:nvPicPr>
          <p:cNvPr id="43014" name="Picture 6" descr="Раскраска Алоэ вер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88640"/>
            <a:ext cx="2081555" cy="304320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31840" y="0"/>
            <a:ext cx="2417290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-27384"/>
            <a:ext cx="2417290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0"/>
            <a:ext cx="2417290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332656"/>
            <a:ext cx="1872208" cy="2736304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3142709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+</a:t>
            </a: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591688" y="155679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=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155679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=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23728" y="594928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A20000"/>
                </a:solidFill>
              </a:rPr>
              <a:t>Алоэ</a:t>
            </a:r>
            <a:endParaRPr lang="ru-RU" sz="2800" dirty="0">
              <a:solidFill>
                <a:srgbClr val="A2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 l="67402" t="18457" r="13770" b="48602"/>
          <a:stretch>
            <a:fillRect/>
          </a:stretch>
        </p:blipFill>
        <p:spPr bwMode="auto">
          <a:xfrm>
            <a:off x="4716016" y="620688"/>
            <a:ext cx="3816424" cy="534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 l="47936" t="20350" r="31262" b="50255"/>
          <a:stretch>
            <a:fillRect/>
          </a:stretch>
        </p:blipFill>
        <p:spPr bwMode="auto">
          <a:xfrm>
            <a:off x="899592" y="1384598"/>
            <a:ext cx="3528392" cy="3988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лилиния 3"/>
          <p:cNvSpPr/>
          <p:nvPr/>
        </p:nvSpPr>
        <p:spPr>
          <a:xfrm>
            <a:off x="2411760" y="1357148"/>
            <a:ext cx="576064" cy="343660"/>
          </a:xfrm>
          <a:custGeom>
            <a:avLst/>
            <a:gdLst>
              <a:gd name="connsiteX0" fmla="*/ 26170 w 646545"/>
              <a:gd name="connsiteY0" fmla="*/ 233988 h 640388"/>
              <a:gd name="connsiteX1" fmla="*/ 90825 w 646545"/>
              <a:gd name="connsiteY1" fmla="*/ 640388 h 640388"/>
              <a:gd name="connsiteX2" fmla="*/ 90825 w 646545"/>
              <a:gd name="connsiteY2" fmla="*/ 640388 h 640388"/>
              <a:gd name="connsiteX3" fmla="*/ 645006 w 646545"/>
              <a:gd name="connsiteY3" fmla="*/ 12315 h 640388"/>
              <a:gd name="connsiteX4" fmla="*/ 100061 w 646545"/>
              <a:gd name="connsiteY4" fmla="*/ 566497 h 640388"/>
              <a:gd name="connsiteX5" fmla="*/ 26170 w 646545"/>
              <a:gd name="connsiteY5" fmla="*/ 233988 h 640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6545" h="640388">
                <a:moveTo>
                  <a:pt x="26170" y="233988"/>
                </a:moveTo>
                <a:lnTo>
                  <a:pt x="90825" y="640388"/>
                </a:lnTo>
                <a:lnTo>
                  <a:pt x="90825" y="640388"/>
                </a:lnTo>
                <a:cubicBezTo>
                  <a:pt x="183188" y="535709"/>
                  <a:pt x="643467" y="24630"/>
                  <a:pt x="645006" y="12315"/>
                </a:cubicBezTo>
                <a:cubicBezTo>
                  <a:pt x="646545" y="0"/>
                  <a:pt x="200122" y="532630"/>
                  <a:pt x="100061" y="566497"/>
                </a:cubicBezTo>
                <a:cubicBezTo>
                  <a:pt x="0" y="600364"/>
                  <a:pt x="22321" y="407939"/>
                  <a:pt x="26170" y="233988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620688"/>
            <a:ext cx="339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Правильное построение овалов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5294" y="620688"/>
            <a:ext cx="363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Неправильное построение овалов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427984" y="188640"/>
            <a:ext cx="0" cy="6264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Горшок с герань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764704"/>
            <a:ext cx="2376264" cy="3168353"/>
          </a:xfrm>
          <a:prstGeom prst="rect">
            <a:avLst/>
          </a:prstGeom>
          <a:noFill/>
        </p:spPr>
      </p:pic>
      <p:pic>
        <p:nvPicPr>
          <p:cNvPr id="3" name="Picture 4" descr="Акварельный мастер-класс в картинках: геран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8370" y="260648"/>
            <a:ext cx="2624030" cy="1728192"/>
          </a:xfrm>
          <a:prstGeom prst="rect">
            <a:avLst/>
          </a:prstGeom>
          <a:noFill/>
        </p:spPr>
      </p:pic>
      <p:pic>
        <p:nvPicPr>
          <p:cNvPr id="4" name="Picture 8" descr="Пишем зелень в этюде с геранью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0816" y="2132856"/>
            <a:ext cx="2895600" cy="2114550"/>
          </a:xfrm>
          <a:prstGeom prst="rect">
            <a:avLst/>
          </a:prstGeom>
          <a:noFill/>
        </p:spPr>
      </p:pic>
      <p:pic>
        <p:nvPicPr>
          <p:cNvPr id="5" name="Picture 10" descr="Этюд с натуры: геран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9866" y="4365104"/>
            <a:ext cx="2876550" cy="21145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79712" y="116632"/>
            <a:ext cx="1407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Герань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4077072"/>
            <a:ext cx="525658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Работу акварелью начинаем с самого главного – с соцветий цветка.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Прописываем их самым светлым </a:t>
            </a:r>
            <a:r>
              <a:rPr lang="ru-RU" sz="1400" b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розовым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оттенком.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При этом </a:t>
            </a:r>
            <a:r>
              <a:rPr lang="ru-RU" sz="1400" b="1" dirty="0" err="1" smtClean="0">
                <a:solidFill>
                  <a:srgbClr val="F63897"/>
                </a:solidFill>
                <a:latin typeface="Calibri" pitchFamily="34" charset="0"/>
                <a:cs typeface="Calibri" pitchFamily="34" charset="0"/>
              </a:rPr>
              <a:t>розовый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оттенок делаем то теплее, то холоднее, с переходами.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	Для этого в пятно светлого холодного </a:t>
            </a:r>
            <a:r>
              <a:rPr lang="ru-RU" sz="1400" b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розового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вводим более 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красноватый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либо наоборот холодный </a:t>
            </a:r>
            <a:r>
              <a:rPr lang="ru-RU" sz="1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ультрамарин.</a:t>
            </a:r>
          </a:p>
          <a:p>
            <a:r>
              <a:rPr lang="ru-RU" sz="1400" dirty="0" smtClean="0"/>
              <a:t>	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Постепенно приступаем к листьям. Их тоже прописываем светлым и теплым </a:t>
            </a:r>
            <a:r>
              <a:rPr lang="ru-RU" sz="1400" b="1" dirty="0" smtClean="0">
                <a:solidFill>
                  <a:srgbClr val="205513"/>
                </a:solidFill>
                <a:latin typeface="Calibri" pitchFamily="34" charset="0"/>
                <a:cs typeface="Calibri" pitchFamily="34" charset="0"/>
              </a:rPr>
              <a:t>травянистым зеленым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с легким переливом оттенка, с добавлением </a:t>
            </a:r>
            <a:r>
              <a:rPr lang="ru-RU" sz="1400" b="1" u="sng" dirty="0" smtClean="0">
                <a:solidFill>
                  <a:srgbClr val="FFC000"/>
                </a:solidFill>
                <a:latin typeface="Calibri" pitchFamily="34" charset="0"/>
                <a:cs typeface="Calibri" pitchFamily="34" charset="0"/>
              </a:rPr>
              <a:t>кадмия желтого.</a:t>
            </a:r>
          </a:p>
          <a:p>
            <a:endParaRPr lang="ru-RU" sz="1400" b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4716016" y="908720"/>
            <a:ext cx="1656184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16016" y="2492896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716016" y="2564904"/>
            <a:ext cx="1656184" cy="2520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4" name="Picture 10" descr="https://izo-life.ru/wp-content/uploads/geran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736304" cy="3096344"/>
          </a:xfrm>
          <a:prstGeom prst="rect">
            <a:avLst/>
          </a:prstGeom>
          <a:noFill/>
        </p:spPr>
      </p:pic>
      <p:pic>
        <p:nvPicPr>
          <p:cNvPr id="41998" name="Picture 14" descr="https://izo-life.ru/wp-content/uploads/geran12-e1453715928529.jpg"/>
          <p:cNvPicPr>
            <a:picLocks noChangeAspect="1" noChangeArrowheads="1"/>
          </p:cNvPicPr>
          <p:nvPr/>
        </p:nvPicPr>
        <p:blipFill>
          <a:blip r:embed="rId3" cstate="print"/>
          <a:srcRect l="5430" t="18274" b="1452"/>
          <a:stretch>
            <a:fillRect/>
          </a:stretch>
        </p:blipFill>
        <p:spPr bwMode="auto">
          <a:xfrm>
            <a:off x="3059832" y="116632"/>
            <a:ext cx="2675497" cy="316835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51520" y="3284984"/>
            <a:ext cx="4104456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Начинаем прописывать горшок с плавным переходом от света к тени. </a:t>
            </a:r>
          </a:p>
          <a:p>
            <a:pPr algn="ctr"/>
            <a:r>
              <a:rPr lang="ru-RU" sz="13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(светотеневые градации предмета)</a:t>
            </a:r>
          </a:p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1. Блик</a:t>
            </a:r>
          </a:p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 Свет</a:t>
            </a:r>
          </a:p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3. Полутень</a:t>
            </a:r>
          </a:p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4. Тень собственная</a:t>
            </a:r>
          </a:p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5. Рефлекс</a:t>
            </a:r>
          </a:p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6. Тень падающая</a:t>
            </a:r>
          </a:p>
          <a:p>
            <a:pPr algn="ctr"/>
            <a:endParaRPr lang="ru-RU" sz="13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Для падающей тени используем </a:t>
            </a:r>
            <a:r>
              <a:rPr lang="ru-RU" sz="1300" b="1" dirty="0" smtClean="0">
                <a:solidFill>
                  <a:srgbClr val="B50B70"/>
                </a:solidFill>
                <a:latin typeface="Calibri" pitchFamily="34" charset="0"/>
                <a:cs typeface="Calibri" pitchFamily="34" charset="0"/>
              </a:rPr>
              <a:t>краплак</a:t>
            </a:r>
            <a:r>
              <a:rPr lang="ru-RU" sz="13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+ </a:t>
            </a:r>
            <a:r>
              <a:rPr lang="ru-RU" sz="1300" b="1" dirty="0" smtClean="0">
                <a:solidFill>
                  <a:srgbClr val="008080"/>
                </a:solidFill>
                <a:latin typeface="Calibri" pitchFamily="34" charset="0"/>
                <a:cs typeface="Calibri" pitchFamily="34" charset="0"/>
              </a:rPr>
              <a:t>изумрудный</a:t>
            </a:r>
            <a:r>
              <a:rPr lang="ru-RU" sz="13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, с добавлением </a:t>
            </a:r>
            <a:r>
              <a:rPr lang="ru-RU" sz="1300" b="1" dirty="0" smtClean="0">
                <a:solidFill>
                  <a:srgbClr val="9900CC"/>
                </a:solidFill>
                <a:latin typeface="Calibri" pitchFamily="34" charset="0"/>
                <a:cs typeface="Calibri" pitchFamily="34" charset="0"/>
              </a:rPr>
              <a:t>фиолетового</a:t>
            </a:r>
            <a:r>
              <a:rPr lang="ru-RU" sz="13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и </a:t>
            </a:r>
            <a:r>
              <a:rPr lang="ru-RU" sz="13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ультрамарина. 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Делаем растяжку от насыщенного тона (около основания горшка) в прозрачный тон.</a:t>
            </a:r>
          </a:p>
          <a:p>
            <a:pPr algn="ctr"/>
            <a:endParaRPr lang="ru-RU" sz="14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" name="Picture 16" descr="Пишем цветы герани: мастер-класс в картинках"/>
          <p:cNvPicPr>
            <a:picLocks noChangeAspect="1" noChangeArrowheads="1"/>
          </p:cNvPicPr>
          <p:nvPr/>
        </p:nvPicPr>
        <p:blipFill>
          <a:blip r:embed="rId4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5796136" y="188640"/>
            <a:ext cx="2770794" cy="3096344"/>
          </a:xfrm>
          <a:prstGeom prst="rect">
            <a:avLst/>
          </a:prstGeom>
          <a:noFill/>
        </p:spPr>
      </p:pic>
      <p:pic>
        <p:nvPicPr>
          <p:cNvPr id="42002" name="Picture 18" descr="https://ds04.infourok.ru/uploads/ex/12c7/001177e6-c531ccc0/img1.jpg"/>
          <p:cNvPicPr>
            <a:picLocks noChangeAspect="1" noChangeArrowheads="1"/>
          </p:cNvPicPr>
          <p:nvPr/>
        </p:nvPicPr>
        <p:blipFill>
          <a:blip r:embed="rId5" cstate="print"/>
          <a:srcRect l="58380" t="29331" r="1007" b="27800"/>
          <a:stretch>
            <a:fillRect/>
          </a:stretch>
        </p:blipFill>
        <p:spPr bwMode="auto">
          <a:xfrm>
            <a:off x="4283968" y="3356992"/>
            <a:ext cx="4244683" cy="2448272"/>
          </a:xfrm>
          <a:prstGeom prst="rect">
            <a:avLst/>
          </a:prstGeom>
          <a:noFill/>
        </p:spPr>
      </p:pic>
      <p:cxnSp>
        <p:nvCxnSpPr>
          <p:cNvPr id="21" name="Прямая со стрелкой 20"/>
          <p:cNvCxnSpPr/>
          <p:nvPr/>
        </p:nvCxnSpPr>
        <p:spPr>
          <a:xfrm flipV="1">
            <a:off x="5148064" y="2492896"/>
            <a:ext cx="194421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868144" y="2492896"/>
            <a:ext cx="187220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6516216" y="2780928"/>
            <a:ext cx="122413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7812360" y="2708920"/>
            <a:ext cx="7200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7956376" y="2996952"/>
            <a:ext cx="36004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4644008" y="1916832"/>
            <a:ext cx="259228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548680"/>
            <a:ext cx="77048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За это время сам цветок высох, можно наносить второй слой акварели.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Прописываем теневые участки на зелени.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Для этого берём более темный тон зеленого, а по краям теней дополнительно вливаем темно синий.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 соцветия начинаем тоже добавлять разные оттенки, мазками выкладывая форму.</a:t>
            </a:r>
            <a:endParaRPr lang="ru-RU" sz="14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18" descr="geran18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043608" y="1885050"/>
            <a:ext cx="2823932" cy="3848206"/>
          </a:xfrm>
          <a:prstGeom prst="rect">
            <a:avLst/>
          </a:prstGeom>
          <a:noFill/>
        </p:spPr>
      </p:pic>
      <p:pic>
        <p:nvPicPr>
          <p:cNvPr id="5" name="Picture 16" descr="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6532" y="1988840"/>
            <a:ext cx="3585828" cy="3672408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755576" y="2348880"/>
            <a:ext cx="1224136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355976" y="1772816"/>
            <a:ext cx="1224136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56176" y="1700808"/>
            <a:ext cx="576064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420</TotalTime>
  <Words>223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Натюрморт с тыквой</dc:title>
  <dc:creator>РабочееМесто</dc:creator>
  <cp:lastModifiedBy>Мой</cp:lastModifiedBy>
  <cp:revision>47</cp:revision>
  <dcterms:created xsi:type="dcterms:W3CDTF">2020-04-05T14:19:50Z</dcterms:created>
  <dcterms:modified xsi:type="dcterms:W3CDTF">2020-08-13T20:48:24Z</dcterms:modified>
</cp:coreProperties>
</file>