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3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51EF82-49C5-F94A-8821-7B96132818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49825FA-3CEA-D74C-B3E8-892222694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F41852D-80C1-8446-905C-2F277D1AF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8A52F1-AE28-1B42-A7FF-D52DF0446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2FE1F6-E5D3-D94E-B6D5-85B93A75D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7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D41C87-01AD-E24B-B5A2-8D93BD6F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B15A838-E8D8-FA41-A417-A18C4E83D0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1040B8-66CF-3345-BA7E-504136B67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02253AD-B6A1-4148-B587-8BC7CDFB6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35F9F8-9A60-D54C-84FB-404D73BC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18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85D97B4-839D-2644-9258-CDF1374064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4D14FAA-3742-164A-A053-B3012398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FEB6F07-A1DD-6B43-88C9-AEA7FC9E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E290FA7-C3E5-FC4C-AEAD-D76049576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4BF3FB-3104-A24F-9224-8D74A5C1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CA0A7E-5003-784B-80A2-08A0BC26A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EA17E3-E14D-174A-A210-782B28C81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AAD60E-80E5-094C-99DA-4EB14A8E0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72579CA-9978-1441-AF80-909379FB3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6B55157-2A45-E64F-888D-C901CBD5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8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36F15A-E2D8-5146-8779-9F7ACD5F1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FAB3CB-B48C-604B-AD91-E475F08E5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AB464E3-DFEA-DD46-8129-6AAE0C99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A00078-935A-9440-B217-0A494E20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6549DF7-226F-C04C-A339-C33D1CC43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3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0099C7-C80F-1A49-8362-17AA466AC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614CAD-6B4B-C24A-AE5B-42ACA1E84D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4694019-7085-0A41-AAA0-7A1FCA58A7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EDC650-8447-4C42-A729-282DF3981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F3239BD-11E8-3441-BA14-9F6E66BC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581A5FA-10EA-7140-9812-9B5344958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9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BBF00C-C9E8-204B-811F-820E3F36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F7F10CC-F5A5-174C-922B-A1696D6D0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1D5FC03-9DA3-7345-8051-CB56B0D63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19552FC-69F2-B346-95B9-9ECDDC147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2844B6B-D9FF-D947-B9B9-78B599534F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8EA6B72-062B-7D4E-8522-A5268B4FF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C5BF5DF-6B12-5347-B52B-E92A1BFC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DDA93F7-7952-3C4E-AD49-A39001E79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4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21F1E8-477F-2A4F-8170-ACFA29CCF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25A2E79-790A-5040-A678-CEDCA3360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6578C9A-9404-0E49-AF0B-1F2E69A6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16E3C0B-E2AD-1F4D-BD83-1011EBF9D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72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295E46F-4AF4-714C-899E-828D9FC37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097BF3E-7AEA-5C42-8ABA-B647EDC92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EA215AD-3835-1B44-90D6-5B5C30A0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4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8703D0-EABA-1F49-B5CC-D6AC692AF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59525C-98EB-6B42-A89E-0AA8A5584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8A2A9E2-F73B-9F4B-A261-80611F446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40912A7-F69B-A344-B791-803F883CA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C9D33E0-0ADF-4B4C-880F-76B64B320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FA8D271-54F3-8E40-A840-5378F73F9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2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B8EAAC-9CE8-0D4F-BBAE-2D959E91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60A767B-AA23-8C40-86EC-9EEDAC1B5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46052DD-8E84-5847-98E1-97E953B60C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4CC2FF7-4D59-D841-9386-6F836374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7BA11B5-F2B2-0545-B2B3-E4C96684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3F8F89-43D6-7548-97B8-D0915D668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18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D24D7B-EEF9-1247-80B6-BAB33974C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0B8B21F-7EE7-8F4B-B906-5DC0E3ACD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86EF88-A665-4641-BA3E-89040A7BF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A910F-F1A8-2947-A6BE-9F87C6CADF32}" type="datetimeFigureOut">
              <a:rPr lang="ru-RU"/>
              <a:t>19.08.2020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2E97A03-72C1-394A-BAE0-8E0000D6A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042A32-7FC5-FF4E-B449-0442151B4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5313F-23A3-6E4F-B439-0FAE62A768A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27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4102BB-099E-AA43-956E-6ED6F02146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63724FC-5DFA-A946-9759-6893F2D32C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AFE4E23-B55E-0449-AA24-46C27EE29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9D52993-9ACF-164A-ABCB-246C7568DA79}"/>
              </a:ext>
            </a:extLst>
          </p:cNvPr>
          <p:cNvSpPr txBox="1"/>
          <p:nvPr/>
        </p:nvSpPr>
        <p:spPr>
          <a:xfrm rot="10800000" flipV="1">
            <a:off x="140494" y="2705724"/>
            <a:ext cx="89082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8800" b="1">
                <a:solidFill>
                  <a:schemeClr val="bg1"/>
                </a:solidFill>
              </a:rPr>
              <a:t>BIOMIMICRY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14417" y="5457217"/>
            <a:ext cx="3725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/>
                </a:solidFill>
              </a:rPr>
              <a:t>By </a:t>
            </a:r>
            <a:r>
              <a:rPr lang="en-US" sz="3600" b="1" dirty="0" err="1" smtClean="0">
                <a:solidFill>
                  <a:schemeClr val="bg2"/>
                </a:solidFill>
              </a:rPr>
              <a:t>Kakolin</a:t>
            </a:r>
            <a:r>
              <a:rPr lang="en-US" sz="3600" b="1" dirty="0" smtClean="0">
                <a:solidFill>
                  <a:schemeClr val="bg2"/>
                </a:solidFill>
              </a:rPr>
              <a:t> Evgeniy</a:t>
            </a:r>
            <a:endParaRPr lang="ru-RU" sz="3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49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59C3D8C-E03C-7B42-8B61-53B275E5B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5D6B08F-097E-D14D-BF43-C1B1AD266152}"/>
              </a:ext>
            </a:extLst>
          </p:cNvPr>
          <p:cNvSpPr txBox="1"/>
          <p:nvPr/>
        </p:nvSpPr>
        <p:spPr>
          <a:xfrm>
            <a:off x="8967786" y="1704974"/>
            <a:ext cx="3700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Porous skull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05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EDF5287-F446-EE41-9F3B-A8B49EB79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06C8A64-F5D4-984D-BB34-9917BBFE016F}"/>
              </a:ext>
            </a:extLst>
          </p:cNvPr>
          <p:cNvSpPr txBox="1"/>
          <p:nvPr/>
        </p:nvSpPr>
        <p:spPr>
          <a:xfrm>
            <a:off x="9027318" y="1466850"/>
            <a:ext cx="29503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Small compartment with fluid that cushions the blows.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97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469847B-E0F1-264E-AA40-333057CCC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724E77F-F8AB-A14F-8E61-45FC193E6AAA}"/>
              </a:ext>
            </a:extLst>
          </p:cNvPr>
          <p:cNvSpPr txBox="1"/>
          <p:nvPr/>
        </p:nvSpPr>
        <p:spPr>
          <a:xfrm>
            <a:off x="9051131" y="1859756"/>
            <a:ext cx="29860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And springy bone that supports the tongue.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96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CF11F5F0-9A22-7742-9CDF-424BDA95F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005477-E522-3B48-9B57-7C58D8D030B8}"/>
              </a:ext>
            </a:extLst>
          </p:cNvPr>
          <p:cNvSpPr txBox="1"/>
          <p:nvPr/>
        </p:nvSpPr>
        <p:spPr>
          <a:xfrm>
            <a:off x="4192191" y="870959"/>
            <a:ext cx="3807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/>
              <a:t>Engineers were able to reproduce all these mechanisms to protect fragile electronics.</a:t>
            </a:r>
            <a:endParaRPr lang="ru-RU" sz="3200" b="1"/>
          </a:p>
        </p:txBody>
      </p:sp>
    </p:spTree>
    <p:extLst>
      <p:ext uri="{BB962C8B-B14F-4D97-AF65-F5344CB8AC3E}">
        <p14:creationId xmlns:p14="http://schemas.microsoft.com/office/powerpoint/2010/main" val="967478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F063712-0820-6B43-B748-592C1D367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17CB60-DAD8-024B-B960-BB604E134DE3}"/>
              </a:ext>
            </a:extLst>
          </p:cNvPr>
          <p:cNvSpPr txBox="1"/>
          <p:nvPr/>
        </p:nvSpPr>
        <p:spPr>
          <a:xfrm>
            <a:off x="5300664" y="990600"/>
            <a:ext cx="2652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The protective capsule has a body made of steel.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478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7CB2D75-977E-F64A-98A5-813E2D5E9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D70CF4A-43CD-3446-B2AA-C3D67B4E59F2}"/>
              </a:ext>
            </a:extLst>
          </p:cNvPr>
          <p:cNvSpPr txBox="1"/>
          <p:nvPr/>
        </p:nvSpPr>
        <p:spPr>
          <a:xfrm>
            <a:off x="5336380" y="1631156"/>
            <a:ext cx="2581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Aluminum soft layer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16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CC574DF-2E54-7D46-A77F-FABDF1FE0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7379733-0217-1248-95E7-F58D73105FA2}"/>
              </a:ext>
            </a:extLst>
          </p:cNvPr>
          <p:cNvSpPr txBox="1"/>
          <p:nvPr/>
        </p:nvSpPr>
        <p:spPr>
          <a:xfrm>
            <a:off x="5741194" y="1419225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Rubber support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964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A933CE0-929A-0F47-966E-C908B10B90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3C6C7A9-43F5-7D40-B4A2-F51B30B8E47E}"/>
              </a:ext>
            </a:extLst>
          </p:cNvPr>
          <p:cNvSpPr txBox="1"/>
          <p:nvPr/>
        </p:nvSpPr>
        <p:spPr>
          <a:xfrm>
            <a:off x="5241131" y="1240631"/>
            <a:ext cx="2986088" cy="1628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And a large number of glass beads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43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95DB4043-4EC5-2A40-84E5-2EDA6732E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7E45196-4977-F047-9F99-4654FA0AD321}"/>
              </a:ext>
            </a:extLst>
          </p:cNvPr>
          <p:cNvSpPr txBox="1"/>
          <p:nvPr/>
        </p:nvSpPr>
        <p:spPr>
          <a:xfrm>
            <a:off x="8880811" y="234004"/>
            <a:ext cx="30220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Richard Hammond made such a capsule, put an ordinary light bulb there and threw it from space.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21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C3587D9-1E01-FA46-A7C5-CBC4F8CBD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B9746C4-F696-FD43-B36A-BF58FE2A6355}"/>
              </a:ext>
            </a:extLst>
          </p:cNvPr>
          <p:cNvSpPr txBox="1"/>
          <p:nvPr/>
        </p:nvSpPr>
        <p:spPr>
          <a:xfrm>
            <a:off x="9634537" y="633412"/>
            <a:ext cx="1828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 dirty="0">
                <a:solidFill>
                  <a:schemeClr val="bg1"/>
                </a:solidFill>
              </a:rPr>
              <a:t>The light bulb remained </a:t>
            </a:r>
            <a:r>
              <a:rPr lang="af-ZA" sz="3200" b="1" dirty="0" smtClean="0">
                <a:solidFill>
                  <a:schemeClr val="bg1"/>
                </a:solidFill>
              </a:rPr>
              <a:t>intact.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280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>
            <a:extLst>
              <a:ext uri="{FF2B5EF4-FFF2-40B4-BE49-F238E27FC236}">
                <a16:creationId xmlns:a16="http://schemas.microsoft.com/office/drawing/2014/main" xmlns="" id="{8D9D8BAB-0ED8-4842-858B-80930AD9B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F3DF74EC-25EC-6F4A-9EED-2BF7BF5F00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846219" y="285749"/>
            <a:ext cx="4536282" cy="6024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f-ZA" b="1">
                <a:solidFill>
                  <a:schemeClr val="bg1"/>
                </a:solidFill>
              </a:rPr>
              <a:t>Copying someone else's work or invention without attribution is called plagiarism.  But, despite the fact that plagiarism is usually considered something wrong, oddly enough, it led to the emergence of a completely new scientific field - biomimicry.  As the name suggests, biomimicry is an imitation or copying of technological ideas found in the biological world.</a:t>
            </a:r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07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847F6B25-ABB4-E044-9BFF-11279ED50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84E1B2C-8432-0E44-829B-0931C49954AB}"/>
              </a:ext>
            </a:extLst>
          </p:cNvPr>
          <p:cNvSpPr txBox="1"/>
          <p:nvPr/>
        </p:nvSpPr>
        <p:spPr>
          <a:xfrm>
            <a:off x="8043823" y="1840765"/>
            <a:ext cx="28351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Such protection is perfect for black boxes on airplanes.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41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48E34AB-6BFD-1647-8B91-ECBA80ACE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045D40CD-8401-B244-8EA7-F07BA8F51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5232" y="432594"/>
            <a:ext cx="8520113" cy="1091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f-ZA" sz="3200" dirty="0">
                <a:solidFill>
                  <a:schemeClr val="bg1"/>
                </a:solidFill>
              </a:rPr>
              <a:t>And also, to protect orbital stations from space </a:t>
            </a:r>
            <a:r>
              <a:rPr lang="ru-RU" sz="3200" dirty="0" err="1" smtClean="0">
                <a:solidFill>
                  <a:schemeClr val="bg1"/>
                </a:solidFill>
              </a:rPr>
              <a:t>rubbish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383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21F16E64-D53A-2045-A529-5EB97EED2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BF7A3F3-70BC-2646-9DE1-C4781223AFF1}"/>
              </a:ext>
            </a:extLst>
          </p:cNvPr>
          <p:cNvSpPr txBox="1"/>
          <p:nvPr/>
        </p:nvSpPr>
        <p:spPr>
          <a:xfrm>
            <a:off x="8956184" y="1001790"/>
            <a:ext cx="3021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2800" b="1" dirty="0">
                <a:solidFill>
                  <a:schemeClr val="bg1"/>
                </a:solidFill>
              </a:rPr>
              <a:t>Perhaps scientists in different spheres of life, such as architecture, energy and chemistry, should not invent something new.  You just need to look at the genius creator - nature.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6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E3B4039-F53A-3A4C-B01B-C7E5CB017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7281"/>
            <a:ext cx="12640234" cy="796528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018D4D56-9901-844C-B9EA-3215EE80BF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5262" y="4139406"/>
            <a:ext cx="9222582" cy="2349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f-ZA" sz="3600" b="1">
                <a:solidFill>
                  <a:schemeClr val="bg1"/>
                </a:solidFill>
              </a:rPr>
              <a:t>Let's start with the simplest example.  This is Georges De Mestral, it was he who invented sticky fasteners on clothes.  Mestral loved to hunt with dogs and noticed how dogs collect a lot of thorns.</a:t>
            </a:r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800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1857B1F-2FCC-8143-9575-4E9A4F880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473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65D594C-4612-B04E-8899-1FB18EE03D08}"/>
              </a:ext>
            </a:extLst>
          </p:cNvPr>
          <p:cNvSpPr txBox="1"/>
          <p:nvPr/>
        </p:nvSpPr>
        <p:spPr>
          <a:xfrm>
            <a:off x="8170068" y="2621757"/>
            <a:ext cx="37361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600" b="1">
                <a:solidFill>
                  <a:schemeClr val="bg1"/>
                </a:solidFill>
              </a:rPr>
              <a:t>He saw one of these spines under the microscope and saw hooks with which they clung to wool.</a:t>
            </a:r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5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EB81AEF-4345-994D-A553-5172295C4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000" y="1"/>
            <a:ext cx="12297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AD9CACB-DE80-0040-BB2A-D08ADF88FCCF}"/>
              </a:ext>
            </a:extLst>
          </p:cNvPr>
          <p:cNvSpPr txBox="1"/>
          <p:nvPr/>
        </p:nvSpPr>
        <p:spPr>
          <a:xfrm>
            <a:off x="210600" y="203100"/>
            <a:ext cx="754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600" b="1">
                <a:solidFill>
                  <a:schemeClr val="tx1">
                    <a:lumMod val="10000"/>
                    <a:lumOff val="90000"/>
                  </a:schemeClr>
                </a:solidFill>
              </a:rPr>
              <a:t>Then, Mestral decided to repeat this mechanism in clothes, only he made hooks from nylon so that it would serve longer.</a:t>
            </a:r>
            <a:endParaRPr lang="ru-RU" sz="3600" b="1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752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C25B1C10-87D7-A540-9224-49A0389BC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3822326" cy="6857999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154BC32-8C9E-0E44-951C-EC5E71121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02" y="2234406"/>
            <a:ext cx="5591175" cy="4528344"/>
          </a:xfrm>
        </p:spPr>
        <p:txBody>
          <a:bodyPr>
            <a:noAutofit/>
          </a:bodyPr>
          <a:lstStyle/>
          <a:p>
            <a:r>
              <a:rPr lang="af-ZA" sz="3600" b="1">
                <a:solidFill>
                  <a:schemeClr val="bg1"/>
                </a:solidFill>
              </a:rPr>
              <a:t>And this is the first level of biomimicry - </a:t>
            </a:r>
            <a:r>
              <a:rPr lang="af-ZA" sz="3600" b="1" u="sng">
                <a:solidFill>
                  <a:schemeClr val="bg1"/>
                </a:solidFill>
              </a:rPr>
              <a:t>copying forms</a:t>
            </a:r>
            <a:r>
              <a:rPr lang="af-ZA" sz="3600" b="1">
                <a:solidFill>
                  <a:schemeClr val="bg1"/>
                </a:solidFill>
              </a:rPr>
              <a:t>.  in this case, the engineer should look closely enough at the animal to see its potential.</a:t>
            </a:r>
            <a:endParaRPr lang="ru-RU" sz="3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5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82A46FB-522B-9249-AF8A-863F597BA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E2F0DF48-07C1-7D4C-BB5A-A9D55B523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5953" y="2127194"/>
            <a:ext cx="434450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f-ZA" sz="3600" dirty="0">
                <a:solidFill>
                  <a:schemeClr val="bg1"/>
                </a:solidFill>
              </a:rPr>
              <a:t>Next comes the second level - </a:t>
            </a:r>
            <a:r>
              <a:rPr lang="af-ZA" sz="3600" u="sng" dirty="0">
                <a:solidFill>
                  <a:schemeClr val="bg1"/>
                </a:solidFill>
              </a:rPr>
              <a:t>hidden properties</a:t>
            </a:r>
            <a:r>
              <a:rPr lang="af-ZA" sz="3600" dirty="0">
                <a:solidFill>
                  <a:schemeClr val="bg1"/>
                </a:solidFill>
              </a:rPr>
              <a:t>.  It means that we can create analogues of natural mechanisms that are not similar to the original, but with the same functionality.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64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F2AEC52-EB5B-3346-AD43-832FFBC30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51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604A597-60FB-E34B-B79F-41913E9224DB}"/>
              </a:ext>
            </a:extLst>
          </p:cNvPr>
          <p:cNvSpPr txBox="1"/>
          <p:nvPr/>
        </p:nvSpPr>
        <p:spPr>
          <a:xfrm>
            <a:off x="456141" y="5473005"/>
            <a:ext cx="117358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2800" b="1">
                <a:solidFill>
                  <a:schemeClr val="bg1"/>
                </a:solidFill>
              </a:rPr>
              <a:t>We look at the woodpecker.  They knock 22 times a second and reach 12,000 a day.  One hit of a woodpecker creates loads of 1200 G. While, with 5 G, people lose consciousness.</a:t>
            </a:r>
            <a:endParaRPr lang="ru-RU" sz="2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330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A4D113F9-E971-B547-A63F-084B046B5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3E8C9DC-8301-6042-9A6E-4371EB97BECF}"/>
              </a:ext>
            </a:extLst>
          </p:cNvPr>
          <p:cNvSpPr txBox="1"/>
          <p:nvPr/>
        </p:nvSpPr>
        <p:spPr>
          <a:xfrm>
            <a:off x="9215438" y="964406"/>
            <a:ext cx="26074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af-ZA" sz="3200" b="1">
                <a:solidFill>
                  <a:schemeClr val="bg1"/>
                </a:solidFill>
              </a:rPr>
              <a:t>But the woodpecker has 4 fixtures that protect it.  It is tough, but at the same time elastic beak.</a:t>
            </a:r>
            <a:endParaRPr lang="ru-RU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771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406</Words>
  <Application>Microsoft Office PowerPoint</Application>
  <PresentationFormat>Широкоэкранный</PresentationFormat>
  <Paragraphs>23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Let's start with the simplest example.  This is Georges De Mestral, it was he who invented sticky fasteners on clothes.  Mestral loved to hunt with dogs and noticed how dogs collect a lot of thorns.</vt:lpstr>
      <vt:lpstr>Презентация PowerPoint</vt:lpstr>
      <vt:lpstr>Презентация PowerPoint</vt:lpstr>
      <vt:lpstr>And this is the first level of biomimicry - copying forms.  in this case, the engineer should look closely enough at the animal to see its potential.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Tanya</cp:lastModifiedBy>
  <cp:revision>18</cp:revision>
  <dcterms:modified xsi:type="dcterms:W3CDTF">2020-08-19T18:27:17Z</dcterms:modified>
</cp:coreProperties>
</file>