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sldIdLst>
    <p:sldId id="256" r:id="rId2"/>
    <p:sldId id="258" r:id="rId3"/>
    <p:sldId id="259" r:id="rId4"/>
    <p:sldId id="260" r:id="rId5"/>
    <p:sldId id="271" r:id="rId6"/>
    <p:sldId id="261" r:id="rId7"/>
    <p:sldId id="262" r:id="rId8"/>
    <p:sldId id="263" r:id="rId9"/>
    <p:sldId id="272" r:id="rId10"/>
    <p:sldId id="264" r:id="rId11"/>
    <p:sldId id="265" r:id="rId12"/>
    <p:sldId id="266" r:id="rId13"/>
    <p:sldId id="276" r:id="rId14"/>
    <p:sldId id="270" r:id="rId15"/>
    <p:sldId id="267" r:id="rId16"/>
    <p:sldId id="268" r:id="rId17"/>
    <p:sldId id="278" r:id="rId18"/>
    <p:sldId id="273" r:id="rId19"/>
    <p:sldId id="280" r:id="rId20"/>
    <p:sldId id="277" r:id="rId21"/>
    <p:sldId id="279" r:id="rId22"/>
    <p:sldId id="269" r:id="rId23"/>
  </p:sldIdLst>
  <p:sldSz cx="9144000" cy="6858000" type="screen4x3"/>
  <p:notesSz cx="6858000" cy="9144000"/>
  <p:custDataLst>
    <p:tags r:id="rId2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385"/>
    <a:srgbClr val="E1E8F3"/>
    <a:srgbClr val="A4D2EE"/>
    <a:srgbClr val="F965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C42BEC-A22B-4B56-8225-56731F6560CB}" type="datetimeFigureOut">
              <a:rPr lang="ru-RU" smtClean="0"/>
              <a:t>22.08.2020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9D2CBE-FFE6-4B67-8309-625230745C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6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D2CBE-FFE6-4B67-8309-625230745CF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76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D2CBE-FFE6-4B67-8309-625230745CF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8114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D2CBE-FFE6-4B67-8309-625230745CF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778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D2CBE-FFE6-4B67-8309-625230745CF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3639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D2CBE-FFE6-4B67-8309-625230745CF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0157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D2CBE-FFE6-4B67-8309-625230745CFF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4280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D2CBE-FFE6-4B67-8309-625230745CF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9926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D2CBE-FFE6-4B67-8309-625230745CF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0222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D2CBE-FFE6-4B67-8309-625230745CFF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2075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D2CBE-FFE6-4B67-8309-625230745CFF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43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D2CBE-FFE6-4B67-8309-625230745CFF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089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D2CBE-FFE6-4B67-8309-625230745CF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3692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D2CBE-FFE6-4B67-8309-625230745CFF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2675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D2CBE-FFE6-4B67-8309-625230745CFF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2286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D2CBE-FFE6-4B67-8309-625230745CFF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765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D2CBE-FFE6-4B67-8309-625230745CF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409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D2CBE-FFE6-4B67-8309-625230745CF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039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D2CBE-FFE6-4B67-8309-625230745CF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27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D2CBE-FFE6-4B67-8309-625230745CF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9398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D2CBE-FFE6-4B67-8309-625230745CF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4014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D2CBE-FFE6-4B67-8309-625230745CF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3384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D2CBE-FFE6-4B67-8309-625230745CF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199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16347EF-0743-462C-BC55-A2DD3E0934D5}" type="datetimeFigureOut">
              <a:rPr lang="ru-RU" smtClean="0"/>
              <a:t>22.08.2020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57BC314-5ECF-4FB7-8C6E-F36E5DEAEFC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347EF-0743-462C-BC55-A2DD3E0934D5}" type="datetimeFigureOut">
              <a:rPr lang="ru-RU" smtClean="0"/>
              <a:t>22.08.2020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BC314-5ECF-4FB7-8C6E-F36E5DEAEFC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347EF-0743-462C-BC55-A2DD3E0934D5}" type="datetimeFigureOut">
              <a:rPr lang="ru-RU" smtClean="0"/>
              <a:t>22.08.2020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BC314-5ECF-4FB7-8C6E-F36E5DEAEFC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347EF-0743-462C-BC55-A2DD3E0934D5}" type="datetimeFigureOut">
              <a:rPr lang="ru-RU" smtClean="0"/>
              <a:t>22.08.2020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BC314-5ECF-4FB7-8C6E-F36E5DEAEFC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347EF-0743-462C-BC55-A2DD3E0934D5}" type="datetimeFigureOut">
              <a:rPr lang="ru-RU" smtClean="0"/>
              <a:t>22.08.2020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BC314-5ECF-4FB7-8C6E-F36E5DEAEFC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347EF-0743-462C-BC55-A2DD3E0934D5}" type="datetimeFigureOut">
              <a:rPr lang="ru-RU" smtClean="0"/>
              <a:t>22.08.2020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BC314-5ECF-4FB7-8C6E-F36E5DEAEFC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347EF-0743-462C-BC55-A2DD3E0934D5}" type="datetimeFigureOut">
              <a:rPr lang="ru-RU" smtClean="0"/>
              <a:t>22.08.2020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BC314-5ECF-4FB7-8C6E-F36E5DEAEFCF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347EF-0743-462C-BC55-A2DD3E0934D5}" type="datetimeFigureOut">
              <a:rPr lang="ru-RU" smtClean="0"/>
              <a:t>22.08.2020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BC314-5ECF-4FB7-8C6E-F36E5DEAEFC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6347EF-0743-462C-BC55-A2DD3E0934D5}" type="datetimeFigureOut">
              <a:rPr lang="ru-RU" smtClean="0"/>
              <a:t>22.08.2020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BC314-5ECF-4FB7-8C6E-F36E5DEAEFC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16347EF-0743-462C-BC55-A2DD3E0934D5}" type="datetimeFigureOut">
              <a:rPr lang="ru-RU" smtClean="0"/>
              <a:t>22.08.2020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7BC314-5ECF-4FB7-8C6E-F36E5DEAEFCF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16347EF-0743-462C-BC55-A2DD3E0934D5}" type="datetimeFigureOut">
              <a:rPr lang="ru-RU" smtClean="0"/>
              <a:t>22.08.2020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57BC314-5ECF-4FB7-8C6E-F36E5DEAEFC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16347EF-0743-462C-BC55-A2DD3E0934D5}" type="datetimeFigureOut">
              <a:rPr lang="ru-RU" smtClean="0"/>
              <a:t>22.08.2020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57BC314-5ECF-4FB7-8C6E-F36E5DEAEFCF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4.pn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4.pn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slide" Target="slide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microsoft.com/office/2007/relationships/hdphoto" Target="../media/hdphoto1.wdp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slide" Target="slide14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1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slide" Target="slide1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microsoft.com/office/2007/relationships/hdphoto" Target="../media/hdphoto1.wdp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microsoft.com/office/2007/relationships/hdphoto" Target="../media/hdphoto3.wdp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vremyazabav.ru/zanimatelno/rebusi/rebusi-slova/95-rebusi-pro-zivotnih.html" TargetMode="External"/><Relationship Id="rId7" Type="http://schemas.openxmlformats.org/officeDocument/2006/relationships/hyperlink" Target="https://yandex.ru/images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&#1053;&#1086;&#1074;&#1086;&#1089;&#1080;&#1073;&#1080;&#1088;&#1089;&#1082;&#1080;&#1081;" TargetMode="External"/><Relationship Id="rId5" Type="http://schemas.openxmlformats.org/officeDocument/2006/relationships/hyperlink" Target="http://zaeltzovka.narod.ru/zoo_r.html" TargetMode="External"/><Relationship Id="rId4" Type="http://schemas.openxmlformats.org/officeDocument/2006/relationships/hyperlink" Target="http://zoovestnik.ru/russia/novosibirsk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" Target="slide5.xm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3" Type="http://schemas.openxmlformats.org/officeDocument/2006/relationships/image" Target="../media/image13.jpeg"/><Relationship Id="rId7" Type="http://schemas.openxmlformats.org/officeDocument/2006/relationships/slide" Target="slide1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microsoft.com/office/2007/relationships/hdphoto" Target="../media/hdphoto1.wdp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slide" Target="slide18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Десятичные дроби 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56385"/>
                </a:solidFill>
              </a:rPr>
              <a:t>Обобщающее повторение в 5 классе</a:t>
            </a:r>
            <a:endParaRPr lang="ru-RU" dirty="0">
              <a:solidFill>
                <a:srgbClr val="0563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77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админ\Desktop\новосибирский зоопарк\первые фотографии медвежонка, родившегося в новосибирском зоопарке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3609" y="3233400"/>
            <a:ext cx="3905167" cy="260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админ\Desktop\новосибирский зоопарк\белые медведи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44978"/>
            <a:ext cx="421246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админ\Desktop\новосибирский зоопарк\городовичек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731" b="93284" l="10000" r="90000">
                        <a14:foregroundMark x1="27368" y1="78731" x2="27368" y2="78731"/>
                        <a14:foregroundMark x1="58421" y1="82463" x2="58421" y2="824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233400"/>
            <a:ext cx="2232248" cy="314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дмин\Desktop\новосибирский зоопарк\белый медведь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2608" y="236307"/>
            <a:ext cx="4291880" cy="286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94335" y="2791680"/>
            <a:ext cx="3156543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БЕЛЫЕ МЕДВЕДИ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783609" y="5715845"/>
            <a:ext cx="3905167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Фотография медвежонка, родившегося в Новосибирском зоопарке</a:t>
            </a:r>
            <a:endParaRPr lang="ru-RU" dirty="0"/>
          </a:p>
        </p:txBody>
      </p:sp>
      <p:sp>
        <p:nvSpPr>
          <p:cNvPr id="7" name="Стрелка влево 6">
            <a:hlinkClick r:id="rId8" action="ppaction://hlinksldjump"/>
          </p:cNvPr>
          <p:cNvSpPr/>
          <p:nvPr/>
        </p:nvSpPr>
        <p:spPr>
          <a:xfrm>
            <a:off x="7668344" y="6177510"/>
            <a:ext cx="864096" cy="46166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15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\Desktop\новосибирский зоопарк\белые тигры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181" y="188640"/>
            <a:ext cx="4517232" cy="301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админ\Desktop\новосибирский зоопарк\тигры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9180" y="236906"/>
            <a:ext cx="3657600" cy="548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админ\Desktop\новосибирский зоопарк\городовичек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731" b="93284" l="10000" r="90000">
                        <a14:foregroundMark x1="27368" y1="78731" x2="27368" y2="78731"/>
                        <a14:foregroundMark x1="58421" y1="82463" x2="58421" y2="824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665306"/>
            <a:ext cx="2136831" cy="3014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23728" y="2852936"/>
            <a:ext cx="259228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БЕНГАЛЬСКИЕ ТИГРЫ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599928" y="5473987"/>
            <a:ext cx="93610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ТИГРЫ</a:t>
            </a:r>
            <a:endParaRPr lang="ru-RU" dirty="0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2028311" y="3429000"/>
            <a:ext cx="2880320" cy="2044987"/>
          </a:xfrm>
          <a:prstGeom prst="wedgeRoundRectCallout">
            <a:avLst>
              <a:gd name="adj1" fmla="val -68801"/>
              <a:gd name="adj2" fmla="val -45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 smtClean="0"/>
          </a:p>
          <a:p>
            <a:r>
              <a:rPr lang="ru-RU" sz="1600" b="1" dirty="0" smtClean="0"/>
              <a:t>В </a:t>
            </a:r>
            <a:r>
              <a:rPr lang="ru-RU" sz="1600" b="1" dirty="0"/>
              <a:t>Новосибирском зоопарке занимаются </a:t>
            </a:r>
            <a:r>
              <a:rPr lang="ru-RU" sz="1600" b="1" dirty="0" smtClean="0"/>
              <a:t>разведением</a:t>
            </a:r>
            <a:r>
              <a:rPr lang="ru-RU" sz="1600" b="1" dirty="0"/>
              <a:t> кошачьих и </a:t>
            </a:r>
            <a:r>
              <a:rPr lang="ru-RU" sz="1600" b="1" dirty="0" smtClean="0"/>
              <a:t> куньих</a:t>
            </a:r>
            <a:r>
              <a:rPr lang="ru-RU" sz="1600" b="1" dirty="0"/>
              <a:t>, </a:t>
            </a:r>
            <a:r>
              <a:rPr lang="ru-RU" sz="1600" b="1" dirty="0" smtClean="0"/>
              <a:t> поэтому </a:t>
            </a:r>
            <a:r>
              <a:rPr lang="ru-RU" sz="1600" b="1" dirty="0"/>
              <a:t>здесь одна из лучших в мире коллекций представителей этих семейств.</a:t>
            </a:r>
          </a:p>
          <a:p>
            <a:endParaRPr lang="ru-RU" sz="1600" dirty="0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6165304"/>
            <a:ext cx="648072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79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\Desktop\новосибирский зоопарк\лигрица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4235766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админ\Desktop\новосибирский зоопарк\городовичек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731" b="93284" l="10000" r="90000">
                        <a14:foregroundMark x1="27368" y1="78731" x2="27368" y2="78731"/>
                        <a14:foregroundMark x1="58421" y1="82463" x2="58421" y2="824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69" t="3113" r="8761" b="6037"/>
          <a:stretch/>
        </p:blipFill>
        <p:spPr bwMode="auto">
          <a:xfrm>
            <a:off x="107504" y="4293096"/>
            <a:ext cx="1036815" cy="1719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32040" y="980728"/>
            <a:ext cx="374441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Лигрица</a:t>
            </a:r>
            <a:r>
              <a:rPr lang="ru-RU" dirty="0" smtClean="0"/>
              <a:t> – уникальный гибрид тигрицы и льва</a:t>
            </a:r>
            <a:endParaRPr lang="ru-RU" dirty="0"/>
          </a:p>
        </p:txBody>
      </p:sp>
      <p:pic>
        <p:nvPicPr>
          <p:cNvPr id="5122" name="Picture 2" descr="C:\Users\админ\Desktop\новосибирский зоопарк\лилигрята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004" y="3573016"/>
            <a:ext cx="4392488" cy="292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11259" y="3692931"/>
            <a:ext cx="360040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err="1" smtClean="0"/>
              <a:t>Лигрица</a:t>
            </a:r>
            <a:r>
              <a:rPr lang="ru-RU" sz="2400" dirty="0" smtClean="0"/>
              <a:t>  дала потомство – родились </a:t>
            </a:r>
            <a:r>
              <a:rPr lang="ru-RU" sz="2400" dirty="0" err="1" smtClean="0"/>
              <a:t>лилигрята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8" name="Стрелка влево 7">
            <a:hlinkClick r:id="rId7" action="ppaction://hlinksldjump"/>
          </p:cNvPr>
          <p:cNvSpPr/>
          <p:nvPr/>
        </p:nvSpPr>
        <p:spPr>
          <a:xfrm>
            <a:off x="8244408" y="6494020"/>
            <a:ext cx="648072" cy="3193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5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админ\Desktop\новосибирский зоопарк\городовичек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31" b="93284" l="10000" r="90000">
                        <a14:foregroundMark x1="27368" y1="78731" x2="27368" y2="78731"/>
                        <a14:foregroundMark x1="58421" y1="82463" x2="58421" y2="824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105" t="3421" r="9769" b="6197"/>
          <a:stretch/>
        </p:blipFill>
        <p:spPr bwMode="auto">
          <a:xfrm>
            <a:off x="0" y="1628800"/>
            <a:ext cx="153047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1745407" y="113012"/>
            <a:ext cx="3528392" cy="1587796"/>
          </a:xfrm>
          <a:prstGeom prst="wedgeRoundRectCallout">
            <a:avLst>
              <a:gd name="adj1" fmla="val -65596"/>
              <a:gd name="adj2" fmla="val 1002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Вы, знаете, какое животное является символом Новосибирского зоопарка?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691680" y="2564904"/>
            <a:ext cx="71287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Найдите значение выражения: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41544" y="4027817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0,81: 2,7+4,5*0,12 +5,41</a:t>
            </a:r>
            <a:endParaRPr lang="ru-R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1835696" y="5301208"/>
            <a:ext cx="122413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hlinkClick r:id="rId5" action="ppaction://hlinksldjump"/>
              </a:rPr>
              <a:t>6,25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4091289" y="5293522"/>
            <a:ext cx="129614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hlinkClick r:id="rId6" action="ppaction://hlinksldjump"/>
              </a:rPr>
              <a:t>7,21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5301207"/>
            <a:ext cx="122413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hlinkClick r:id="rId6" action="ppaction://hlinksldjump"/>
              </a:rPr>
              <a:t>3,63</a:t>
            </a:r>
            <a:r>
              <a:rPr lang="ru-RU" sz="3600" dirty="0" smtClean="0"/>
              <a:t>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9377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новосибирский зоопарк\снежный барс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780419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дмин\Desktop\новосибирский зоопарк\барс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88640"/>
            <a:ext cx="4104456" cy="2518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99792" y="2445087"/>
            <a:ext cx="288032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Снежный барс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3318570"/>
            <a:ext cx="7776864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</a:rPr>
              <a:t>Снежные барсы способны совершать невероятные прыжки до шести метров в длину и трёх метров в высоту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/>
          </a:p>
        </p:txBody>
      </p:sp>
      <p:pic>
        <p:nvPicPr>
          <p:cNvPr id="3078" name="Picture 6" descr="C:\Users\админ\Desktop\новосибирский зоопарк\эмблема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3" r="9772" b="6741"/>
          <a:stretch/>
        </p:blipFill>
        <p:spPr bwMode="auto">
          <a:xfrm>
            <a:off x="3611418" y="4797152"/>
            <a:ext cx="1782618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94036" y="5373216"/>
            <a:ext cx="2202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Эмблема Новосибирского зоопарка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956376" y="6021288"/>
            <a:ext cx="648072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59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251520" y="198417"/>
            <a:ext cx="4044788" cy="3086567"/>
            <a:chOff x="251520" y="3168747"/>
            <a:chExt cx="4044788" cy="3086567"/>
          </a:xfrm>
        </p:grpSpPr>
        <p:pic>
          <p:nvPicPr>
            <p:cNvPr id="8" name="Picture 4" descr="C:\Users\админ\Desktop\новосибирский зоопарк\кавказский леопард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3168747"/>
              <a:ext cx="4044788" cy="24482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2136068" y="5301207"/>
              <a:ext cx="2160240" cy="95410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Кавказский леопард</a:t>
              </a:r>
              <a:endParaRPr lang="ru-RU" sz="2800" dirty="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575144" y="185485"/>
            <a:ext cx="4399126" cy="3259524"/>
            <a:chOff x="4568681" y="3284984"/>
            <a:chExt cx="4399126" cy="3259524"/>
          </a:xfrm>
        </p:grpSpPr>
        <p:pic>
          <p:nvPicPr>
            <p:cNvPr id="11" name="Picture 5" descr="C:\Users\админ\Desktop\новосибирский зоопарк\дымчатый леопард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8681" y="3284984"/>
              <a:ext cx="4399126" cy="29034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4932039" y="6021288"/>
              <a:ext cx="3672409" cy="52322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Дымчатый леопард</a:t>
              </a:r>
              <a:endParaRPr lang="ru-RU" sz="2800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11560" y="3812112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Расставьте в порядке убывания числа: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94815" y="4396887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0,016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979712" y="4396886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0,476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347864" y="4403566"/>
            <a:ext cx="1380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0,4754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004048" y="4403566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0,0134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774706" y="4393627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0,282</a:t>
            </a:r>
            <a:endParaRPr lang="ru-RU" sz="2400" b="1" dirty="0"/>
          </a:p>
        </p:txBody>
      </p:sp>
      <p:sp>
        <p:nvSpPr>
          <p:cNvPr id="18" name="Стрелка влево 17">
            <a:hlinkClick r:id="rId5" action="ppaction://hlinksldjump"/>
          </p:cNvPr>
          <p:cNvSpPr/>
          <p:nvPr/>
        </p:nvSpPr>
        <p:spPr>
          <a:xfrm>
            <a:off x="7718320" y="602128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169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54453E-7 L -0.22448 0.1505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33" y="75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21698E-6 L -0.18386 0.149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01" y="7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70807E-6 L -0.37482 0.1512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50" y="75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19 0.0037 L 0.46233 0.1649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98" y="80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46218E-6 L 0.15364 0.160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4" y="80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дмин\Desktop\новосибирский зоопарк\кенгуру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104456" cy="307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админ\Desktop\новосибирский зоопарк\городовичек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731" b="93284" l="10000" r="90000">
                        <a14:foregroundMark x1="27368" y1="78731" x2="27368" y2="78731"/>
                        <a14:foregroundMark x1="58421" y1="82463" x2="58421" y2="824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01" t="3397" r="8739" b="5677"/>
          <a:stretch/>
        </p:blipFill>
        <p:spPr bwMode="auto">
          <a:xfrm flipH="1">
            <a:off x="7668343" y="0"/>
            <a:ext cx="1426061" cy="232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админ\Desktop\новосибирский зоопарк\горилла отобрала смартфон у посетителя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492896"/>
            <a:ext cx="4057541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3077380"/>
            <a:ext cx="1584176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кенгуру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860032" y="5301208"/>
            <a:ext cx="4104456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Горилла отобрала телефон у посетителя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644008" y="188640"/>
            <a:ext cx="3024335" cy="18158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И кенгуру , и гориллы очень быстрые животные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3874120"/>
            <a:ext cx="4032448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hlinkClick r:id="rId7" action="ppaction://hlinksldjump"/>
              </a:rPr>
              <a:t>Найдите среднюю скорость движения посетителя зоопарка, двигавшегося в течение 1,5 ч со скоростью 2 км/ч и 2,5 ч со скоростью 4 км/ч.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8483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админ\Desktop\новосибирский зоопарк\175596-26799-23341415-m750x7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91866" cy="690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админ\Desktop\новосибирский зоопарк\3515369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336" l="0" r="99229">
                        <a14:foregroundMark x1="43160" y1="87384" x2="43160" y2="87384"/>
                        <a14:foregroundMark x1="42004" y1="86587" x2="42004" y2="86587"/>
                        <a14:foregroundMark x1="40462" y1="84595" x2="40462" y2="84595"/>
                        <a14:foregroundMark x1="42775" y1="84329" x2="42775" y2="84329"/>
                        <a14:foregroundMark x1="74374" y1="84462" x2="74374" y2="84462"/>
                        <a14:foregroundMark x1="78998" y1="83267" x2="78998" y2="832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3467950"/>
            <a:ext cx="2160240" cy="3135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3203849" y="2747870"/>
            <a:ext cx="2520280" cy="1440160"/>
          </a:xfrm>
          <a:prstGeom prst="wedgeRoundRectCallout">
            <a:avLst>
              <a:gd name="adj1" fmla="val 70472"/>
              <a:gd name="adj2" fmla="val 7532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hlinkClick r:id="rId6" action="ppaction://hlinksldjump"/>
              </a:rPr>
              <a:t>3,25 км/ч.</a:t>
            </a:r>
          </a:p>
          <a:p>
            <a:pPr algn="ctr"/>
            <a:r>
              <a:rPr lang="ru-RU" sz="2800" b="1" dirty="0" smtClean="0">
                <a:hlinkClick r:id="rId6" action="ppaction://hlinksldjump"/>
              </a:rPr>
              <a:t>МОЛОДЦЫ!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93293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227" y="1700808"/>
            <a:ext cx="8424936" cy="30469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u="sng" dirty="0" smtClean="0"/>
              <a:t>Сложение (вычитание) десятичных дробей</a:t>
            </a:r>
          </a:p>
          <a:p>
            <a:r>
              <a:rPr lang="ru-RU" sz="2400" dirty="0" smtClean="0"/>
              <a:t>Чтобы сложить (вычесть)  десятичные дроби нужно :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Записать дроби так, чтобы запятая была под запятой;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Уравнять количество знаков после запятой;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Выполнить сложение (вычитание) не обращая внимание на запятую;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В ответе поставить запятую под запятой. </a:t>
            </a:r>
            <a:endParaRPr lang="ru-RU" sz="2400" dirty="0"/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452320" y="6093296"/>
            <a:ext cx="7200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35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9644" y="188640"/>
            <a:ext cx="7488832" cy="280076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u="sng" dirty="0" smtClean="0"/>
              <a:t>Чтобы перемножить десятичные дроби нужно: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Выполнить умножение, не обращая внимания на запятые;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Отделить запятой столько знаков справа, сколько их стоит после запятой в обоих множителях.</a:t>
            </a:r>
          </a:p>
          <a:p>
            <a:pPr marL="342900" indent="-342900">
              <a:buAutoNum type="arabicParenR"/>
            </a:pP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49644" y="3281108"/>
            <a:ext cx="7488832" cy="26776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u="sng" dirty="0"/>
              <a:t>Чтобы разделить число на десятичную дробь нужно:</a:t>
            </a:r>
          </a:p>
          <a:p>
            <a:pPr marL="342900" indent="-342900">
              <a:buAutoNum type="arabicParenR"/>
            </a:pPr>
            <a:r>
              <a:rPr lang="ru-RU" sz="2400" dirty="0"/>
              <a:t>В делимом и делителе перенести запятую вправо на столько цифр, сколько их после запятой в делителе;</a:t>
            </a:r>
          </a:p>
          <a:p>
            <a:pPr marL="342900" indent="-342900">
              <a:buAutoNum type="arabicParenR"/>
            </a:pPr>
            <a:r>
              <a:rPr lang="ru-RU" sz="2400" dirty="0"/>
              <a:t>После этого выполнить деление на натуральное число</a:t>
            </a:r>
            <a:r>
              <a:rPr lang="ru-RU" dirty="0"/>
              <a:t>.</a:t>
            </a: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7596336" y="6262317"/>
            <a:ext cx="576064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09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новосибирский зоопарк\DCfXA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3843929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4283968" y="0"/>
            <a:ext cx="4752528" cy="2852936"/>
          </a:xfrm>
          <a:prstGeom prst="cloudCallout">
            <a:avLst>
              <a:gd name="adj1" fmla="val -73147"/>
              <a:gd name="adj2" fmla="val 76717"/>
            </a:avLst>
          </a:prstGeom>
        </p:spPr>
        <p:style>
          <a:lnRef idx="1">
            <a:schemeClr val="accent1"/>
          </a:lnRef>
          <a:fillRef idx="1002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2000" b="1" dirty="0" smtClean="0">
                <a:latin typeface="Monotype Corsiva" panose="03010101010201010101" pitchFamily="66" charset="0"/>
              </a:rPr>
              <a:t>Привет! Я–Городовичок!</a:t>
            </a:r>
          </a:p>
          <a:p>
            <a:pPr algn="ctr"/>
            <a:r>
              <a:rPr lang="ru-RU" sz="2000" b="1" dirty="0" smtClean="0">
                <a:latin typeface="Monotype Corsiva" panose="03010101010201010101" pitchFamily="66" charset="0"/>
              </a:rPr>
              <a:t>Я покажу вам сегодня моё самое любимое место в городе. Но сначала я хочу убедиться, что вы действительно  смелые, сообразительные и терпеливые.</a:t>
            </a:r>
            <a:endParaRPr lang="ru-RU" sz="20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69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90495"/>
            <a:ext cx="8352928" cy="2862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u="sng" dirty="0" smtClean="0"/>
              <a:t>Чтобы умножить (разделить) десятичную дробь на разрядную единицу </a:t>
            </a:r>
            <a:r>
              <a:rPr lang="ru-RU" sz="3600" dirty="0" smtClean="0"/>
              <a:t>нужно запятую перенести вправо (влево) на столько цифр сколько их в разрядной единице.</a:t>
            </a:r>
            <a:endParaRPr lang="ru-RU" sz="3600" dirty="0"/>
          </a:p>
        </p:txBody>
      </p:sp>
      <p:sp>
        <p:nvSpPr>
          <p:cNvPr id="3" name="Стрелка влево 2">
            <a:hlinkClick r:id="rId3" action="ppaction://hlinksldjump"/>
          </p:cNvPr>
          <p:cNvSpPr/>
          <p:nvPr/>
        </p:nvSpPr>
        <p:spPr>
          <a:xfrm>
            <a:off x="7956376" y="6021288"/>
            <a:ext cx="576064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01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\Desktop\новосибирский зоопарк\главный вход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6" y="0"/>
            <a:ext cx="914059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админ\Desktop\новосибирский зоопарк\городовичек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731" b="93284" l="10000" r="90000">
                        <a14:foregroundMark x1="27368" y1="78731" x2="27368" y2="78731"/>
                        <a14:foregroundMark x1="58421" y1="82463" x2="58421" y2="824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01" t="3397" r="8739" b="5677"/>
          <a:stretch/>
        </p:blipFill>
        <p:spPr bwMode="auto">
          <a:xfrm flipH="1">
            <a:off x="3347864" y="2852936"/>
            <a:ext cx="736519" cy="1201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179512" y="1484784"/>
            <a:ext cx="2520280" cy="1656184"/>
          </a:xfrm>
          <a:prstGeom prst="wedgeRoundRectCallout">
            <a:avLst>
              <a:gd name="adj1" fmla="val 79583"/>
              <a:gd name="adj2" fmla="val 5792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Ребята, вам понравилось в зоопарке? А мне понравились ваши знания. А сюда мы ещё вернемся!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2975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1328"/>
            <a:ext cx="8435280" cy="4525963"/>
          </a:xfrm>
        </p:spPr>
        <p:txBody>
          <a:bodyPr>
            <a:normAutofit/>
          </a:bodyPr>
          <a:lstStyle/>
          <a:p>
            <a:r>
              <a:rPr lang="ru-RU" u="sng" dirty="0">
                <a:hlinkClick r:id="rId3"/>
              </a:rPr>
              <a:t>http://vremyazabav.ru/zanimatelno/rebusi/rebusi-slova/95-rebusi-pro-zivotnih.html</a:t>
            </a:r>
            <a:endParaRPr lang="ru-RU" dirty="0"/>
          </a:p>
          <a:p>
            <a:r>
              <a:rPr lang="ru-RU" u="sng" dirty="0" smtClean="0">
                <a:hlinkClick r:id="rId4"/>
              </a:rPr>
              <a:t>http</a:t>
            </a:r>
            <a:r>
              <a:rPr lang="ru-RU" u="sng" dirty="0">
                <a:hlinkClick r:id="rId4"/>
              </a:rPr>
              <a:t>://zoovestnik.ru/russia/novosibirsk</a:t>
            </a:r>
            <a:r>
              <a:rPr lang="ru-RU" u="sng" dirty="0" smtClean="0">
                <a:hlinkClick r:id="rId4"/>
              </a:rPr>
              <a:t>/</a:t>
            </a:r>
            <a:endParaRPr lang="ru-RU" u="sng" dirty="0" smtClean="0"/>
          </a:p>
          <a:p>
            <a:r>
              <a:rPr lang="en-US" u="sng" dirty="0">
                <a:hlinkClick r:id="rId5"/>
              </a:rPr>
              <a:t>http://</a:t>
            </a:r>
            <a:r>
              <a:rPr lang="en-US" u="sng" dirty="0" smtClean="0">
                <a:hlinkClick r:id="rId5"/>
              </a:rPr>
              <a:t>zaeltzovka.narod.ru/zoo_r.html</a:t>
            </a:r>
            <a:endParaRPr lang="ru-RU" u="sng" dirty="0" smtClean="0"/>
          </a:p>
          <a:p>
            <a:r>
              <a:rPr lang="en-US" sz="2800" u="sng" dirty="0" smtClean="0">
                <a:hlinkClick r:id="rId6"/>
              </a:rPr>
              <a:t>https://ru.wikipedia.org/wiki</a:t>
            </a:r>
            <a:r>
              <a:rPr lang="ru-RU" sz="2800" u="sng" dirty="0" smtClean="0">
                <a:hlinkClick r:id="rId6"/>
              </a:rPr>
              <a:t>/Новосибирский</a:t>
            </a:r>
            <a:r>
              <a:rPr lang="ru-RU" sz="2800" u="sng" dirty="0" smtClean="0"/>
              <a:t>  зоопарк</a:t>
            </a:r>
          </a:p>
          <a:p>
            <a:r>
              <a:rPr lang="en-US" dirty="0" smtClean="0">
                <a:hlinkClick r:id="rId7"/>
              </a:rPr>
              <a:t>https</a:t>
            </a:r>
            <a:r>
              <a:rPr lang="en-US" dirty="0">
                <a:hlinkClick r:id="rId7"/>
              </a:rPr>
              <a:t>://</a:t>
            </a:r>
            <a:r>
              <a:rPr lang="en-US" dirty="0" smtClean="0">
                <a:hlinkClick r:id="rId7"/>
              </a:rPr>
              <a:t>yandex.ru/images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750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hlinkClick r:id="rId3" action="ppaction://hlinksldjump"/>
              </a:rPr>
              <a:t>Решите ребусы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7527" y="2420888"/>
            <a:ext cx="3210336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56385"/>
                </a:solidFill>
                <a:latin typeface="Comic Sans MS" panose="030F0702030302020204" pitchFamily="66" charset="0"/>
              </a:rPr>
              <a:t>МЕДВЕДЬ</a:t>
            </a:r>
            <a:endParaRPr lang="ru-RU" sz="4800" b="1" dirty="0">
              <a:solidFill>
                <a:srgbClr val="056385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7527" y="4669409"/>
            <a:ext cx="3300366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56385"/>
                </a:solidFill>
                <a:latin typeface="Comic Sans MS" panose="030F0702030302020204" pitchFamily="66" charset="0"/>
              </a:rPr>
              <a:t>ВЕРБЛЮД</a:t>
            </a:r>
            <a:endParaRPr lang="ru-RU" sz="4800" b="1" dirty="0">
              <a:solidFill>
                <a:srgbClr val="056385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52528" y="2420888"/>
            <a:ext cx="3233311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56385"/>
                </a:solidFill>
                <a:latin typeface="Comic Sans MS" panose="030F0702030302020204" pitchFamily="66" charset="0"/>
              </a:rPr>
              <a:t>НОСОРОГ</a:t>
            </a:r>
            <a:endParaRPr lang="ru-RU" sz="4800" b="1" dirty="0">
              <a:solidFill>
                <a:srgbClr val="056385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92944" y="4708381"/>
            <a:ext cx="3183878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56385"/>
                </a:solidFill>
                <a:latin typeface="Comic Sans MS" panose="030F0702030302020204" pitchFamily="66" charset="0"/>
              </a:rPr>
              <a:t>ГОРИЛЛА</a:t>
            </a:r>
            <a:endParaRPr lang="ru-RU" sz="4800" b="1" dirty="0">
              <a:solidFill>
                <a:srgbClr val="056385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5" name="Picture 7" descr="C:\Users\админ\Desktop\новосибирский зоопарк\городовичек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985" b="93657" l="7895" r="9263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15" t="4546" r="8110" b="4953"/>
          <a:stretch/>
        </p:blipFill>
        <p:spPr bwMode="auto">
          <a:xfrm>
            <a:off x="1115616" y="44624"/>
            <a:ext cx="1243193" cy="1903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\Desktop\новосибирский зоопарк\медведь.jpg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73" y="2261991"/>
            <a:ext cx="3362644" cy="116399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2054" name="Picture 6" descr="C:\Users\админ\Desktop\новосибирский зоопарк\носорог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057" y="2254390"/>
            <a:ext cx="3233311" cy="124661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2052" name="Picture 4" descr="C:\Users\админ\Desktop\новосибирский зоопарк\верблюд ребус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27" y="4528574"/>
            <a:ext cx="3300366" cy="11881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2053" name="Picture 5" descr="C:\Users\админ\Desktop\новосибирский зоопарк\горилла - копия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3006" y="4546576"/>
            <a:ext cx="3200356" cy="115212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cxnSp>
        <p:nvCxnSpPr>
          <p:cNvPr id="13" name="Прямая со стрелкой 12"/>
          <p:cNvCxnSpPr/>
          <p:nvPr/>
        </p:nvCxnSpPr>
        <p:spPr>
          <a:xfrm>
            <a:off x="3976880" y="2836386"/>
            <a:ext cx="89987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Соединительная линия уступом 14"/>
          <p:cNvCxnSpPr/>
          <p:nvPr/>
        </p:nvCxnSpPr>
        <p:spPr>
          <a:xfrm rot="10800000" flipV="1">
            <a:off x="2271727" y="3573015"/>
            <a:ext cx="2744330" cy="432049"/>
          </a:xfrm>
          <a:prstGeom prst="bentConnector3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271726" y="3980250"/>
            <a:ext cx="1" cy="5483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3995936" y="5123880"/>
            <a:ext cx="971882" cy="12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276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новосибирский зоопарк\главный вход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7532" y="13607"/>
            <a:ext cx="9179800" cy="6844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583754" y="2060848"/>
            <a:ext cx="1972022" cy="720080"/>
          </a:xfrm>
          <a:prstGeom prst="cloudCallout">
            <a:avLst>
              <a:gd name="adj1" fmla="val -40843"/>
              <a:gd name="adj2" fmla="val 8216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>
                <a:latin typeface="Monotype Corsiva" panose="03010101010201010101" pitchFamily="66" charset="0"/>
                <a:hlinkClick r:id="rId4" action="ppaction://hlinksldjump"/>
              </a:rPr>
              <a:t>Это моё любимое место</a:t>
            </a:r>
            <a:endParaRPr lang="ru-RU" sz="1400" b="1" dirty="0">
              <a:latin typeface="Monotype Corsiva" panose="03010101010201010101" pitchFamily="66" charset="0"/>
            </a:endParaRPr>
          </a:p>
        </p:txBody>
      </p:sp>
      <p:pic>
        <p:nvPicPr>
          <p:cNvPr id="3081" name="Picture 9" descr="C:\Users\админ\Desktop\новосибирский зоопарк\fact3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19000" y1="86260" x2="19000" y2="86260"/>
                        <a14:foregroundMark x1="20000" y1="92366" x2="20000" y2="92366"/>
                        <a14:foregroundMark x1="30000" y1="96183" x2="30000" y2="96183"/>
                        <a14:foregroundMark x1="51000" y1="87786" x2="51000" y2="87786"/>
                        <a14:foregroundMark x1="67000" y1="89313" x2="67000" y2="89313"/>
                        <a14:foregroundMark x1="68000" y1="87023" x2="68000" y2="87023"/>
                        <a14:foregroundMark x1="68000" y1="85496" x2="68000" y2="854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36912"/>
            <a:ext cx="952500" cy="12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48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88640"/>
            <a:ext cx="7056784" cy="35394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Новосибирский зоопарк вошел в Топ-25 лучших зоопарков мира, заняв почетное 18 </a:t>
            </a:r>
            <a:r>
              <a:rPr lang="ru-RU" sz="3200" dirty="0" smtClean="0"/>
              <a:t>место,  </a:t>
            </a:r>
          </a:p>
          <a:p>
            <a:pPr algn="ctr"/>
            <a:r>
              <a:rPr lang="ru-RU" sz="3200" dirty="0" smtClean="0"/>
              <a:t>9 </a:t>
            </a:r>
            <a:r>
              <a:rPr lang="ru-RU" sz="3200" dirty="0"/>
              <a:t>место в рейтинге зоопарков Европы, а среди российских зоопарков ему нет равных.</a:t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55022"/>
            <a:ext cx="1835696" cy="2818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7956376" y="5805264"/>
            <a:ext cx="792088" cy="79208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11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147"/>
            <a:ext cx="1412249" cy="2167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75656" y="33148"/>
            <a:ext cx="7344816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Если устно вычислить и указать </a:t>
            </a:r>
            <a:r>
              <a:rPr lang="ru-RU" sz="3600" dirty="0" smtClean="0">
                <a:solidFill>
                  <a:srgbClr val="002060"/>
                </a:solidFill>
                <a:latin typeface="Comic Sans MS" panose="030F0702030302020204" pitchFamily="66" charset="0"/>
                <a:hlinkClick r:id="rId4" action="ppaction://hlinksldjump"/>
              </a:rPr>
              <a:t>правильные ответы</a:t>
            </a:r>
            <a:r>
              <a:rPr lang="ru-RU" sz="3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- вас пригласят войти. </a:t>
            </a:r>
            <a:endParaRPr lang="ru-RU" sz="36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2276872"/>
            <a:ext cx="115212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/>
              <a:t>2+1,8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27784" y="2276872"/>
            <a:ext cx="216024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/>
              <a:t>75,002+0,22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32040" y="2276872"/>
            <a:ext cx="2304256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/>
              <a:t>123,123-0,12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80312" y="2276872"/>
            <a:ext cx="1584176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0,05+1,1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24156" y="3743105"/>
            <a:ext cx="703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4223092" y="4480177"/>
            <a:ext cx="157304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598,5:10</a:t>
            </a:r>
            <a:endParaRPr lang="ru-RU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3946930" y="4711010"/>
            <a:ext cx="1548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50855" y="2852936"/>
            <a:ext cx="779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0,5</a:t>
            </a:r>
            <a:endParaRPr lang="ru-RU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1523285" y="2852936"/>
            <a:ext cx="711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3,8</a:t>
            </a:r>
            <a:endParaRPr lang="ru-RU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3095836" y="2838698"/>
            <a:ext cx="1116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75,222</a:t>
            </a:r>
            <a:endParaRPr lang="ru-RU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5374215" y="2856759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123,003</a:t>
            </a:r>
            <a:endParaRPr lang="ru-RU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7780831" y="2878227"/>
            <a:ext cx="783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1,15</a:t>
            </a:r>
            <a:endParaRPr lang="ru-RU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277140" y="3958549"/>
            <a:ext cx="819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6,6</a:t>
            </a:r>
            <a:endParaRPr lang="ru-RU" sz="2000" dirty="0"/>
          </a:p>
        </p:txBody>
      </p:sp>
      <p:sp>
        <p:nvSpPr>
          <p:cNvPr id="4096" name="TextBox 4095"/>
          <p:cNvSpPr txBox="1"/>
          <p:nvPr/>
        </p:nvSpPr>
        <p:spPr>
          <a:xfrm>
            <a:off x="2303748" y="3958549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0,6</a:t>
            </a:r>
            <a:endParaRPr lang="ru-RU" sz="2000" dirty="0"/>
          </a:p>
        </p:txBody>
      </p:sp>
      <p:sp>
        <p:nvSpPr>
          <p:cNvPr id="4097" name="TextBox 4096"/>
          <p:cNvSpPr txBox="1"/>
          <p:nvPr/>
        </p:nvSpPr>
        <p:spPr>
          <a:xfrm>
            <a:off x="4333994" y="3944263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99,96</a:t>
            </a:r>
            <a:endParaRPr lang="ru-RU" sz="2000" dirty="0"/>
          </a:p>
        </p:txBody>
      </p:sp>
      <p:sp>
        <p:nvSpPr>
          <p:cNvPr id="4100" name="TextBox 4099"/>
          <p:cNvSpPr txBox="1"/>
          <p:nvPr/>
        </p:nvSpPr>
        <p:spPr>
          <a:xfrm>
            <a:off x="6770547" y="3958549"/>
            <a:ext cx="14468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0,5002</a:t>
            </a:r>
            <a:endParaRPr lang="ru-RU" sz="2000" dirty="0"/>
          </a:p>
        </p:txBody>
      </p:sp>
      <p:sp>
        <p:nvSpPr>
          <p:cNvPr id="4101" name="TextBox 4100"/>
          <p:cNvSpPr txBox="1"/>
          <p:nvPr/>
        </p:nvSpPr>
        <p:spPr>
          <a:xfrm>
            <a:off x="2110766" y="5080342"/>
            <a:ext cx="1124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0,1551</a:t>
            </a:r>
            <a:endParaRPr lang="ru-RU" sz="2000" dirty="0"/>
          </a:p>
        </p:txBody>
      </p:sp>
      <p:sp>
        <p:nvSpPr>
          <p:cNvPr id="4108" name="TextBox 4107"/>
          <p:cNvSpPr txBox="1"/>
          <p:nvPr/>
        </p:nvSpPr>
        <p:spPr>
          <a:xfrm>
            <a:off x="4486990" y="5080342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59,85</a:t>
            </a:r>
            <a:endParaRPr lang="ru-RU" sz="2000" dirty="0"/>
          </a:p>
        </p:txBody>
      </p:sp>
      <p:sp>
        <p:nvSpPr>
          <p:cNvPr id="4109" name="TextBox 4108"/>
          <p:cNvSpPr txBox="1"/>
          <p:nvPr/>
        </p:nvSpPr>
        <p:spPr>
          <a:xfrm>
            <a:off x="894497" y="6306287"/>
            <a:ext cx="829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72</a:t>
            </a:r>
            <a:endParaRPr lang="ru-RU" sz="2000" dirty="0"/>
          </a:p>
        </p:txBody>
      </p:sp>
      <p:sp>
        <p:nvSpPr>
          <p:cNvPr id="4110" name="TextBox 4109"/>
          <p:cNvSpPr txBox="1"/>
          <p:nvPr/>
        </p:nvSpPr>
        <p:spPr>
          <a:xfrm>
            <a:off x="2944238" y="6289806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0,004</a:t>
            </a:r>
            <a:endParaRPr lang="ru-RU" sz="2000" dirty="0"/>
          </a:p>
        </p:txBody>
      </p:sp>
      <p:sp>
        <p:nvSpPr>
          <p:cNvPr id="4111" name="TextBox 4110"/>
          <p:cNvSpPr txBox="1"/>
          <p:nvPr/>
        </p:nvSpPr>
        <p:spPr>
          <a:xfrm>
            <a:off x="4970512" y="6284113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2250</a:t>
            </a:r>
            <a:endParaRPr lang="ru-RU" sz="2000" dirty="0"/>
          </a:p>
        </p:txBody>
      </p:sp>
      <p:sp>
        <p:nvSpPr>
          <p:cNvPr id="4112" name="TextBox 4111"/>
          <p:cNvSpPr txBox="1"/>
          <p:nvPr/>
        </p:nvSpPr>
        <p:spPr>
          <a:xfrm>
            <a:off x="6981377" y="6294503"/>
            <a:ext cx="12961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0,00002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24156" y="2293452"/>
            <a:ext cx="1063501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1-0,5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2261758"/>
            <a:ext cx="583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1523285" y="2276872"/>
            <a:ext cx="816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3318788" y="2293452"/>
            <a:ext cx="8278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Б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5796136" y="2276872"/>
            <a:ext cx="697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7932355" y="2261758"/>
            <a:ext cx="6316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101995" y="3429000"/>
            <a:ext cx="120748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2,2*3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2061022" y="3429000"/>
            <a:ext cx="1224137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5*0,12</a:t>
            </a:r>
            <a:endParaRPr lang="ru-RU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4057542" y="3425302"/>
            <a:ext cx="1633025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9,996*10</a:t>
            </a:r>
            <a:endParaRPr lang="ru-RU" sz="2400" dirty="0"/>
          </a:p>
        </p:txBody>
      </p:sp>
      <p:sp>
        <p:nvSpPr>
          <p:cNvPr id="4103" name="TextBox 4102"/>
          <p:cNvSpPr txBox="1"/>
          <p:nvPr/>
        </p:nvSpPr>
        <p:spPr>
          <a:xfrm>
            <a:off x="6670359" y="3411447"/>
            <a:ext cx="1547053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5,002:10</a:t>
            </a:r>
            <a:endParaRPr lang="ru-RU" sz="2400" dirty="0"/>
          </a:p>
        </p:txBody>
      </p:sp>
      <p:sp>
        <p:nvSpPr>
          <p:cNvPr id="4104" name="TextBox 4103"/>
          <p:cNvSpPr txBox="1"/>
          <p:nvPr/>
        </p:nvSpPr>
        <p:spPr>
          <a:xfrm>
            <a:off x="1823452" y="4480177"/>
            <a:ext cx="1728193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15,51:100</a:t>
            </a:r>
            <a:endParaRPr lang="ru-RU" sz="2400" dirty="0"/>
          </a:p>
        </p:txBody>
      </p:sp>
      <p:sp>
        <p:nvSpPr>
          <p:cNvPr id="4113" name="TextBox 4112"/>
          <p:cNvSpPr txBox="1"/>
          <p:nvPr/>
        </p:nvSpPr>
        <p:spPr>
          <a:xfrm>
            <a:off x="619612" y="5723949"/>
            <a:ext cx="1288092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0,8*90</a:t>
            </a:r>
            <a:endParaRPr lang="ru-RU" sz="2400" dirty="0"/>
          </a:p>
        </p:txBody>
      </p:sp>
      <p:sp>
        <p:nvSpPr>
          <p:cNvPr id="4114" name="TextBox 4113"/>
          <p:cNvSpPr txBox="1"/>
          <p:nvPr/>
        </p:nvSpPr>
        <p:spPr>
          <a:xfrm>
            <a:off x="2565079" y="5716011"/>
            <a:ext cx="1440159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0,4:100</a:t>
            </a:r>
            <a:endParaRPr lang="ru-RU" sz="2400" dirty="0"/>
          </a:p>
        </p:txBody>
      </p:sp>
      <p:sp>
        <p:nvSpPr>
          <p:cNvPr id="4115" name="TextBox 4114"/>
          <p:cNvSpPr txBox="1"/>
          <p:nvPr/>
        </p:nvSpPr>
        <p:spPr>
          <a:xfrm>
            <a:off x="4538464" y="5679540"/>
            <a:ext cx="180020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2,25*1000</a:t>
            </a:r>
            <a:endParaRPr lang="ru-RU" sz="2400" dirty="0"/>
          </a:p>
        </p:txBody>
      </p:sp>
      <p:sp>
        <p:nvSpPr>
          <p:cNvPr id="4116" name="TextBox 4115"/>
          <p:cNvSpPr txBox="1"/>
          <p:nvPr/>
        </p:nvSpPr>
        <p:spPr>
          <a:xfrm>
            <a:off x="6691786" y="5684807"/>
            <a:ext cx="182432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0,02:1000</a:t>
            </a:r>
            <a:endParaRPr lang="ru-RU" sz="2400" dirty="0"/>
          </a:p>
        </p:txBody>
      </p:sp>
      <p:sp>
        <p:nvSpPr>
          <p:cNvPr id="4117" name="TextBox 4116"/>
          <p:cNvSpPr txBox="1"/>
          <p:nvPr/>
        </p:nvSpPr>
        <p:spPr>
          <a:xfrm>
            <a:off x="475870" y="3429000"/>
            <a:ext cx="418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</a:t>
            </a:r>
            <a:endParaRPr lang="ru-RU" sz="3200" dirty="0"/>
          </a:p>
        </p:txBody>
      </p:sp>
      <p:sp>
        <p:nvSpPr>
          <p:cNvPr id="4118" name="TextBox 4117"/>
          <p:cNvSpPr txBox="1"/>
          <p:nvPr/>
        </p:nvSpPr>
        <p:spPr>
          <a:xfrm>
            <a:off x="2483768" y="3429000"/>
            <a:ext cx="460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4119" name="TextBox 4118"/>
          <p:cNvSpPr txBox="1"/>
          <p:nvPr/>
        </p:nvSpPr>
        <p:spPr>
          <a:xfrm>
            <a:off x="4486990" y="3429000"/>
            <a:ext cx="805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Ж</a:t>
            </a:r>
            <a:endParaRPr lang="ru-RU" sz="3200" dirty="0"/>
          </a:p>
        </p:txBody>
      </p:sp>
      <p:sp>
        <p:nvSpPr>
          <p:cNvPr id="4120" name="TextBox 4119"/>
          <p:cNvSpPr txBox="1"/>
          <p:nvPr/>
        </p:nvSpPr>
        <p:spPr>
          <a:xfrm>
            <a:off x="7236296" y="3411447"/>
            <a:ext cx="696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</a:t>
            </a:r>
            <a:endParaRPr lang="ru-RU" sz="3200" dirty="0"/>
          </a:p>
        </p:txBody>
      </p:sp>
      <p:sp>
        <p:nvSpPr>
          <p:cNvPr id="4121" name="TextBox 4120"/>
          <p:cNvSpPr txBox="1"/>
          <p:nvPr/>
        </p:nvSpPr>
        <p:spPr>
          <a:xfrm>
            <a:off x="2483768" y="4480177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Л</a:t>
            </a:r>
            <a:endParaRPr lang="ru-RU" sz="3200" dirty="0"/>
          </a:p>
        </p:txBody>
      </p:sp>
      <p:sp>
        <p:nvSpPr>
          <p:cNvPr id="4122" name="TextBox 4121"/>
          <p:cNvSpPr txBox="1"/>
          <p:nvPr/>
        </p:nvSpPr>
        <p:spPr>
          <a:xfrm>
            <a:off x="4788024" y="4480177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</a:t>
            </a:r>
            <a:endParaRPr lang="ru-RU" sz="3200" dirty="0"/>
          </a:p>
        </p:txBody>
      </p:sp>
      <p:sp>
        <p:nvSpPr>
          <p:cNvPr id="4123" name="TextBox 4122"/>
          <p:cNvSpPr txBox="1"/>
          <p:nvPr/>
        </p:nvSpPr>
        <p:spPr>
          <a:xfrm>
            <a:off x="1030160" y="5723949"/>
            <a:ext cx="589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</a:t>
            </a:r>
            <a:endParaRPr lang="ru-RU" sz="3200" dirty="0"/>
          </a:p>
        </p:txBody>
      </p:sp>
      <p:sp>
        <p:nvSpPr>
          <p:cNvPr id="4124" name="TextBox 4123"/>
          <p:cNvSpPr txBox="1"/>
          <p:nvPr/>
        </p:nvSpPr>
        <p:spPr>
          <a:xfrm>
            <a:off x="2987824" y="5723949"/>
            <a:ext cx="666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</a:t>
            </a:r>
            <a:endParaRPr lang="ru-RU" sz="3200" dirty="0"/>
          </a:p>
        </p:txBody>
      </p:sp>
      <p:sp>
        <p:nvSpPr>
          <p:cNvPr id="4125" name="TextBox 4124"/>
          <p:cNvSpPr txBox="1"/>
          <p:nvPr/>
        </p:nvSpPr>
        <p:spPr>
          <a:xfrm>
            <a:off x="5148064" y="5679540"/>
            <a:ext cx="5425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Т</a:t>
            </a:r>
            <a:endParaRPr lang="ru-RU" sz="3200" dirty="0"/>
          </a:p>
        </p:txBody>
      </p:sp>
      <p:sp>
        <p:nvSpPr>
          <p:cNvPr id="4126" name="TextBox 4125"/>
          <p:cNvSpPr txBox="1"/>
          <p:nvPr/>
        </p:nvSpPr>
        <p:spPr>
          <a:xfrm>
            <a:off x="7380312" y="5684807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Ь</a:t>
            </a:r>
            <a:endParaRPr lang="ru-RU" sz="3200" dirty="0"/>
          </a:p>
        </p:txBody>
      </p:sp>
      <p:sp>
        <p:nvSpPr>
          <p:cNvPr id="4128" name="Управляющая кнопка: далее 4127">
            <a:hlinkClick r:id="" action="ppaction://hlinkshowjump?jump=nextslide" highlightClick="1"/>
          </p:cNvPr>
          <p:cNvSpPr/>
          <p:nvPr/>
        </p:nvSpPr>
        <p:spPr>
          <a:xfrm>
            <a:off x="8516106" y="6269582"/>
            <a:ext cx="448382" cy="43681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125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4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4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4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\Desktop\новосибирский зоопарк\динозавр у вход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8" y="0"/>
            <a:ext cx="9143041" cy="6858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ыноска-облако 3"/>
          <p:cNvSpPr/>
          <p:nvPr/>
        </p:nvSpPr>
        <p:spPr>
          <a:xfrm>
            <a:off x="3347864" y="0"/>
            <a:ext cx="2880320" cy="1484784"/>
          </a:xfrm>
          <a:prstGeom prst="cloudCallout">
            <a:avLst>
              <a:gd name="adj1" fmla="val -45912"/>
              <a:gd name="adj2" fmla="val 567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ДОБРО ПОЖАЛОВАТЬ!</a:t>
            </a:r>
            <a:endParaRPr lang="ru-RU" b="1" dirty="0"/>
          </a:p>
        </p:txBody>
      </p:sp>
      <p:pic>
        <p:nvPicPr>
          <p:cNvPr id="8" name="Picture 9" descr="C:\Users\админ\Desktop\новосибирский зоопарк\fact3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9000" y1="86260" x2="19000" y2="86260"/>
                        <a14:foregroundMark x1="20000" y1="92366" x2="20000" y2="92366"/>
                        <a14:foregroundMark x1="30000" y1="96183" x2="30000" y2="96183"/>
                        <a14:foregroundMark x1="51000" y1="87786" x2="51000" y2="87786"/>
                        <a14:foregroundMark x1="67000" y1="89313" x2="67000" y2="89313"/>
                        <a14:foregroundMark x1="68000" y1="87023" x2="68000" y2="87023"/>
                        <a14:foregroundMark x1="68000" y1="85496" x2="68000" y2="854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20072" y="4916404"/>
            <a:ext cx="1137549" cy="164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478649" y="6142992"/>
            <a:ext cx="504056" cy="4766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04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\Desktop\новосибирский зоопарк\фонтан у главного входа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8520" y="-21862"/>
            <a:ext cx="9248348" cy="695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админ\Desktop\новосибирский зоопарк\городовичек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731" b="93284" l="10000" r="90000">
                        <a14:foregroundMark x1="27368" y1="78731" x2="27368" y2="78731"/>
                        <a14:foregroundMark x1="58421" y1="82463" x2="58421" y2="824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457324"/>
            <a:ext cx="1462371" cy="206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ая прямоугольная выноска 11"/>
          <p:cNvSpPr/>
          <p:nvPr/>
        </p:nvSpPr>
        <p:spPr>
          <a:xfrm>
            <a:off x="2051720" y="2763238"/>
            <a:ext cx="4453555" cy="1152128"/>
          </a:xfrm>
          <a:prstGeom prst="wedgeRoundRectCallout">
            <a:avLst>
              <a:gd name="adj1" fmla="val -49868"/>
              <a:gd name="adj2" fmla="val 7292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Познакомиться сразу со всеми питомцами зоопарка за один день точно не получится. Их здесь более 10 тысяч! 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2915816" y="5016401"/>
            <a:ext cx="5040560" cy="504056"/>
            <a:chOff x="2267744" y="5085184"/>
            <a:chExt cx="5040560" cy="504056"/>
          </a:xfrm>
        </p:grpSpPr>
        <p:sp>
          <p:nvSpPr>
            <p:cNvPr id="6" name="Стрелка вправо 5"/>
            <p:cNvSpPr/>
            <p:nvPr/>
          </p:nvSpPr>
          <p:spPr>
            <a:xfrm>
              <a:off x="2267744" y="5229200"/>
              <a:ext cx="5040560" cy="17378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Овал 1">
              <a:hlinkClick r:id="rId6" action="ppaction://hlinksldjump"/>
            </p:cNvPr>
            <p:cNvSpPr/>
            <p:nvPr/>
          </p:nvSpPr>
          <p:spPr>
            <a:xfrm>
              <a:off x="4427984" y="5085184"/>
              <a:ext cx="504056" cy="50405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/>
                <a:t>1</a:t>
              </a:r>
              <a:endParaRPr lang="ru-RU" sz="2800" b="1" dirty="0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275856" y="5812146"/>
            <a:ext cx="3024336" cy="634060"/>
            <a:chOff x="2169068" y="5733256"/>
            <a:chExt cx="3024336" cy="634060"/>
          </a:xfrm>
        </p:grpSpPr>
        <p:sp>
          <p:nvSpPr>
            <p:cNvPr id="11" name="Стрелка вправо 10"/>
            <p:cNvSpPr/>
            <p:nvPr/>
          </p:nvSpPr>
          <p:spPr>
            <a:xfrm rot="990170">
              <a:off x="2169068" y="5817016"/>
              <a:ext cx="3024336" cy="17378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>
              <a:hlinkClick r:id="rId7" action="ppaction://hlinksldjump"/>
            </p:cNvPr>
            <p:cNvSpPr/>
            <p:nvPr/>
          </p:nvSpPr>
          <p:spPr>
            <a:xfrm>
              <a:off x="4067944" y="5733256"/>
              <a:ext cx="612068" cy="63406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/>
                <a:t>2</a:t>
              </a:r>
              <a:endParaRPr lang="ru-RU" sz="3200" dirty="0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702785" y="5870839"/>
            <a:ext cx="1210691" cy="763089"/>
            <a:chOff x="1157284" y="5604227"/>
            <a:chExt cx="964747" cy="763089"/>
          </a:xfrm>
        </p:grpSpPr>
        <p:sp>
          <p:nvSpPr>
            <p:cNvPr id="10" name="Выгнутая вправо стрелка 9">
              <a:hlinkClick r:id="rId7" action="ppaction://hlinksldjump"/>
            </p:cNvPr>
            <p:cNvSpPr/>
            <p:nvPr/>
          </p:nvSpPr>
          <p:spPr>
            <a:xfrm rot="3203802">
              <a:off x="1375919" y="5385592"/>
              <a:ext cx="527477" cy="964747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Овал 4"/>
            <p:cNvSpPr/>
            <p:nvPr/>
          </p:nvSpPr>
          <p:spPr>
            <a:xfrm>
              <a:off x="1424745" y="5818508"/>
              <a:ext cx="556079" cy="54880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dirty="0" smtClean="0"/>
                <a:t>3</a:t>
              </a:r>
              <a:endParaRPr lang="ru-RU" sz="3200" dirty="0"/>
            </a:p>
          </p:txBody>
        </p:sp>
      </p:grpSp>
      <p:sp>
        <p:nvSpPr>
          <p:cNvPr id="9" name="Стрелка влево 8"/>
          <p:cNvSpPr/>
          <p:nvPr/>
        </p:nvSpPr>
        <p:spPr>
          <a:xfrm>
            <a:off x="827584" y="5337212"/>
            <a:ext cx="1080120" cy="2520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984890" y="5295850"/>
            <a:ext cx="1066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8" action="ppaction://hlinksldjump"/>
              </a:rPr>
              <a:t>выход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508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87824" y="260648"/>
            <a:ext cx="5976664" cy="440120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Масса взрослого </a:t>
            </a:r>
            <a:r>
              <a:rPr lang="ru-RU" sz="2800" dirty="0" smtClean="0"/>
              <a:t>белого </a:t>
            </a:r>
            <a:r>
              <a:rPr lang="ru-RU" sz="2800" dirty="0"/>
              <a:t>медведя 185,535 кг, а масса новорожденного медвежонка на 185,085 кг меньше. Длина тела новорожденного медвежонка 0,28 м, а длина взрослого на 2,212м больше. Какова длина взрослого медведя и масса маленького медвежонка?</a:t>
            </a:r>
          </a:p>
        </p:txBody>
      </p:sp>
      <p:pic>
        <p:nvPicPr>
          <p:cNvPr id="6" name="Picture 3" descr="C:\Users\админ\Desktop\новосибирский зоопарк\городовичек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31" b="93284" l="10000" r="90000">
                        <a14:foregroundMark x1="27368" y1="78731" x2="27368" y2="78731"/>
                        <a14:foregroundMark x1="58421" y1="82463" x2="58421" y2="824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838" t="3326" r="8820" b="5755"/>
          <a:stretch/>
        </p:blipFill>
        <p:spPr bwMode="auto">
          <a:xfrm>
            <a:off x="-12925" y="3645024"/>
            <a:ext cx="1581714" cy="2463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1187624" y="2996952"/>
            <a:ext cx="1656184" cy="1008112"/>
          </a:xfrm>
          <a:prstGeom prst="wedgeRoundRectCallout">
            <a:avLst>
              <a:gd name="adj1" fmla="val -48090"/>
              <a:gd name="adj2" fmla="val 10867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Реши задачу, выбери ответ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987824" y="4877013"/>
            <a:ext cx="288032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hlinkClick r:id="rId5" action="ppaction://hlinksldjump"/>
              </a:rPr>
              <a:t>2,240 м, 0,450 кг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156176" y="4877013"/>
            <a:ext cx="273630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hlinkClick r:id="rId6" action="ppaction://hlinksldjump"/>
              </a:rPr>
              <a:t>2,492 м, 0,45 кг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5733256"/>
            <a:ext cx="2664296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hlinkClick r:id="rId5" action="ppaction://hlinksldjump"/>
              </a:rPr>
              <a:t>1,932 м, 0,45 кг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8068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Десятичные дроби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709</TotalTime>
  <Words>531</Words>
  <Application>Microsoft Office PowerPoint</Application>
  <PresentationFormat>Экран (4:3)</PresentationFormat>
  <Paragraphs>144</Paragraphs>
  <Slides>22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Открытая</vt:lpstr>
      <vt:lpstr>Десятичные дроби </vt:lpstr>
      <vt:lpstr>Презентация PowerPoint</vt:lpstr>
      <vt:lpstr>Решите ребусы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Десятичные дроби</dc:title>
  <dc:creator>админ</dc:creator>
  <cp:lastModifiedBy>админ</cp:lastModifiedBy>
  <cp:revision>60</cp:revision>
  <dcterms:created xsi:type="dcterms:W3CDTF">2016-03-29T12:16:22Z</dcterms:created>
  <dcterms:modified xsi:type="dcterms:W3CDTF">2020-08-22T15:15:15Z</dcterms:modified>
</cp:coreProperties>
</file>