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3" r:id="rId2"/>
    <p:sldId id="282" r:id="rId3"/>
    <p:sldId id="266" r:id="rId4"/>
    <p:sldId id="270" r:id="rId5"/>
    <p:sldId id="274" r:id="rId6"/>
    <p:sldId id="275" r:id="rId7"/>
    <p:sldId id="283" r:id="rId8"/>
    <p:sldId id="284" r:id="rId9"/>
    <p:sldId id="285" r:id="rId10"/>
    <p:sldId id="286" r:id="rId11"/>
    <p:sldId id="287" r:id="rId12"/>
    <p:sldId id="277" r:id="rId13"/>
    <p:sldId id="278" r:id="rId14"/>
    <p:sldId id="288" r:id="rId15"/>
    <p:sldId id="289" r:id="rId16"/>
    <p:sldId id="280" r:id="rId17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Relationship Id="rId35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 rtl="0"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/>
              <a:t>24.08.2016</a:t>
            </a:r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3144" y="722811"/>
            <a:ext cx="11042468" cy="2290355"/>
          </a:xfrm>
        </p:spPr>
        <p:txBody>
          <a:bodyPr>
            <a:normAutofit fontScale="90000"/>
          </a:bodyPr>
          <a:lstStyle/>
          <a:p>
            <a:pPr lvl="0" algn="ctr" fontAlgn="base">
              <a:lnSpc>
                <a:spcPct val="100000"/>
              </a:lnSpc>
              <a:spcAft>
                <a:spcPct val="0"/>
              </a:spcAft>
            </a:pPr>
            <a:r>
              <a:rPr lang="ru-RU" sz="1600" b="1" dirty="0">
                <a:ea typeface="Calibri" pitchFamily="34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№108 комбинированного вида</a:t>
            </a:r>
            <a:r>
              <a:rPr lang="ru-RU" sz="1600" dirty="0">
                <a:cs typeface="Arial" pitchFamily="34" charset="0"/>
              </a:rPr>
              <a:t/>
            </a:r>
            <a:br>
              <a:rPr lang="ru-RU" sz="1600" dirty="0">
                <a:cs typeface="Arial" pitchFamily="34" charset="0"/>
              </a:rPr>
            </a:br>
            <a:r>
              <a:rPr lang="ru-RU" sz="1600" b="1" dirty="0">
                <a:ea typeface="Calibri" pitchFamily="34" charset="0"/>
                <a:cs typeface="Times New Roman" pitchFamily="18" charset="0"/>
              </a:rPr>
              <a:t>Выборгского района </a:t>
            </a:r>
            <a:r>
              <a:rPr lang="ru-RU" sz="1600" b="1" dirty="0" smtClean="0">
                <a:ea typeface="Calibri" pitchFamily="34" charset="0"/>
                <a:cs typeface="Times New Roman" pitchFamily="18" charset="0"/>
              </a:rPr>
              <a:t>Санкт-Петербурга</a:t>
            </a:r>
            <a:br>
              <a:rPr lang="ru-RU" sz="1600" b="1" dirty="0" smtClean="0">
                <a:ea typeface="Calibri" pitchFamily="34" charset="0"/>
                <a:cs typeface="Times New Roman" pitchFamily="18" charset="0"/>
              </a:rPr>
            </a:br>
            <a:r>
              <a:rPr lang="ru-RU" sz="7200" dirty="0">
                <a:cs typeface="Arial" pitchFamily="34" charset="0"/>
              </a:rPr>
              <a:t/>
            </a:r>
            <a:br>
              <a:rPr lang="ru-RU" sz="7200" dirty="0">
                <a:cs typeface="Arial" pitchFamily="34" charset="0"/>
              </a:rPr>
            </a:br>
            <a:r>
              <a:rPr lang="ru-RU" sz="7200" dirty="0" smtClean="0">
                <a:cs typeface="Arial" pitchFamily="34" charset="0"/>
              </a:rPr>
              <a:t> </a:t>
            </a:r>
            <a:r>
              <a:rPr lang="ru-RU" sz="6000" b="1" dirty="0" err="1" smtClean="0"/>
              <a:t>Матрешкин</a:t>
            </a:r>
            <a:r>
              <a:rPr lang="ru-RU" sz="6000" b="1" dirty="0" smtClean="0"/>
              <a:t> -Град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413759"/>
            <a:ext cx="6858002" cy="2299063"/>
          </a:xfrm>
        </p:spPr>
        <p:txBody>
          <a:bodyPr>
            <a:normAutofit/>
          </a:bodyPr>
          <a:lstStyle/>
          <a:p>
            <a:r>
              <a:rPr lang="ru-RU" b="1" dirty="0" smtClean="0"/>
              <a:t>Дидактическая игра </a:t>
            </a:r>
          </a:p>
          <a:p>
            <a:r>
              <a:rPr lang="ru-RU" b="1" dirty="0" smtClean="0"/>
              <a:t>по финансовой грамотности</a:t>
            </a:r>
          </a:p>
          <a:p>
            <a:endParaRPr lang="ru-RU" dirty="0"/>
          </a:p>
          <a:p>
            <a:pPr algn="r"/>
            <a:r>
              <a:rPr lang="ru" dirty="0" smtClean="0">
                <a:solidFill>
                  <a:schemeClr val="tx1">
                    <a:lumMod val="50000"/>
                  </a:schemeClr>
                </a:solidFill>
              </a:rPr>
              <a:t>Выполнила воспитатель:</a:t>
            </a:r>
            <a:endParaRPr lang="ru" dirty="0">
              <a:solidFill>
                <a:schemeClr val="tx1">
                  <a:lumMod val="50000"/>
                </a:schemeClr>
              </a:solidFill>
            </a:endParaRPr>
          </a:p>
          <a:p>
            <a:pPr algn="r"/>
            <a:r>
              <a:rPr lang="ru" dirty="0">
                <a:solidFill>
                  <a:schemeClr val="tx1">
                    <a:lumMod val="50000"/>
                  </a:schemeClr>
                </a:solidFill>
              </a:rPr>
              <a:t>Ревенко Елена Владимировна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037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3" y="421594"/>
            <a:ext cx="2690357" cy="598599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tx2"/>
                </a:solidFill>
              </a:rPr>
              <a:t>театр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1"/>
          </p:nvPr>
        </p:nvSpPr>
        <p:spPr>
          <a:xfrm>
            <a:off x="9066213" y="1020194"/>
            <a:ext cx="2620689" cy="4713528"/>
          </a:xfrm>
        </p:spPr>
        <p:txBody>
          <a:bodyPr/>
          <a:lstStyle/>
          <a:p>
            <a:r>
              <a:rPr lang="ru-RU" sz="2000" dirty="0"/>
              <a:t>Надо заплатить за эмоцию! Отдай  владельцу (игроку, чья Матрешка там работает) одну монету, а в замен получи эмоцию(выбери сам) и сохрани ее в кошельке – сумке.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480" y="888274"/>
            <a:ext cx="3320869" cy="2490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7840" y="3460785"/>
            <a:ext cx="3030583" cy="2272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9279" y="566057"/>
            <a:ext cx="2795451" cy="2096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4797" y="3553097"/>
            <a:ext cx="2675270" cy="2006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3427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949235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2"/>
                </a:solidFill>
              </a:rPr>
              <a:t>парикмахерская</a:t>
            </a:r>
            <a:endParaRPr lang="ru-RU" sz="5400" b="1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/>
              <a:t>Надо заплатить за услугу. Заплати  одну </a:t>
            </a:r>
            <a:r>
              <a:rPr lang="ru-RU" sz="2000" dirty="0" smtClean="0"/>
              <a:t>монету</a:t>
            </a:r>
            <a:endParaRPr lang="ru-RU" sz="2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9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/>
              <a:t>взамен получи новую прическу (выбери сам и сохрани ее в кошельке – сумке) </a:t>
            </a:r>
          </a:p>
          <a:p>
            <a:pPr algn="ctr"/>
            <a:endParaRPr lang="ru-RU" sz="20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4995" y="1831520"/>
            <a:ext cx="3823062" cy="2867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5515" y="1831520"/>
            <a:ext cx="4003766" cy="3002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810553" y="5476669"/>
            <a:ext cx="1001486" cy="1023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517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4"/>
            <a:ext cx="2743200" cy="1392435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Заплати  одну монету </a:t>
            </a:r>
            <a:r>
              <a:rPr lang="ru-RU" sz="2600" b="1" dirty="0" smtClean="0"/>
              <a:t> </a:t>
            </a:r>
            <a:endParaRPr lang="ru-RU" sz="26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1392434"/>
          </a:xfrm>
        </p:spPr>
        <p:txBody>
          <a:bodyPr>
            <a:normAutofit/>
          </a:bodyPr>
          <a:lstStyle/>
          <a:p>
            <a:pPr algn="ctr"/>
            <a:r>
              <a:rPr lang="ru-RU" sz="2600" b="1" dirty="0" smtClean="0"/>
              <a:t> </a:t>
            </a:r>
            <a:r>
              <a:rPr lang="ru-RU" sz="2400" dirty="0" smtClean="0"/>
              <a:t>и </a:t>
            </a:r>
            <a:r>
              <a:rPr lang="ru-RU" sz="2400" dirty="0"/>
              <a:t>отправляйся на поле «Парк</a:t>
            </a:r>
            <a:r>
              <a:rPr lang="ru-RU" sz="2400" dirty="0" smtClean="0"/>
              <a:t>» в автобусе.</a:t>
            </a:r>
            <a:endParaRPr lang="ru-RU" sz="24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1392434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Там </a:t>
            </a:r>
            <a:r>
              <a:rPr lang="ru-RU" sz="2000" dirty="0"/>
              <a:t>ты получишь эмоцию (ее выберешь сам), сложив ее в свой кошелек-сумку. </a:t>
            </a:r>
          </a:p>
          <a:p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836023" y="113211"/>
            <a:ext cx="10287589" cy="11583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chemeClr val="tx2"/>
                </a:solidFill>
              </a:rPr>
              <a:t>автостанция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42012" y="1837779"/>
            <a:ext cx="3073591" cy="2743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9082" y="1785165"/>
            <a:ext cx="2716936" cy="2848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79648" y="1981471"/>
            <a:ext cx="2848428" cy="2455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812445" y="5697294"/>
            <a:ext cx="1015374" cy="1037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941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766354"/>
            <a:ext cx="4045966" cy="1950721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Дружный круг (</a:t>
            </a:r>
            <a:r>
              <a:rPr lang="ru-RU" b="1" dirty="0" err="1">
                <a:solidFill>
                  <a:schemeClr val="tx2"/>
                </a:solidFill>
              </a:rPr>
              <a:t>физкульт</a:t>
            </a:r>
            <a:r>
              <a:rPr lang="ru-RU" b="1" dirty="0">
                <a:solidFill>
                  <a:schemeClr val="tx2"/>
                </a:solidFill>
              </a:rPr>
              <a:t> – минутка)</a:t>
            </a:r>
            <a:r>
              <a:rPr lang="ru-RU" dirty="0">
                <a:solidFill>
                  <a:schemeClr val="tx2"/>
                </a:solidFill>
              </a:rPr>
              <a:t/>
            </a:r>
            <a:br>
              <a:rPr lang="ru-RU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92891" y="2717075"/>
            <a:ext cx="3840480" cy="300696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Если </a:t>
            </a:r>
            <a:r>
              <a:rPr lang="ru-RU" dirty="0"/>
              <a:t>ты попал на это поле, то собирай скорее друзей в круг словами:</a:t>
            </a:r>
          </a:p>
          <a:p>
            <a:r>
              <a:rPr lang="ru-RU" dirty="0"/>
              <a:t> «</a:t>
            </a:r>
            <a:r>
              <a:rPr lang="ru-RU" dirty="0" err="1"/>
              <a:t>Собиремся</a:t>
            </a:r>
            <a:r>
              <a:rPr lang="ru-RU" dirty="0"/>
              <a:t> дружно в круг,</a:t>
            </a:r>
          </a:p>
          <a:p>
            <a:r>
              <a:rPr lang="ru-RU" dirty="0"/>
              <a:t> ты мой друг и я твой друг</a:t>
            </a:r>
          </a:p>
          <a:p>
            <a:r>
              <a:rPr lang="ru-RU" dirty="0"/>
              <a:t> крепко за руки возьмемся</a:t>
            </a:r>
          </a:p>
          <a:p>
            <a:r>
              <a:rPr lang="ru-RU" dirty="0"/>
              <a:t> и друг другу улыбнемся». </a:t>
            </a:r>
          </a:p>
          <a:p>
            <a:r>
              <a:rPr lang="ru-RU" dirty="0"/>
              <a:t>Выполняй движения, а друзья повторяют за тобой.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823" y="1175657"/>
            <a:ext cx="5318035" cy="3988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5241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928235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2"/>
                </a:solidFill>
              </a:rPr>
              <a:t>парк</a:t>
            </a:r>
            <a:endParaRPr lang="ru-RU" sz="5400" b="1" dirty="0">
              <a:solidFill>
                <a:schemeClr val="tx2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1"/>
          </p:nvPr>
        </p:nvSpPr>
        <p:spPr>
          <a:xfrm>
            <a:off x="9066213" y="1584960"/>
            <a:ext cx="2507477" cy="3931047"/>
          </a:xfrm>
        </p:spPr>
        <p:txBody>
          <a:bodyPr/>
          <a:lstStyle/>
          <a:p>
            <a:r>
              <a:rPr lang="ru-RU" sz="2000" dirty="0"/>
              <a:t>Прогуливаясь по парку, ты получишь эмоцию (ее выберешь сам) , сложив ее в свой кошелек-сумку. Денег платить не надо.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8448" y="1334227"/>
            <a:ext cx="4671423" cy="3831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0273" y="548640"/>
            <a:ext cx="3047999" cy="2285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7039" y="3460935"/>
            <a:ext cx="2833187" cy="2124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721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123868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2"/>
                </a:solidFill>
              </a:rPr>
              <a:t>банк</a:t>
            </a:r>
            <a:endParaRPr lang="ru-RU" sz="5400" b="1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Попадая на это поле, получи из банка монету.</a:t>
            </a:r>
          </a:p>
          <a:p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703" y="1001485"/>
            <a:ext cx="6055360" cy="4541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3422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5016138"/>
          </a:xfrm>
        </p:spPr>
        <p:txBody>
          <a:bodyPr>
            <a:normAutofit fontScale="90000"/>
          </a:bodyPr>
          <a:lstStyle/>
          <a:p>
            <a:r>
              <a:rPr lang="ru-RU" dirty="0"/>
              <a:t>Для детей </a:t>
            </a:r>
            <a:r>
              <a:rPr lang="ru-RU" dirty="0">
                <a:solidFill>
                  <a:srgbClr val="FF0000"/>
                </a:solidFill>
              </a:rPr>
              <a:t>младшего возраста </a:t>
            </a:r>
            <a:r>
              <a:rPr lang="ru-RU" dirty="0"/>
              <a:t>рекомендуется пройти один круг,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 </a:t>
            </a:r>
            <a:r>
              <a:rPr lang="ru-RU" dirty="0"/>
              <a:t>для детей </a:t>
            </a:r>
            <a:r>
              <a:rPr lang="ru-RU" dirty="0">
                <a:solidFill>
                  <a:srgbClr val="FF0000"/>
                </a:solidFill>
              </a:rPr>
              <a:t>среднего и старшего возраста </a:t>
            </a:r>
            <a:r>
              <a:rPr lang="ru-RU" dirty="0"/>
              <a:t>2-3 круга.  На станции «Банк» в конце игры ведется подсчет в </a:t>
            </a:r>
            <a:r>
              <a:rPr lang="ru-RU" dirty="0" smtClean="0"/>
              <a:t>кошельках </a:t>
            </a:r>
            <a:r>
              <a:rPr lang="ru-RU" dirty="0"/>
              <a:t>– сумках каждого игрока (деньги, товары, услуги, эмоции). Победитель тот - у кого </a:t>
            </a:r>
            <a:r>
              <a:rPr lang="ru-RU" dirty="0" smtClean="0"/>
              <a:t>больше </a:t>
            </a:r>
            <a:r>
              <a:rPr lang="ru-RU" dirty="0"/>
              <a:t>всего оказалось денег.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5213" y="5172891"/>
            <a:ext cx="10386557" cy="82622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Приятной и интересной игры!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310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646" y="304800"/>
            <a:ext cx="10365968" cy="635726"/>
          </a:xfrm>
        </p:spPr>
        <p:txBody>
          <a:bodyPr>
            <a:normAutofit/>
          </a:bodyPr>
          <a:lstStyle/>
          <a:p>
            <a:r>
              <a:rPr lang="ru-RU" b="1" dirty="0"/>
              <a:t> </a:t>
            </a:r>
            <a:r>
              <a:rPr lang="ru-RU" b="1" dirty="0" err="1"/>
              <a:t>Матрешкин</a:t>
            </a:r>
            <a:r>
              <a:rPr lang="ru-RU" b="1" dirty="0"/>
              <a:t> - </a:t>
            </a:r>
            <a:r>
              <a:rPr lang="ru-RU" b="1" dirty="0" smtClean="0"/>
              <a:t>Град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5214" y="853440"/>
            <a:ext cx="10058400" cy="51282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— </a:t>
            </a:r>
            <a:r>
              <a:rPr lang="ru-RU" dirty="0"/>
              <a:t>это яркая и достаточно простая игра для детей дошкольного возраста, которая воссоздает в миниатюре модель города – здесь есть парикмахерская, магазин, кафе, аптека, театр, банк, парк и автобусная станция. Ребенок может попробовать себя в качестве работника каждой из организации и получить за свой труд плату, взамен выдав товар или услугу. Ну, а потом потратить заработанные деньги. В результате ребенок лучше начинает понимать </a:t>
            </a:r>
            <a:r>
              <a:rPr lang="ru-RU" dirty="0" err="1"/>
              <a:t>градоустройство</a:t>
            </a:r>
            <a:r>
              <a:rPr lang="ru-RU" dirty="0"/>
              <a:t>, роли каждого человека в обществе, его эмоциях, формирует отношение к той или иной профессии,  усваивая простую экономическую модель (прежде чем потратить – заработай), начинает понимать ценность деньгам.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334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2641" y="269966"/>
            <a:ext cx="7027817" cy="642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endParaRPr lang="ru-RU" sz="1600" b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культуры экономического мышления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1600" b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Расширить знания детей о профессиях и трудовых действиях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Уточнить знания детей об основных и дополнительных доходах.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научить детей пользоваться экономическим </a:t>
            </a:r>
            <a:r>
              <a:rPr lang="ru-RU" dirty="0" err="1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иструментарием</a:t>
            </a:r>
            <a:r>
              <a:rPr lang="ru-RU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(деньгами).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Расширить представление детей о товарах и услугах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умение у детей соотносить название учреждения с названием услуги\товара, которые в нем осуществляются\продаются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Развивать умение обобщать группы предметов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математических умений и навыков счета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33333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Показать важность эмоциональной сферы в жизни людей.</a:t>
            </a:r>
            <a:endParaRPr lang="ru-RU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74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505097"/>
            <a:ext cx="3840480" cy="1132114"/>
          </a:xfrm>
        </p:spPr>
        <p:txBody>
          <a:bodyPr rtlCol="0">
            <a:normAutofit fontScale="90000"/>
          </a:bodyPr>
          <a:lstStyle/>
          <a:p>
            <a:r>
              <a:rPr lang="ru-RU" b="1" dirty="0"/>
              <a:t>Комплект игры</a:t>
            </a:r>
            <a:br>
              <a:rPr lang="ru-RU" b="1" dirty="0"/>
            </a:br>
            <a:endParaRPr lang="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33" y="853440"/>
            <a:ext cx="6520180" cy="4890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7175863" y="1227909"/>
            <a:ext cx="4176349" cy="5094514"/>
          </a:xfrm>
        </p:spPr>
        <p:txBody>
          <a:bodyPr rtlCol="0">
            <a:normAutofit fontScale="77500" lnSpcReduction="20000"/>
          </a:bodyPr>
          <a:lstStyle/>
          <a:p>
            <a:pPr lvl="0"/>
            <a:r>
              <a:rPr lang="ru-RU" dirty="0" smtClean="0"/>
              <a:t>1 </a:t>
            </a:r>
            <a:r>
              <a:rPr lang="ru-RU" dirty="0"/>
              <a:t>игровое поле</a:t>
            </a:r>
          </a:p>
          <a:p>
            <a:pPr lvl="0"/>
            <a:r>
              <a:rPr lang="ru-RU" dirty="0"/>
              <a:t>6 фишек в виде Матрешек разных профессий</a:t>
            </a:r>
          </a:p>
          <a:p>
            <a:pPr lvl="0"/>
            <a:r>
              <a:rPr lang="ru-RU" dirty="0"/>
              <a:t>9 секторов с откидным карманами</a:t>
            </a:r>
          </a:p>
          <a:p>
            <a:pPr lvl="0"/>
            <a:r>
              <a:rPr lang="ru-RU" dirty="0"/>
              <a:t>6 накопительных </a:t>
            </a:r>
            <a:r>
              <a:rPr lang="ru-RU" dirty="0" smtClean="0"/>
              <a:t>кошельков-сумок</a:t>
            </a:r>
          </a:p>
          <a:p>
            <a:pPr lvl="0"/>
            <a:r>
              <a:rPr lang="ru-RU" dirty="0" smtClean="0"/>
              <a:t> игральный кубик ( </a:t>
            </a:r>
            <a:r>
              <a:rPr lang="ru-RU" dirty="0"/>
              <a:t>1- 6)</a:t>
            </a:r>
          </a:p>
          <a:p>
            <a:pPr lvl="0"/>
            <a:r>
              <a:rPr lang="ru-RU" dirty="0"/>
              <a:t>1 автобус</a:t>
            </a:r>
          </a:p>
          <a:p>
            <a:pPr lvl="0"/>
            <a:r>
              <a:rPr lang="ru-RU" dirty="0"/>
              <a:t>Набор монет</a:t>
            </a:r>
          </a:p>
          <a:p>
            <a:pPr lvl="0"/>
            <a:r>
              <a:rPr lang="ru-RU" dirty="0"/>
              <a:t>Набор карточек продуктов для магазина</a:t>
            </a:r>
          </a:p>
          <a:p>
            <a:pPr lvl="0"/>
            <a:r>
              <a:rPr lang="ru-RU" dirty="0"/>
              <a:t>Набор карточек мучных изделий для кафе</a:t>
            </a:r>
          </a:p>
          <a:p>
            <a:pPr lvl="0"/>
            <a:r>
              <a:rPr lang="ru-RU" dirty="0"/>
              <a:t>Набор карточек причесок для парикмахерской</a:t>
            </a:r>
          </a:p>
          <a:p>
            <a:pPr lvl="0"/>
            <a:r>
              <a:rPr lang="ru-RU" dirty="0"/>
              <a:t>Набор карточек положительных и отрицательных эмоций.</a:t>
            </a:r>
          </a:p>
        </p:txBody>
      </p:sp>
    </p:spTree>
    <p:extLst>
      <p:ext uri="{BB962C8B-B14F-4D97-AF65-F5344CB8AC3E}">
        <p14:creationId xmlns:p14="http://schemas.microsoft.com/office/powerpoint/2010/main" val="400572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3474" y="278674"/>
            <a:ext cx="10540140" cy="104502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Подготовка к игре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8274" y="1323703"/>
            <a:ext cx="5137622" cy="1181372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1. Каждый </a:t>
            </a:r>
            <a:r>
              <a:rPr lang="ru-RU" dirty="0"/>
              <a:t>выбирает себе фишку-Матрешку и ставит её на поле «Банк». 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521" y="2368733"/>
            <a:ext cx="4817291" cy="3612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158241"/>
            <a:ext cx="4956048" cy="1062446"/>
          </a:xfrm>
        </p:spPr>
        <p:txBody>
          <a:bodyPr/>
          <a:lstStyle/>
          <a:p>
            <a:pPr lvl="0"/>
            <a:r>
              <a:rPr lang="ru-RU" dirty="0" smtClean="0"/>
              <a:t>2. Каждый </a:t>
            </a:r>
            <a:r>
              <a:rPr lang="ru-RU" dirty="0"/>
              <a:t>берет кошелек – сумку  и  6  монет из Банка.</a:t>
            </a:r>
          </a:p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6415" y="2368732"/>
            <a:ext cx="4817293" cy="3612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8208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400595"/>
            <a:ext cx="3840480" cy="1576252"/>
          </a:xfrm>
        </p:spPr>
        <p:txBody>
          <a:bodyPr/>
          <a:lstStyle/>
          <a:p>
            <a:r>
              <a:rPr lang="ru-RU" dirty="0"/>
              <a:t>Как играть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7169" y="1143672"/>
            <a:ext cx="5910279" cy="4432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11732" y="1881051"/>
            <a:ext cx="3840480" cy="4062549"/>
          </a:xfrm>
        </p:spPr>
        <p:txBody>
          <a:bodyPr/>
          <a:lstStyle/>
          <a:p>
            <a:r>
              <a:rPr lang="ru-RU" b="1" dirty="0"/>
              <a:t>В свой ход:</a:t>
            </a:r>
          </a:p>
          <a:p>
            <a:pPr lvl="0"/>
            <a:r>
              <a:rPr lang="ru-RU" dirty="0"/>
              <a:t>Брось кубик и перемести свою фишку на соответствующее количество полей, затем</a:t>
            </a:r>
          </a:p>
          <a:p>
            <a:pPr lvl="0"/>
            <a:r>
              <a:rPr lang="ru-RU" dirty="0"/>
              <a:t>Выполни инструкции, указанные на этом поле. Если ты хозяин этого сектора, то деньги в кошелек-сумку переходят тебе —следи за этим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486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На какое поле ты попал</a:t>
            </a:r>
            <a:r>
              <a:rPr lang="ru-RU" sz="2800" dirty="0" smtClean="0"/>
              <a:t>?</a:t>
            </a:r>
            <a:r>
              <a:rPr lang="ru-RU" dirty="0"/>
              <a:t/>
            </a:r>
            <a:br>
              <a:rPr lang="ru-RU" dirty="0"/>
            </a:br>
            <a:r>
              <a:rPr lang="ru-RU" sz="5300" b="1" dirty="0" smtClean="0">
                <a:solidFill>
                  <a:schemeClr val="tx2"/>
                </a:solidFill>
              </a:rPr>
              <a:t>магазин</a:t>
            </a:r>
            <a:endParaRPr lang="ru-RU" sz="5300" b="1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2400" dirty="0"/>
              <a:t>Заплати  одну </a:t>
            </a:r>
            <a:r>
              <a:rPr lang="ru-RU" sz="2400" dirty="0" smtClean="0"/>
              <a:t>монету</a:t>
            </a:r>
            <a:endParaRPr lang="ru-RU" sz="2400" dirty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9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sz="2400" dirty="0"/>
              <a:t>и выбери товар, сложив его в свой кошелек-сумку!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1377" y="1800497"/>
            <a:ext cx="3960223" cy="2970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856" y="1800497"/>
            <a:ext cx="3953693" cy="2965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584130" y="5336040"/>
            <a:ext cx="1001486" cy="1023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8054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13136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2"/>
                </a:solidFill>
              </a:rPr>
              <a:t>кафе</a:t>
            </a:r>
            <a:endParaRPr lang="ru-RU" sz="5400" b="1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2400" dirty="0"/>
              <a:t>Заплати  одну </a:t>
            </a:r>
            <a:r>
              <a:rPr lang="ru-RU" sz="2400" dirty="0" smtClean="0"/>
              <a:t>монету</a:t>
            </a:r>
            <a:endParaRPr lang="ru-RU" sz="2400" dirty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9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sz="2400" dirty="0"/>
              <a:t>и выбери товар, сложив его в свой кошелек-сумку!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081" y="1832610"/>
            <a:ext cx="3817393" cy="2863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6120" y="1856117"/>
            <a:ext cx="3786051" cy="2839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915056" y="5266371"/>
            <a:ext cx="1001486" cy="1023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1479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01890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2"/>
                </a:solidFill>
              </a:rPr>
              <a:t>аптека</a:t>
            </a:r>
            <a:endParaRPr lang="ru-RU" sz="5400" b="1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/>
              <a:t>Заплати  одну </a:t>
            </a:r>
            <a:r>
              <a:rPr lang="ru-RU" sz="2400" dirty="0" smtClean="0"/>
              <a:t>монету</a:t>
            </a:r>
            <a:endParaRPr lang="ru-RU" sz="2400" dirty="0"/>
          </a:p>
          <a:p>
            <a:endParaRPr lang="ru-RU" dirty="0"/>
          </a:p>
          <a:p>
            <a:pPr algn="ctr"/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9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/>
              <a:t>и выбери товар, сложив его в свой кошелек-сумку!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5953" y="1844005"/>
            <a:ext cx="3788751" cy="2841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9995" y="1844005"/>
            <a:ext cx="3794759" cy="2846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010850" y="5257663"/>
            <a:ext cx="1001486" cy="1023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44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3431377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651_TF03431377" id="{E55CF100-C248-4B8F-8F5C-C7DC3EE79A39}" vid="{F3C83CD3-4C48-4907-A3EA-9E7FA702781C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tf03431377</Template>
  <TotalTime>390</TotalTime>
  <Words>468</Words>
  <Application>Microsoft Office PowerPoint</Application>
  <PresentationFormat>Широкоэкранный</PresentationFormat>
  <Paragraphs>71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Segoe Print</vt:lpstr>
      <vt:lpstr>Symbol</vt:lpstr>
      <vt:lpstr>Times New Roman</vt:lpstr>
      <vt:lpstr>tf03431377</vt:lpstr>
      <vt:lpstr>Государственное бюджетное дошкольное образовательное учреждение детский сад №108 комбинированного вида Выборгского района Санкт-Петербурга   Матрешкин -Град</vt:lpstr>
      <vt:lpstr> Матрешкин - Град </vt:lpstr>
      <vt:lpstr>Презентация PowerPoint</vt:lpstr>
      <vt:lpstr>Комплект игры </vt:lpstr>
      <vt:lpstr>Подготовка к игре </vt:lpstr>
      <vt:lpstr>Как играть </vt:lpstr>
      <vt:lpstr>На какое поле ты попал? магазин</vt:lpstr>
      <vt:lpstr>кафе</vt:lpstr>
      <vt:lpstr>аптека</vt:lpstr>
      <vt:lpstr>театр</vt:lpstr>
      <vt:lpstr>парикмахерская</vt:lpstr>
      <vt:lpstr>автостанция </vt:lpstr>
      <vt:lpstr>Дружный круг (физкульт – минутка) </vt:lpstr>
      <vt:lpstr>парк</vt:lpstr>
      <vt:lpstr>банк</vt:lpstr>
      <vt:lpstr>Для детей младшего возраста рекомендуется пройти один круг,  а для детей среднего и старшего возраста 2-3 круга.  На станции «Банк» в конце игры ведется подсчет в кошельках – сумках каждого игрока (деньги, товары, услуги, эмоции). Победитель тот - у кого больше всего оказалось денег.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 по финансовой грамотности «Профессии» (младшая группа)</dc:title>
  <dc:creator>Amilo</dc:creator>
  <cp:lastModifiedBy>Ревенко</cp:lastModifiedBy>
  <cp:revision>40</cp:revision>
  <dcterms:created xsi:type="dcterms:W3CDTF">2020-04-26T10:52:38Z</dcterms:created>
  <dcterms:modified xsi:type="dcterms:W3CDTF">2020-08-22T09:43:37Z</dcterms:modified>
</cp:coreProperties>
</file>