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66" r:id="rId3"/>
    <p:sldId id="267" r:id="rId4"/>
    <p:sldId id="268" r:id="rId5"/>
    <p:sldId id="269" r:id="rId6"/>
    <p:sldId id="270" r:id="rId7"/>
    <p:sldId id="258" r:id="rId8"/>
    <p:sldId id="256" r:id="rId9"/>
    <p:sldId id="261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E5144-AA56-4AC3-A22A-8FE55598B85D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F384B-166B-4D06-B128-938C8DEBF8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24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061392" y="4350019"/>
            <a:ext cx="4739537" cy="3510970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91006" y="878422"/>
            <a:ext cx="4474549" cy="316340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6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061392" y="4350019"/>
            <a:ext cx="4739537" cy="3433582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91006" y="878422"/>
            <a:ext cx="4474549" cy="316340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061392" y="4350019"/>
            <a:ext cx="4739537" cy="3433582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91006" y="878422"/>
            <a:ext cx="4474549" cy="316340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061392" y="4350019"/>
            <a:ext cx="4739537" cy="3433582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91006" y="878422"/>
            <a:ext cx="4474549" cy="316340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3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061392" y="4350019"/>
            <a:ext cx="4739537" cy="3433582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91006" y="878422"/>
            <a:ext cx="4474549" cy="316340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061392" y="4350019"/>
            <a:ext cx="4739537" cy="3433582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1" y="492532"/>
            <a:ext cx="7806240" cy="11665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00808"/>
            <a:ext cx="4680520" cy="50604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6530400" y="1468954"/>
            <a:ext cx="2776320" cy="3429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900" dirty="0">
                <a:solidFill>
                  <a:srgbClr val="800000"/>
                </a:solidFill>
              </a:rPr>
              <a:t>«Мальчишки» 1971 год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61587161"/>
              </p:ext>
            </p:extLst>
          </p:nvPr>
        </p:nvGraphicFramePr>
        <p:xfrm>
          <a:off x="755576" y="476671"/>
          <a:ext cx="7488832" cy="60830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/>
              </a:tblGrid>
              <a:tr h="32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50" dirty="0">
                          <a:effectLst/>
                        </a:rPr>
                        <a:t>Рабочие материалы к сочинению</a:t>
                      </a:r>
                      <a:endParaRPr lang="ru-RU" sz="2000" b="1" kern="50" dirty="0">
                        <a:effectLst/>
                        <a:latin typeface="Times New Roman"/>
                        <a:ea typeface="Arial"/>
                      </a:endParaRPr>
                    </a:p>
                  </a:txBody>
                  <a:tcPr marL="28325" marR="28325" marT="28325" marB="28325"/>
                </a:tc>
              </a:tr>
              <a:tr h="728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50">
                          <a:effectLst/>
                        </a:rPr>
                        <a:t>Поздний вечер, тёмно-синее небо, огни вечернего города, освещённые окна домов, тени на крыше.</a:t>
                      </a:r>
                      <a:endParaRPr lang="ru-RU" sz="2000" b="1" kern="50">
                        <a:effectLst/>
                        <a:latin typeface="Times New Roman"/>
                        <a:ea typeface="Arial"/>
                      </a:endParaRPr>
                    </a:p>
                  </a:txBody>
                  <a:tcPr marL="28325" marR="28325" marT="28325" marB="28325"/>
                </a:tc>
              </a:tr>
              <a:tr h="324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50">
                          <a:effectLst/>
                        </a:rPr>
                        <a:t>Небо, город, мальчики на крыше.</a:t>
                      </a:r>
                      <a:endParaRPr lang="ru-RU" sz="2000" b="1" kern="50">
                        <a:effectLst/>
                        <a:latin typeface="Times New Roman"/>
                        <a:ea typeface="Arial"/>
                      </a:endParaRPr>
                    </a:p>
                  </a:txBody>
                  <a:tcPr marL="28325" marR="28325" marT="28325" marB="28325"/>
                </a:tc>
              </a:tr>
              <a:tr h="3885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50">
                          <a:effectLst/>
                        </a:rPr>
                        <a:t>Темные, приглушённые; неясные, размытые контуры.</a:t>
                      </a:r>
                      <a:endParaRPr lang="ru-RU" sz="2000" b="1" kern="50">
                        <a:effectLst/>
                        <a:latin typeface="Times New Roman"/>
                        <a:ea typeface="Arial"/>
                      </a:endParaRPr>
                    </a:p>
                  </a:txBody>
                  <a:tcPr marL="28325" marR="28325" marT="28325" marB="28325"/>
                </a:tc>
              </a:tr>
              <a:tr h="3885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50">
                          <a:effectLst/>
                        </a:rPr>
                        <a:t>Три друга, одного возраста, наверное, одноклассники, соседи.</a:t>
                      </a:r>
                      <a:endParaRPr lang="ru-RU" sz="2000" b="1" kern="50">
                        <a:effectLst/>
                        <a:latin typeface="Times New Roman"/>
                        <a:ea typeface="Arial"/>
                      </a:endParaRPr>
                    </a:p>
                  </a:txBody>
                  <a:tcPr marL="28325" marR="28325" marT="28325" marB="28325"/>
                </a:tc>
              </a:tr>
              <a:tr h="3885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50">
                          <a:effectLst/>
                        </a:rPr>
                        <a:t>На крыше дома, внимательно всматриваются в ночное небо.</a:t>
                      </a:r>
                      <a:endParaRPr lang="ru-RU" sz="2000" b="1" kern="50">
                        <a:effectLst/>
                        <a:latin typeface="Times New Roman"/>
                        <a:ea typeface="Arial"/>
                      </a:endParaRPr>
                    </a:p>
                  </a:txBody>
                  <a:tcPr marL="28325" marR="28325" marT="28325" marB="28325"/>
                </a:tc>
              </a:tr>
              <a:tr h="223920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b="1" kern="50" dirty="0">
                          <a:effectLst/>
                        </a:rPr>
                        <a:t>Указывает на что-то в небе, делится услышанным, прочитанным. Выделяется. Хороший рассказчик, сумел заинтересовать друзей.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b="1" kern="50" dirty="0">
                          <a:effectLst/>
                        </a:rPr>
                        <a:t>Увлечён увиденным и услышанным. Застыл от удивления и восхищения.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2000" b="1" kern="50" dirty="0" smtClean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b="1" kern="50" dirty="0" smtClean="0">
                          <a:effectLst/>
                        </a:rPr>
                        <a:t>отрываясь </a:t>
                      </a:r>
                      <a:r>
                        <a:rPr lang="ru-RU" sz="2000" b="1" kern="50" dirty="0">
                          <a:effectLst/>
                        </a:rPr>
                        <a:t>тоже смотрит на небо. Взгляд его задумчив, мечтателен. </a:t>
                      </a:r>
                      <a:endParaRPr lang="ru-RU" sz="2000" b="1" kern="50" dirty="0">
                        <a:effectLst/>
                        <a:latin typeface="Times New Roman"/>
                        <a:ea typeface="Arial"/>
                      </a:endParaRPr>
                    </a:p>
                  </a:txBody>
                  <a:tcPr marL="28325" marR="28325" marT="28325" marB="28325"/>
                </a:tc>
              </a:tr>
              <a:tr h="871476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b="1" kern="50" dirty="0">
                          <a:effectLst/>
                        </a:rPr>
                        <a:t>Серьёзный, целеустремлённый.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b="1" kern="50" dirty="0">
                          <a:effectLst/>
                        </a:rPr>
                        <a:t>Очень впечатлительный.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b="1" kern="50" dirty="0">
                          <a:effectLst/>
                        </a:rPr>
                        <a:t>Романтик, мечтатель.</a:t>
                      </a:r>
                      <a:endParaRPr lang="ru-RU" sz="2000" b="1" kern="50" dirty="0">
                        <a:effectLst/>
                        <a:latin typeface="Times New Roman"/>
                        <a:ea typeface="Arial"/>
                      </a:endParaRPr>
                    </a:p>
                  </a:txBody>
                  <a:tcPr marL="28325" marR="28325" marT="28325" marB="28325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067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881" y="447887"/>
            <a:ext cx="4248000" cy="57246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572001" y="653829"/>
            <a:ext cx="3918240" cy="326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spcBef>
                <a:spcPts val="1089"/>
              </a:spcBef>
              <a:spcAft>
                <a:spcPts val="907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3600" dirty="0">
                <a:solidFill>
                  <a:srgbClr val="800000"/>
                </a:solidFill>
              </a:rPr>
              <a:t>Решетников Федор Павлович (1906 г. - 1988 г.) - советский художник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1" y="492532"/>
            <a:ext cx="7807680" cy="1167963"/>
          </a:xfrm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dirty="0" smtClean="0"/>
              <a:t>Награды и медали.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72481" y="1947084"/>
            <a:ext cx="7807680" cy="4442867"/>
          </a:xfrm>
        </p:spPr>
        <p:txBody>
          <a:bodyPr tIns="0" anchor="ctr"/>
          <a:lstStyle/>
          <a:p>
            <a:pPr marL="0" indent="0" algn="ctr"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dirty="0" smtClean="0">
                <a:latin typeface="Times New Roman" pitchFamily="18" charset="0"/>
              </a:rPr>
              <a:t>    * Сталинская премия второй степени (1949) — за картины «Генералиссимус Советского Союза И. В. Сталин» и «Прибыл на каникулы»</a:t>
            </a:r>
          </a:p>
          <a:p>
            <a:pPr marL="0" indent="0" algn="ctr"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dirty="0" smtClean="0">
                <a:latin typeface="Times New Roman" pitchFamily="18" charset="0"/>
              </a:rPr>
              <a:t>    * Сталинская премия третьей степени (1951) — за картину «За мир !» (1950)</a:t>
            </a:r>
          </a:p>
          <a:p>
            <a:pPr marL="0" indent="0" algn="ctr"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dirty="0" smtClean="0">
                <a:latin typeface="Times New Roman" pitchFamily="18" charset="0"/>
              </a:rPr>
              <a:t>    * народный художник СССР (1974)</a:t>
            </a:r>
          </a:p>
          <a:p>
            <a:pPr marL="0" indent="0" algn="ctr"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dirty="0" smtClean="0">
                <a:latin typeface="Times New Roman" pitchFamily="18" charset="0"/>
              </a:rPr>
              <a:t>    * два ордена и медали</a:t>
            </a:r>
          </a:p>
          <a:p>
            <a:pPr marL="0" indent="0" algn="ctr"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1" y="492532"/>
            <a:ext cx="7807680" cy="1167963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dirty="0" smtClean="0"/>
              <a:t>Детские образы в творчестве Ф.П.Решетникова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881" y="1795869"/>
            <a:ext cx="3918240" cy="50621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4734720" y="2782372"/>
            <a:ext cx="4245120" cy="2443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900" dirty="0">
                <a:solidFill>
                  <a:srgbClr val="800000"/>
                </a:solidFill>
              </a:rPr>
              <a:t>«Прибыл на каникулы» 1948 год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121" y="424845"/>
            <a:ext cx="5106240" cy="561659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6062400" y="1306218"/>
            <a:ext cx="2754720" cy="39186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900" dirty="0">
                <a:solidFill>
                  <a:srgbClr val="800000"/>
                </a:solidFill>
              </a:rPr>
              <a:t>«Опять двойка» 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900" dirty="0">
                <a:solidFill>
                  <a:srgbClr val="800000"/>
                </a:solidFill>
              </a:rPr>
              <a:t>1952 год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880" y="653828"/>
            <a:ext cx="6048000" cy="47006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6530401" y="1306218"/>
            <a:ext cx="2612160" cy="3429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900" dirty="0">
                <a:solidFill>
                  <a:srgbClr val="800000"/>
                </a:solidFill>
              </a:rPr>
              <a:t>«Достали языка» 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900" dirty="0">
                <a:solidFill>
                  <a:srgbClr val="800000"/>
                </a:solidFill>
              </a:rPr>
              <a:t>1943 год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1.Назовите </a:t>
            </a:r>
            <a:r>
              <a:rPr lang="ru-RU" dirty="0"/>
              <a:t>автора картины и расскажите о художнике.</a:t>
            </a:r>
          </a:p>
          <a:p>
            <a:r>
              <a:rPr lang="ru-RU" dirty="0"/>
              <a:t>2.Что в картине главное, о каком событии или явлении рассказал художник?</a:t>
            </a:r>
          </a:p>
          <a:p>
            <a:r>
              <a:rPr lang="ru-RU" dirty="0"/>
              <a:t>3.Что автор передал на переднем плане? На какие объекты он обращает наше внимание? Почему? Опишите их, подбирая точные "рисующие" слова.</a:t>
            </a:r>
          </a:p>
          <a:p>
            <a:r>
              <a:rPr lang="ru-RU" dirty="0"/>
              <a:t>4.Что вы видите на заднем плане картины? Как художник его изобразил? Почему?</a:t>
            </a:r>
          </a:p>
          <a:p>
            <a:r>
              <a:rPr lang="ru-RU" dirty="0"/>
              <a:t>5.Покажите своё отношение к картине: нравится ли она вам и чем?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41763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Памятка </a:t>
            </a:r>
            <a:r>
              <a:rPr lang="ru-RU" sz="3100" b="1" dirty="0">
                <a:solidFill>
                  <a:srgbClr val="FF0000"/>
                </a:solidFill>
              </a:rPr>
              <a:t>"Как писать сочинение по картине"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890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32656"/>
            <a:ext cx="64807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Над Землёю ночью поздней,</a:t>
            </a:r>
            <a:br>
              <a:rPr lang="ru-RU" sz="2400" b="1" dirty="0"/>
            </a:br>
            <a:r>
              <a:rPr lang="ru-RU" sz="2400" b="1" dirty="0"/>
              <a:t>Только руку протяни,</a:t>
            </a:r>
            <a:br>
              <a:rPr lang="ru-RU" sz="2400" b="1" dirty="0"/>
            </a:br>
            <a:r>
              <a:rPr lang="ru-RU" sz="2400" b="1" dirty="0"/>
              <a:t>Ты ухватишься за звёзды:</a:t>
            </a:r>
            <a:br>
              <a:rPr lang="ru-RU" sz="2400" b="1" dirty="0"/>
            </a:br>
            <a:r>
              <a:rPr lang="ru-RU" sz="2400" b="1" dirty="0"/>
              <a:t>Рядом кажутся они.</a:t>
            </a:r>
            <a:br>
              <a:rPr lang="ru-RU" sz="2400" b="1" dirty="0"/>
            </a:br>
            <a:r>
              <a:rPr lang="ru-RU" sz="2400" b="1" dirty="0"/>
              <a:t>Можно взять перо Павлина,</a:t>
            </a:r>
            <a:br>
              <a:rPr lang="ru-RU" sz="2400" b="1" dirty="0"/>
            </a:br>
            <a:r>
              <a:rPr lang="ru-RU" sz="2400" b="1" dirty="0"/>
              <a:t>Тронуть стрелки на Часах,</a:t>
            </a:r>
            <a:br>
              <a:rPr lang="ru-RU" sz="2400" b="1" dirty="0"/>
            </a:br>
            <a:r>
              <a:rPr lang="ru-RU" sz="2400" b="1" dirty="0"/>
              <a:t>Покататься на Дельфине,</a:t>
            </a:r>
            <a:br>
              <a:rPr lang="ru-RU" sz="2400" b="1" dirty="0"/>
            </a:br>
            <a:r>
              <a:rPr lang="ru-RU" sz="2400" b="1" dirty="0"/>
              <a:t>Покачаться на Весах.</a:t>
            </a:r>
            <a:br>
              <a:rPr lang="ru-RU" sz="2400" b="1" dirty="0"/>
            </a:br>
            <a:r>
              <a:rPr lang="ru-RU" sz="2400" b="1" dirty="0"/>
              <a:t>Над Землёю ночью поздней,</a:t>
            </a:r>
            <a:br>
              <a:rPr lang="ru-RU" sz="2400" b="1" dirty="0"/>
            </a:br>
            <a:r>
              <a:rPr lang="ru-RU" sz="2400" b="1" dirty="0"/>
              <a:t>Если бросить в небо взгляд,</a:t>
            </a:r>
            <a:br>
              <a:rPr lang="ru-RU" sz="2400" b="1" dirty="0"/>
            </a:br>
            <a:r>
              <a:rPr lang="ru-RU" sz="2400" b="1" dirty="0"/>
              <a:t>Ты увидишь, словно гроздья,</a:t>
            </a:r>
            <a:br>
              <a:rPr lang="ru-RU" sz="2400" b="1" dirty="0"/>
            </a:br>
            <a:r>
              <a:rPr lang="ru-RU" sz="2400" b="1" dirty="0"/>
              <a:t>Там созвездия висят.</a:t>
            </a:r>
            <a:br>
              <a:rPr lang="ru-RU" sz="2400" b="1" dirty="0"/>
            </a:br>
            <a:r>
              <a:rPr lang="ru-RU" sz="2400" b="1" dirty="0"/>
              <a:t>Над Землёю ночью поздней,</a:t>
            </a:r>
            <a:br>
              <a:rPr lang="ru-RU" sz="2400" b="1" dirty="0"/>
            </a:br>
            <a:r>
              <a:rPr lang="ru-RU" sz="2400" b="1" dirty="0"/>
              <a:t>Только руку протяни,</a:t>
            </a:r>
            <a:br>
              <a:rPr lang="ru-RU" sz="2400" b="1" dirty="0"/>
            </a:br>
            <a:r>
              <a:rPr lang="ru-RU" sz="2400" b="1" dirty="0"/>
              <a:t>Ты ухватишься за звёзды:</a:t>
            </a:r>
            <a:br>
              <a:rPr lang="ru-RU" sz="2400" b="1" dirty="0"/>
            </a:br>
            <a:r>
              <a:rPr lang="ru-RU" sz="2400" b="1" dirty="0"/>
              <a:t>Рядом кажутся они.</a:t>
            </a:r>
          </a:p>
          <a:p>
            <a:pPr algn="ctr"/>
            <a:r>
              <a:rPr lang="ru-RU" sz="2400" b="1" dirty="0"/>
              <a:t>Аркадий Хайт</a:t>
            </a:r>
          </a:p>
        </p:txBody>
      </p:sp>
    </p:spTree>
    <p:extLst>
      <p:ext uri="{BB962C8B-B14F-4D97-AF65-F5344CB8AC3E}">
        <p14:creationId xmlns:p14="http://schemas.microsoft.com/office/powerpoint/2010/main" xmlns="" val="6309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764704"/>
            <a:ext cx="7164784" cy="536145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/>
              <a:t>В кос</a:t>
            </a:r>
            <a:r>
              <a:rPr lang="ru-RU" b="1" dirty="0"/>
              <a:t>мосе так здорово!</a:t>
            </a:r>
          </a:p>
          <a:p>
            <a:pPr algn="ctr"/>
            <a:r>
              <a:rPr lang="ru-RU" b="1" dirty="0"/>
              <a:t>Звёзды и планеты</a:t>
            </a:r>
          </a:p>
          <a:p>
            <a:pPr algn="ctr"/>
            <a:r>
              <a:rPr lang="ru-RU" b="1" dirty="0"/>
              <a:t>В чёрной невесомости</a:t>
            </a:r>
          </a:p>
          <a:p>
            <a:pPr algn="ctr"/>
            <a:r>
              <a:rPr lang="ru-RU" b="1" dirty="0"/>
              <a:t>Медленно плывут!</a:t>
            </a:r>
          </a:p>
          <a:p>
            <a:pPr algn="ctr"/>
            <a:r>
              <a:rPr lang="ru-RU" b="1" dirty="0"/>
              <a:t>В космосе так здорово!</a:t>
            </a:r>
          </a:p>
          <a:p>
            <a:pPr algn="ctr"/>
            <a:r>
              <a:rPr lang="ru-RU" b="1" dirty="0"/>
              <a:t>Острые ракеты</a:t>
            </a:r>
          </a:p>
          <a:p>
            <a:pPr algn="ctr"/>
            <a:r>
              <a:rPr lang="ru-RU" b="1" dirty="0"/>
              <a:t>На огромной скорости</a:t>
            </a:r>
          </a:p>
          <a:p>
            <a:pPr algn="ctr"/>
            <a:r>
              <a:rPr lang="ru-RU" b="1" dirty="0"/>
              <a:t>Мчатся там и тут!</a:t>
            </a:r>
          </a:p>
          <a:p>
            <a:pPr algn="ctr"/>
            <a:r>
              <a:rPr lang="ru-RU" b="1" dirty="0"/>
              <a:t>Так чудесно в космосе!</a:t>
            </a:r>
          </a:p>
          <a:p>
            <a:pPr algn="ctr"/>
            <a:r>
              <a:rPr lang="ru-RU" b="1" dirty="0"/>
              <a:t>Так волшебно в космосе!</a:t>
            </a:r>
          </a:p>
          <a:p>
            <a:pPr algn="ctr"/>
            <a:r>
              <a:rPr lang="ru-RU" b="1" dirty="0"/>
              <a:t>В настоящем космосе</a:t>
            </a:r>
          </a:p>
          <a:p>
            <a:pPr algn="ctr"/>
            <a:r>
              <a:rPr lang="ru-RU" b="1" dirty="0"/>
              <a:t>Побывал однажды!</a:t>
            </a:r>
          </a:p>
          <a:p>
            <a:pPr algn="ctr"/>
            <a:r>
              <a:rPr lang="ru-RU" b="1" dirty="0"/>
              <a:t>В настоящем космосе!</a:t>
            </a:r>
          </a:p>
          <a:p>
            <a:pPr algn="ctr"/>
            <a:r>
              <a:rPr lang="ru-RU" b="1" dirty="0"/>
              <a:t>В том, который видел сквозь,</a:t>
            </a:r>
          </a:p>
          <a:p>
            <a:pPr algn="ctr"/>
            <a:r>
              <a:rPr lang="ru-RU" b="1" dirty="0"/>
              <a:t>В том, который видел сквозь</a:t>
            </a:r>
          </a:p>
          <a:p>
            <a:pPr algn="ctr"/>
            <a:r>
              <a:rPr lang="ru-RU" b="1" dirty="0"/>
              <a:t>Телескоп бумажный!</a:t>
            </a:r>
          </a:p>
          <a:p>
            <a:pPr algn="ctr"/>
            <a:r>
              <a:rPr lang="ru-RU" b="1" dirty="0"/>
              <a:t>Оксана Ахметова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652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</TotalTime>
  <Words>371</Words>
  <Application>Microsoft Office PowerPoint</Application>
  <PresentationFormat>Экран (4:3)</PresentationFormat>
  <Paragraphs>51</Paragraphs>
  <Slides>10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Слайд 1</vt:lpstr>
      <vt:lpstr>Слайд 2</vt:lpstr>
      <vt:lpstr>Награды и медали.</vt:lpstr>
      <vt:lpstr>Детские образы в творчестве Ф.П.Решетникова</vt:lpstr>
      <vt:lpstr>Слайд 5</vt:lpstr>
      <vt:lpstr>Слайд 6</vt:lpstr>
      <vt:lpstr> Памятка "Как писать сочинение по картине"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"Как писать сочинение по картине"</dc:title>
  <dc:creator>User</dc:creator>
  <cp:lastModifiedBy>User</cp:lastModifiedBy>
  <cp:revision>6</cp:revision>
  <dcterms:created xsi:type="dcterms:W3CDTF">2017-11-19T08:55:27Z</dcterms:created>
  <dcterms:modified xsi:type="dcterms:W3CDTF">2020-08-22T08:01:21Z</dcterms:modified>
</cp:coreProperties>
</file>