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C361C-067F-4989-822D-CA8993282F88}" type="datetimeFigureOut">
              <a:rPr lang="ru-RU" smtClean="0"/>
              <a:t>22.08.2020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FDE15-1B61-4E86-8AAD-39273541FA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C361C-067F-4989-822D-CA8993282F88}" type="datetimeFigureOut">
              <a:rPr lang="ru-RU" smtClean="0"/>
              <a:t>22.08.2020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FDE15-1B61-4E86-8AAD-39273541FA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C361C-067F-4989-822D-CA8993282F88}" type="datetimeFigureOut">
              <a:rPr lang="ru-RU" smtClean="0"/>
              <a:t>22.08.2020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FDE15-1B61-4E86-8AAD-39273541FAB9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C361C-067F-4989-822D-CA8993282F88}" type="datetimeFigureOut">
              <a:rPr lang="ru-RU" smtClean="0"/>
              <a:t>22.08.2020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FDE15-1B61-4E86-8AAD-39273541FAB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C361C-067F-4989-822D-CA8993282F88}" type="datetimeFigureOut">
              <a:rPr lang="ru-RU" smtClean="0"/>
              <a:t>22.08.2020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FDE15-1B61-4E86-8AAD-39273541FA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C361C-067F-4989-822D-CA8993282F88}" type="datetimeFigureOut">
              <a:rPr lang="ru-RU" smtClean="0"/>
              <a:t>22.08.2020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FDE15-1B61-4E86-8AAD-39273541FAB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C361C-067F-4989-822D-CA8993282F88}" type="datetimeFigureOut">
              <a:rPr lang="ru-RU" smtClean="0"/>
              <a:t>22.08.2020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FDE15-1B61-4E86-8AAD-39273541FA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C361C-067F-4989-822D-CA8993282F88}" type="datetimeFigureOut">
              <a:rPr lang="ru-RU" smtClean="0"/>
              <a:t>22.08.2020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FDE15-1B61-4E86-8AAD-39273541FA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C361C-067F-4989-822D-CA8993282F88}" type="datetimeFigureOut">
              <a:rPr lang="ru-RU" smtClean="0"/>
              <a:t>22.08.2020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FDE15-1B61-4E86-8AAD-39273541FA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C361C-067F-4989-822D-CA8993282F88}" type="datetimeFigureOut">
              <a:rPr lang="ru-RU" smtClean="0"/>
              <a:t>22.08.2020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FDE15-1B61-4E86-8AAD-39273541FAB9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C361C-067F-4989-822D-CA8993282F88}" type="datetimeFigureOut">
              <a:rPr lang="ru-RU" smtClean="0"/>
              <a:t>22.08.2020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FDE15-1B61-4E86-8AAD-39273541FAB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E3C361C-067F-4989-822D-CA8993282F88}" type="datetimeFigureOut">
              <a:rPr lang="ru-RU" smtClean="0"/>
              <a:t>22.08.2020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EBFDE15-1B61-4E86-8AAD-39273541FAB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772400" cy="295232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Государственное </a:t>
            </a:r>
            <a:r>
              <a:rPr lang="ru-RU" sz="2400" dirty="0"/>
              <a:t>бюджетное </a:t>
            </a:r>
            <a:r>
              <a:rPr lang="ru-RU" sz="2200" dirty="0"/>
              <a:t>образовательное учреждение </a:t>
            </a:r>
            <a:br>
              <a:rPr lang="ru-RU" sz="2200" dirty="0"/>
            </a:br>
            <a:r>
              <a:rPr lang="ru-RU" sz="2200" b="1" dirty="0"/>
              <a:t>ПЕДАГОГИЧЕСКАЯ АКАДЕМИЯ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> </a:t>
            </a:r>
            <a:br>
              <a:rPr lang="ru-RU" sz="2200" dirty="0"/>
            </a:br>
            <a:r>
              <a:rPr lang="ru-RU" sz="2200" dirty="0"/>
              <a:t>Кафедра адаптивного образования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924944"/>
            <a:ext cx="8064896" cy="2736304"/>
          </a:xfrm>
        </p:spPr>
        <p:txBody>
          <a:bodyPr>
            <a:noAutofit/>
          </a:bodyPr>
          <a:lstStyle/>
          <a:p>
            <a:r>
              <a:rPr lang="ru-RU" sz="4000" dirty="0"/>
              <a:t>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Информационный проект</a:t>
            </a:r>
          </a:p>
          <a:p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«Способы развития двигательной организации»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                                                         </a:t>
            </a:r>
          </a:p>
          <a:p>
            <a:r>
              <a:rPr lang="ru-RU" b="1" dirty="0" smtClean="0">
                <a:solidFill>
                  <a:srgbClr val="0033CC"/>
                </a:solidFill>
              </a:rPr>
              <a:t>                                                                           </a:t>
            </a:r>
            <a:r>
              <a:rPr lang="ru-RU" sz="2400" b="1" dirty="0" smtClean="0">
                <a:solidFill>
                  <a:srgbClr val="0033CC"/>
                </a:solidFill>
              </a:rPr>
              <a:t>Юдичевой Ольги Олеговны</a:t>
            </a:r>
          </a:p>
          <a:p>
            <a:r>
              <a:rPr lang="ru-RU" b="1" dirty="0" smtClean="0">
                <a:solidFill>
                  <a:srgbClr val="0033CC"/>
                </a:solidFill>
              </a:rPr>
              <a:t>Москва,</a:t>
            </a:r>
          </a:p>
          <a:p>
            <a:r>
              <a:rPr lang="ru-RU" b="1" dirty="0" smtClean="0">
                <a:solidFill>
                  <a:srgbClr val="0033CC"/>
                </a:solidFill>
              </a:rPr>
              <a:t> </a:t>
            </a:r>
            <a:r>
              <a:rPr lang="ru-RU" b="1" dirty="0" smtClean="0">
                <a:solidFill>
                  <a:srgbClr val="0033CC"/>
                </a:solidFill>
              </a:rPr>
              <a:t>20</a:t>
            </a:r>
            <a:r>
              <a:rPr lang="en-US" b="1" dirty="0" smtClean="0">
                <a:solidFill>
                  <a:srgbClr val="0033CC"/>
                </a:solidFill>
              </a:rPr>
              <a:t>20</a:t>
            </a:r>
            <a:r>
              <a:rPr lang="ru-RU" b="1" dirty="0" smtClean="0">
                <a:solidFill>
                  <a:srgbClr val="0033CC"/>
                </a:solidFill>
              </a:rPr>
              <a:t>г</a:t>
            </a:r>
            <a:endParaRPr lang="ru-RU" b="1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67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844824"/>
            <a:ext cx="8712967" cy="4824536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Элементы новизны в изучаемом физическом упражнении; </a:t>
            </a:r>
          </a:p>
          <a:p>
            <a:pPr lvl="0"/>
            <a:r>
              <a:rPr lang="ru-RU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Симметричные и асимметричные движения; </a:t>
            </a:r>
          </a:p>
          <a:p>
            <a:pPr lvl="0"/>
            <a:r>
              <a:rPr lang="ru-RU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Упражнения на реагирующую способность;</a:t>
            </a:r>
          </a:p>
          <a:p>
            <a:pPr lvl="0"/>
            <a:r>
              <a:rPr lang="ru-RU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Упражнения на раздражения вестибулярного аппарата; </a:t>
            </a:r>
          </a:p>
          <a:p>
            <a:pPr lvl="0"/>
            <a:r>
              <a:rPr lang="ru-RU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Упражнения на точность различия мышечных усилий, временных отрезков и расстояния; </a:t>
            </a:r>
          </a:p>
          <a:p>
            <a:pPr lvl="0"/>
            <a:r>
              <a:rPr lang="ru-RU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Упражнение на дифференцировку зрительных и слуховых сигналов по силе, расстоянию, направлению; </a:t>
            </a:r>
          </a:p>
          <a:p>
            <a:pPr lvl="0"/>
            <a:r>
              <a:rPr lang="ru-RU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Воспроизведение заданного ритма движений (под музыку, голос, хлопки); </a:t>
            </a:r>
          </a:p>
          <a:p>
            <a:pPr lvl="0"/>
            <a:r>
              <a:rPr lang="ru-RU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Пространственная ориентация на основе кинестетических, тактильных, зрительных, слуховых ощущений; </a:t>
            </a:r>
          </a:p>
          <a:p>
            <a:pPr lvl="0"/>
            <a:r>
              <a:rPr lang="ru-RU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Упражнения на мелкую моторику кисти; </a:t>
            </a:r>
          </a:p>
          <a:p>
            <a:pPr lvl="0"/>
            <a:r>
              <a:rPr lang="ru-RU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Парные и групповые упражнения, требующие согласованности в совместном действии.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Методические приемы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876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916832"/>
            <a:ext cx="8640959" cy="4209331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Развитие способности к быстрому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реагированию</a:t>
            </a:r>
          </a:p>
          <a:p>
            <a:pPr>
              <a:buFont typeface="Wingdings" pitchFamily="2" charset="2"/>
              <a:buChar char="§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способности к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равновесию</a:t>
            </a:r>
          </a:p>
          <a:p>
            <a:pPr>
              <a:buFont typeface="Wingdings" pitchFamily="2" charset="2"/>
              <a:buChar char="§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способности к пространственной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ориентации</a:t>
            </a:r>
          </a:p>
          <a:p>
            <a:pPr>
              <a:buFont typeface="Wingdings" pitchFamily="2" charset="2"/>
              <a:buChar char="§"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Развитие координации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движений</a:t>
            </a:r>
          </a:p>
          <a:p>
            <a:pPr>
              <a:buFont typeface="Wingdings" pitchFamily="2" charset="2"/>
              <a:buChar char="§"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Развитие мелкой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моторики</a:t>
            </a:r>
          </a:p>
          <a:p>
            <a:pPr>
              <a:buFont typeface="Wingdings" pitchFamily="2" charset="2"/>
              <a:buChar char="§"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Развитие способности к дифференцированию параметров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движения</a:t>
            </a:r>
          </a:p>
          <a:p>
            <a:pPr>
              <a:buFont typeface="Wingdings" pitchFamily="2" charset="2"/>
              <a:buChar char="§"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Развитие способности к расслаблению мышц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Развитие двигательной организации предполагает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499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204864"/>
            <a:ext cx="8640959" cy="410445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3200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Гимнастические упражнения </a:t>
            </a:r>
            <a:endParaRPr lang="ru-RU" sz="3200" b="1" i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3200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Спортивно-прикладные </a:t>
            </a:r>
            <a:r>
              <a:rPr lang="ru-RU" sz="32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упражнения</a:t>
            </a:r>
          </a:p>
          <a:p>
            <a:pPr>
              <a:buFont typeface="Wingdings" pitchFamily="2" charset="2"/>
              <a:buChar char="§"/>
            </a:pPr>
            <a:r>
              <a:rPr lang="ru-RU" sz="32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Игры</a:t>
            </a:r>
          </a:p>
          <a:p>
            <a:pPr>
              <a:buFont typeface="Wingdings" pitchFamily="2" charset="2"/>
              <a:buChar char="§"/>
            </a:pPr>
            <a:r>
              <a:rPr lang="ru-RU" sz="3200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Строевые </a:t>
            </a:r>
            <a:r>
              <a:rPr lang="ru-RU" sz="32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упражнения</a:t>
            </a:r>
          </a:p>
          <a:p>
            <a:pPr>
              <a:buFont typeface="Wingdings" pitchFamily="2" charset="2"/>
              <a:buChar char="§"/>
            </a:pPr>
            <a:r>
              <a:rPr lang="ru-RU" sz="32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Спортивные </a:t>
            </a:r>
            <a:r>
              <a:rPr lang="ru-RU" sz="3200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упражнения и спортивные игры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Средства развития координационных способностей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353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556792"/>
            <a:ext cx="8676952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b="1" i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Оптимизация </a:t>
            </a:r>
            <a:r>
              <a:rPr lang="ru-RU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процесса развития двигательной организации дошкольников возможна при комплексном подходе с учетом одновременной работы по развитию и формированию различных видов </a:t>
            </a:r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движений и развитию координационных способностей .</a:t>
            </a:r>
          </a:p>
          <a:p>
            <a:pPr marL="0" indent="0">
              <a:buNone/>
            </a:pPr>
            <a:endParaRPr lang="ru-RU" b="1" i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Предложенные методы и упражнения по развитию движений детей дошкольного возраста, позволяют организовать работу по развитию двигательной организации с целью предупреждения отклонений в психомоторном развитии.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227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988840"/>
            <a:ext cx="8496944" cy="446449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sz="3600" b="1" i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 </a:t>
            </a:r>
            <a:r>
              <a:rPr lang="ru-RU" sz="36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темы проекта:</a:t>
            </a:r>
            <a:br>
              <a:rPr lang="ru-RU" sz="36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i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Установлено, что около </a:t>
            </a:r>
            <a:r>
              <a:rPr lang="ru-RU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40% старших дошкольников имеют низкий уровень развития двигательных </a:t>
            </a:r>
            <a:r>
              <a:rPr lang="ru-RU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способностей.</a:t>
            </a:r>
            <a:endParaRPr lang="ru-RU" i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нание </a:t>
            </a:r>
            <a:r>
              <a:rPr lang="ru-RU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общих закономерностей и особенностей формирования двигательной сферы детей представляет особую важность для поиска эффективных педагогических средств и методов коррекции двигательных нарушений. </a:t>
            </a:r>
          </a:p>
          <a:p>
            <a:pPr marL="0" indent="0">
              <a:buNone/>
            </a:pPr>
            <a:r>
              <a:rPr lang="ru-RU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связи с этим значим вопрос о поиске путей и разработке новых способов и приемов, обеспечивающих развитие двигательных способностей старших дошкольников.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14408"/>
          </a:xfrm>
        </p:spPr>
        <p:txBody>
          <a:bodyPr>
            <a:normAutofit fontScale="90000"/>
          </a:bodyPr>
          <a:lstStyle/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                     «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Психика формируется в движении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3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. А.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Бернштейн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018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916832"/>
            <a:ext cx="8640960" cy="4320480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40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Цель проекта: </a:t>
            </a:r>
            <a:r>
              <a:rPr lang="ru-RU" sz="2700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выявить закономерности развития двигательной организации в детском возрасте и определить способы развития и коррекции двигательной организации у </a:t>
            </a:r>
            <a:r>
              <a:rPr lang="ru-RU" sz="27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дошкольников</a:t>
            </a:r>
            <a:br>
              <a:rPr lang="ru-RU" sz="27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br>
              <a:rPr lang="ru-RU" sz="40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Изучить </a:t>
            </a:r>
            <a:r>
              <a:rPr lang="ru-RU" sz="2700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литературные источники по данной проблеме;</a:t>
            </a:r>
            <a:br>
              <a:rPr lang="ru-RU" sz="2700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Систематизировать методические приемы и методы развития двигательной сферы дошкольников</a:t>
            </a:r>
          </a:p>
        </p:txBody>
      </p:sp>
    </p:spTree>
    <p:extLst>
      <p:ext uri="{BB962C8B-B14F-4D97-AF65-F5344CB8AC3E}">
        <p14:creationId xmlns:p14="http://schemas.microsoft.com/office/powerpoint/2010/main" val="28625266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84976" cy="6120680"/>
          </a:xfrm>
        </p:spPr>
        <p:txBody>
          <a:bodyPr>
            <a:no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Определение 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понятия </a:t>
            </a:r>
            <a:br>
              <a:rPr lang="ru-RU" sz="36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«двигательная организация»</a:t>
            </a:r>
            <a:br>
              <a:rPr lang="ru-RU" sz="36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Двигательная  организация  -  особенности развития статической и динамической координации,  </a:t>
            </a:r>
            <a:br>
              <a:rPr lang="ru-RU" sz="2400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моторной организации рук,   </a:t>
            </a:r>
            <a:br>
              <a:rPr lang="ru-RU" sz="2400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скорости, </a:t>
            </a:r>
            <a:br>
              <a:rPr lang="ru-RU" sz="2400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одновременности  выполнения заданий. </a:t>
            </a:r>
            <a:br>
              <a:rPr lang="ru-RU" sz="2400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Следовательно, предметом нашего исследования являются двигательно-координационные способности.</a:t>
            </a:r>
            <a:br>
              <a:rPr lang="ru-RU" sz="2400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8843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772816"/>
            <a:ext cx="8496943" cy="4353347"/>
          </a:xfrm>
        </p:spPr>
        <p:txBody>
          <a:bodyPr/>
          <a:lstStyle/>
          <a:p>
            <a:pPr marL="0" indent="0">
              <a:buNone/>
            </a:pPr>
            <a:r>
              <a:rPr lang="ru-RU" sz="2800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Первая </a:t>
            </a:r>
            <a:r>
              <a:rPr lang="ru-RU" sz="28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группа</a:t>
            </a:r>
          </a:p>
          <a:p>
            <a:pPr marL="0" indent="0">
              <a:buNone/>
            </a:pPr>
            <a:endParaRPr lang="ru-RU" b="1" i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Способности </a:t>
            </a:r>
            <a:r>
              <a:rPr lang="ru-RU" sz="2800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точно соизмерять и регулировать пространственные, временные и динамические параметры </a:t>
            </a:r>
            <a:r>
              <a:rPr lang="ru-RU" sz="28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движений.</a:t>
            </a:r>
          </a:p>
          <a:p>
            <a:pPr marL="0" indent="0">
              <a:buNone/>
            </a:pPr>
            <a:endParaRPr lang="ru-RU" sz="2800" b="1" i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ависят</a:t>
            </a:r>
            <a:r>
              <a:rPr lang="ru-RU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, в частности, от «чувства пространства», «чувства времени» и «мышечного чувства», т.е. чувства прилагаемого усилия.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Способности,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относящихся к координации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движений: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5728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772816"/>
            <a:ext cx="8496943" cy="4353347"/>
          </a:xfrm>
        </p:spPr>
        <p:txBody>
          <a:bodyPr/>
          <a:lstStyle/>
          <a:p>
            <a:pPr marL="0" indent="0">
              <a:buNone/>
            </a:pPr>
            <a:r>
              <a:rPr lang="ru-RU" sz="28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Вторая группа</a:t>
            </a:r>
          </a:p>
          <a:p>
            <a:pPr marL="0" indent="0">
              <a:buNone/>
            </a:pPr>
            <a:endParaRPr lang="ru-RU" b="1" i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200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Способности поддерживать статическое (позу) и динамическое равновесие.</a:t>
            </a:r>
            <a:endParaRPr lang="ru-RU" sz="3200" b="1" i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800" b="1" i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Зависят </a:t>
            </a:r>
            <a:r>
              <a:rPr lang="ru-RU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от способности удерживать устойчивое положение тела, т.е. равновесие, заключающееся в устойчивости позы в статических положениях и ее балансировке во время перемещений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Способности,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относящихся к координации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движений: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0259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772816"/>
            <a:ext cx="8496943" cy="43533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Третья группа</a:t>
            </a:r>
          </a:p>
          <a:p>
            <a:pPr marL="0" indent="0">
              <a:buNone/>
            </a:pPr>
            <a:endParaRPr lang="ru-RU" b="1" i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200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Способности выполнять двигательные действия без излишней мышечной напряженности (скованности).</a:t>
            </a:r>
            <a:endParaRPr lang="ru-RU" sz="3200" b="1" i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800" b="1" i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Управление </a:t>
            </a:r>
            <a:r>
              <a:rPr lang="ru-RU" sz="2800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тонической напряженностью и координационной </a:t>
            </a:r>
            <a:r>
              <a:rPr lang="ru-RU" sz="28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напряженностью.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Способности,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относящихся к координации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движений: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21919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492896"/>
            <a:ext cx="8640960" cy="3888432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Более  быстрое </a:t>
            </a:r>
            <a:r>
              <a:rPr lang="ru-RU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и на более </a:t>
            </a:r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качественное  овладение различными </a:t>
            </a:r>
            <a:r>
              <a:rPr lang="ru-RU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двигательными действиями</a:t>
            </a:r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>
              <a:buNone/>
            </a:pPr>
            <a:endParaRPr lang="ru-RU" b="1" i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Постоянное пополнение двигательного опыта;</a:t>
            </a:r>
          </a:p>
          <a:p>
            <a:pPr marL="0" indent="0">
              <a:buNone/>
            </a:pPr>
            <a:endParaRPr lang="ru-RU" b="1" i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Приобретение </a:t>
            </a:r>
            <a:r>
              <a:rPr lang="ru-RU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умения экономно расходовать свои энергетические ресурсы в процессе двигательной деятельности</a:t>
            </a:r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>
              <a:buNone/>
            </a:pPr>
            <a:endParaRPr lang="ru-RU" b="1" i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Чувство радости </a:t>
            </a:r>
            <a:r>
              <a:rPr lang="ru-RU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и удовлетворения от освоения в совершенных формах новых и разнообразных </a:t>
            </a:r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движений</a:t>
            </a:r>
            <a:endParaRPr lang="ru-RU" b="1" i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Результат направленного  развития (формирования)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координационных способностей у детей дошкольного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возраста: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084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00808"/>
            <a:ext cx="8784975" cy="4824536"/>
          </a:xfrm>
        </p:spPr>
        <p:txBody>
          <a:bodyPr>
            <a:normAutofit/>
          </a:bodyPr>
          <a:lstStyle/>
          <a:p>
            <a:pPr lvl="0"/>
            <a:endParaRPr lang="ru-RU" dirty="0" smtClean="0"/>
          </a:p>
          <a:p>
            <a:pPr lvl="0"/>
            <a:endParaRPr lang="ru-RU" b="1" i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330408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Методы развития 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координационных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способностей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628800"/>
            <a:ext cx="864096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i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400" b="1" i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400" b="1" i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Wingdings" pitchFamily="2" charset="2"/>
              <a:buChar char="q"/>
            </a:pPr>
            <a:r>
              <a:rPr lang="ru-RU" sz="24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Методы </a:t>
            </a:r>
            <a:r>
              <a:rPr lang="ru-RU" sz="2400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формирования знаний (словесные, наглядные); </a:t>
            </a:r>
          </a:p>
          <a:p>
            <a:pPr marL="342900" lvl="0" indent="-342900">
              <a:buFont typeface="Wingdings" pitchFamily="2" charset="2"/>
              <a:buChar char="q"/>
            </a:pPr>
            <a:r>
              <a:rPr lang="ru-RU" sz="2400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Методы </a:t>
            </a:r>
            <a:r>
              <a:rPr lang="ru-RU" sz="2400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обучения двигательным действиям (метод расчлененного и метод целостного обучения); 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4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Методы </a:t>
            </a:r>
            <a:r>
              <a:rPr lang="ru-RU" sz="2400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развития физических качеств и способностей (для развития мышечной силы, скоростных качеств, развитие выносливости, гибкости и координационных </a:t>
            </a:r>
            <a:r>
              <a:rPr lang="ru-RU" sz="24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способностей)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4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Игровой метод</a:t>
            </a:r>
            <a:endParaRPr lang="ru-RU" sz="2400" b="1" i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80295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111</TotalTime>
  <Words>481</Words>
  <Application>Microsoft Office PowerPoint</Application>
  <PresentationFormat>Экран (4:3)</PresentationFormat>
  <Paragraphs>79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Государственное бюджетное образовательное учреждение  ПЕДАГОГИЧЕСКАЯ АКАДЕМИЯ   Кафедра адаптивного образования </vt:lpstr>
      <vt:lpstr>                      «Психика формируется в движении»                                                              Н. А. Бернштейн</vt:lpstr>
      <vt:lpstr>Цель проекта: выявить закономерности развития двигательной организации в детском возрасте и определить способы развития и коррекции двигательной организации у дошкольников  Задачи:  Изучить литературные источники по данной проблеме; Систематизировать методические приемы и методы развития двигательной сферы дошкольников</vt:lpstr>
      <vt:lpstr>          Определение понятия  «двигательная организация»    Двигательная  организация  -  особенности развития статической и динамической координации,   моторной организации рук,    скорости,  одновременности  выполнения заданий.   Следовательно, предметом нашего исследования являются двигательно-координационные способности.             </vt:lpstr>
      <vt:lpstr>Способности, относящихся к координации движений:</vt:lpstr>
      <vt:lpstr>Способности, относящихся к координации движений:</vt:lpstr>
      <vt:lpstr>Способности, относящихся к координации движений:</vt:lpstr>
      <vt:lpstr>Результат направленного  развития (формирования) координационных способностей у детей дошкольного возраста:</vt:lpstr>
      <vt:lpstr>Методы развития координационных способностей</vt:lpstr>
      <vt:lpstr>Методические приемы </vt:lpstr>
      <vt:lpstr>Развитие двигательной организации предполагает</vt:lpstr>
      <vt:lpstr>Средства развития координационных способностей</vt:lpstr>
      <vt:lpstr>Заключение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образовательное учреждение  ПЕДАГОГИЧЕСКАЯ АКАДЕМИЯ   Кафедра адаптивного образования</dc:title>
  <dc:creator>user</dc:creator>
  <cp:lastModifiedBy>Администратор</cp:lastModifiedBy>
  <cp:revision>11</cp:revision>
  <dcterms:created xsi:type="dcterms:W3CDTF">2012-12-11T17:37:15Z</dcterms:created>
  <dcterms:modified xsi:type="dcterms:W3CDTF">2020-08-22T12:09:46Z</dcterms:modified>
</cp:coreProperties>
</file>