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  <p:sldMasterId id="2147483771" r:id="rId2"/>
  </p:sldMasterIdLst>
  <p:notesMasterIdLst>
    <p:notesMasterId r:id="rId23"/>
  </p:notesMasterIdLst>
  <p:handoutMasterIdLst>
    <p:handoutMasterId r:id="rId24"/>
  </p:handoutMasterIdLst>
  <p:sldIdLst>
    <p:sldId id="256" r:id="rId3"/>
    <p:sldId id="283" r:id="rId4"/>
    <p:sldId id="284" r:id="rId5"/>
    <p:sldId id="258" r:id="rId6"/>
    <p:sldId id="282" r:id="rId7"/>
    <p:sldId id="259" r:id="rId8"/>
    <p:sldId id="279" r:id="rId9"/>
    <p:sldId id="266" r:id="rId10"/>
    <p:sldId id="267" r:id="rId11"/>
    <p:sldId id="268" r:id="rId12"/>
    <p:sldId id="269" r:id="rId13"/>
    <p:sldId id="265" r:id="rId14"/>
    <p:sldId id="270" r:id="rId15"/>
    <p:sldId id="271" r:id="rId16"/>
    <p:sldId id="273" r:id="rId17"/>
    <p:sldId id="276" r:id="rId18"/>
    <p:sldId id="277" r:id="rId19"/>
    <p:sldId id="274" r:id="rId20"/>
    <p:sldId id="275" r:id="rId21"/>
    <p:sldId id="278" r:id="rId22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6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6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4FE7D8DC-8D3D-430E-AF66-074114C9551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4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4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4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4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274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9E47269B-AE3C-4C36-832B-7407CE84B74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E3160F-D8F3-46E9-B181-8D83E59FD100}" type="slidenum">
              <a:rPr lang="ru-RU"/>
              <a:pPr/>
              <a:t>1</a:t>
            </a:fld>
            <a:endParaRPr lang="ru-RU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28A6FAF-99D8-4AE2-A166-0CB3634D63D3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23245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245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B759C-9339-4D2D-BBB6-22A0EFD4F71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FE3E3E-5C27-4EA4-8595-6E5E5957C92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273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27341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734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27341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55E443-50CE-4A18-8D7C-FFC540C41027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273415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3416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F32EC-AA61-443D-A884-4DA16BAED261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94DE4-AF29-4D98-82AB-17A60665E17F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0CBCF8-66F6-429D-89A7-A29143490F50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D0249-7BDE-4D91-A511-4FD64E218707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51B7A5-1D3D-414C-B738-D1FB7240019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588EC0-3FF1-42EB-B571-E15C16B722D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5F025E-BB79-4F43-BA84-80F6B4A2745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8968E6-DC13-4429-B295-C656D365D3E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EECD3-55D2-45A1-835E-D6A633CDC35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50312-33A9-40A7-8A24-E69E62D0A3A8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D013D-2621-41FD-857F-08ACC9C19B7B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32CF91-2895-404B-BBA9-8D62A32AE95E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321DA-D5F5-4AC5-A7AA-1FE628F275B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1157A-4253-49E3-9311-E314480B171A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6331D0-008D-43AF-BF64-D374090715D6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2287D-A5E6-4181-B220-014300A4B6A5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80FE90-B5BD-4F1E-AAB2-B3D94589840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63EAF-FE6B-4744-B1C5-3798DBC49709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D81B4672-3FDD-4FFD-AE05-F7D787A03E8D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2314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14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272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272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ru-RU" altLang="en-US"/>
          </a:p>
        </p:txBody>
      </p:sp>
      <p:sp>
        <p:nvSpPr>
          <p:cNvPr id="272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8C7C8F10-1E3B-4E72-91C9-3FF5A897AEB5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27239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239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  <a:cs typeface="+mn-cs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  <a:cs typeface="+mn-cs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/>
              <a:t>УРОК </a:t>
            </a:r>
            <a:r>
              <a:rPr lang="ru-RU" smtClean="0"/>
              <a:t>АЛГЕБРЫ</a:t>
            </a:r>
            <a:br>
              <a:rPr lang="ru-RU" smtClean="0"/>
            </a:br>
            <a:r>
              <a:rPr lang="ru-RU" smtClean="0"/>
              <a:t>В </a:t>
            </a:r>
            <a:r>
              <a:rPr lang="ru-RU" b="1" dirty="0"/>
              <a:t>7</a:t>
            </a:r>
            <a:r>
              <a:rPr lang="ru-RU" dirty="0"/>
              <a:t> КЛАССЕ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/>
              <a:t>Тема урока: Системы линейных </a:t>
            </a:r>
          </a:p>
          <a:p>
            <a:r>
              <a:rPr lang="ru-RU" sz="3200"/>
              <a:t>                     уравнений с двумя    </a:t>
            </a:r>
          </a:p>
          <a:p>
            <a:r>
              <a:rPr lang="ru-RU" sz="3200"/>
              <a:t>                     переменными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3801" name="Group 89"/>
          <p:cNvGraphicFramePr>
            <a:graphicFrameLocks noGrp="1"/>
          </p:cNvGraphicFramePr>
          <p:nvPr/>
        </p:nvGraphicFramePr>
        <p:xfrm>
          <a:off x="495300" y="838200"/>
          <a:ext cx="8153400" cy="5181601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Сукно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(арш.)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Черное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Синее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4825" name="Group 89"/>
          <p:cNvGraphicFramePr>
            <a:graphicFrameLocks noGrp="1"/>
          </p:cNvGraphicFramePr>
          <p:nvPr/>
        </p:nvGraphicFramePr>
        <p:xfrm>
          <a:off x="495300" y="838200"/>
          <a:ext cx="8153400" cy="5181601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Сукно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(арш.)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Черное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Синее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815" name="Group 175"/>
          <p:cNvGraphicFramePr>
            <a:graphicFrameLocks noGrp="1"/>
          </p:cNvGraphicFramePr>
          <p:nvPr/>
        </p:nvGraphicFramePr>
        <p:xfrm>
          <a:off x="495300" y="838200"/>
          <a:ext cx="8153400" cy="5181601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Сукно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(арш.)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Черное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x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Синее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5y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4" name="Text Box 4"/>
          <p:cNvSpPr txBox="1">
            <a:spLocks noChangeArrowheads="1"/>
          </p:cNvSpPr>
          <p:nvPr/>
        </p:nvSpPr>
        <p:spPr bwMode="auto">
          <a:xfrm>
            <a:off x="762000" y="990600"/>
            <a:ext cx="73152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0" b="1"/>
              <a:t>  </a:t>
            </a:r>
            <a:r>
              <a:rPr lang="en-US" sz="6000" b="1" i="1"/>
              <a:t>x</a:t>
            </a:r>
            <a:r>
              <a:rPr lang="en-US" sz="6000" b="1"/>
              <a:t> + </a:t>
            </a:r>
            <a:r>
              <a:rPr lang="en-US" sz="6000" b="1" i="1"/>
              <a:t>y</a:t>
            </a:r>
            <a:r>
              <a:rPr lang="en-US" sz="6000" b="1"/>
              <a:t> = 138</a:t>
            </a:r>
          </a:p>
          <a:p>
            <a:pPr>
              <a:spcBef>
                <a:spcPct val="50000"/>
              </a:spcBef>
            </a:pPr>
            <a:endParaRPr lang="en-US" sz="8000" b="1"/>
          </a:p>
          <a:p>
            <a:pPr>
              <a:spcBef>
                <a:spcPct val="50000"/>
              </a:spcBef>
            </a:pPr>
            <a:endParaRPr lang="ru-RU" sz="8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74" name="Rectangle 90"/>
          <p:cNvSpPr>
            <a:spLocks noChangeArrowheads="1"/>
          </p:cNvSpPr>
          <p:nvPr/>
        </p:nvSpPr>
        <p:spPr bwMode="auto">
          <a:xfrm>
            <a:off x="914400" y="2133600"/>
            <a:ext cx="5029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6000" b="1"/>
              <a:t>3</a:t>
            </a:r>
            <a:r>
              <a:rPr lang="en-US" sz="6000" b="1" i="1"/>
              <a:t>x</a:t>
            </a:r>
            <a:r>
              <a:rPr lang="en-US" sz="6000" b="1"/>
              <a:t> + 5</a:t>
            </a:r>
            <a:r>
              <a:rPr lang="en-US" sz="6000" b="1" i="1"/>
              <a:t>y</a:t>
            </a:r>
            <a:r>
              <a:rPr lang="en-US" sz="6000" b="1"/>
              <a:t> = 540</a:t>
            </a:r>
            <a:endParaRPr lang="ru-RU" sz="60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6" name="Text Box 4"/>
          <p:cNvSpPr txBox="1">
            <a:spLocks noChangeArrowheads="1"/>
          </p:cNvSpPr>
          <p:nvPr/>
        </p:nvSpPr>
        <p:spPr bwMode="auto">
          <a:xfrm>
            <a:off x="1371600" y="838200"/>
            <a:ext cx="670560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/>
              <a:t>Надо решить систему уравнений</a:t>
            </a:r>
          </a:p>
          <a:p>
            <a:pPr>
              <a:spcBef>
                <a:spcPct val="50000"/>
              </a:spcBef>
            </a:pPr>
            <a:endParaRPr lang="ru-RU" sz="6000"/>
          </a:p>
        </p:txBody>
      </p:sp>
      <p:sp>
        <p:nvSpPr>
          <p:cNvPr id="24884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8847" name="Rectangle 15"/>
          <p:cNvSpPr>
            <a:spLocks noChangeArrowheads="1"/>
          </p:cNvSpPr>
          <p:nvPr/>
        </p:nvSpPr>
        <p:spPr bwMode="auto">
          <a:xfrm>
            <a:off x="0" y="3167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8846" name="Object 14"/>
          <p:cNvGraphicFramePr>
            <a:graphicFrameLocks noChangeAspect="1"/>
          </p:cNvGraphicFramePr>
          <p:nvPr/>
        </p:nvGraphicFramePr>
        <p:xfrm>
          <a:off x="2232025" y="3184525"/>
          <a:ext cx="3679825" cy="1928813"/>
        </p:xfrm>
        <a:graphic>
          <a:graphicData uri="http://schemas.openxmlformats.org/presentationml/2006/ole">
            <p:oleObj spid="_x0000_s248846" name="Формула" r:id="rId3" imgW="3670200" imgH="1917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838200" y="914400"/>
            <a:ext cx="7696200" cy="484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800"/>
              <a:t>    В рассказе дан ответ к задаче: 75и 63.</a:t>
            </a:r>
          </a:p>
          <a:p>
            <a:pPr algn="l">
              <a:spcBef>
                <a:spcPct val="50000"/>
              </a:spcBef>
            </a:pPr>
            <a:r>
              <a:rPr lang="ru-RU" sz="4800"/>
              <a:t>Проверим, является ли пара чисел 75 и 63 решением данной системы уравнений с двумя переменными.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5" name="Rectangle 5"/>
          <p:cNvSpPr>
            <a:spLocks noChangeArrowheads="1"/>
          </p:cNvSpPr>
          <p:nvPr/>
        </p:nvSpPr>
        <p:spPr bwMode="auto">
          <a:xfrm>
            <a:off x="3200400" y="825500"/>
            <a:ext cx="17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b="1"/>
          </a:p>
        </p:txBody>
      </p:sp>
      <p:sp>
        <p:nvSpPr>
          <p:cNvPr id="256011" name="Text Box 11"/>
          <p:cNvSpPr txBox="1">
            <a:spLocks noChangeArrowheads="1"/>
          </p:cNvSpPr>
          <p:nvPr/>
        </p:nvSpPr>
        <p:spPr bwMode="auto">
          <a:xfrm>
            <a:off x="381000" y="2286000"/>
            <a:ext cx="77724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4800" b="1"/>
          </a:p>
          <a:p>
            <a:pPr>
              <a:spcBef>
                <a:spcPct val="50000"/>
              </a:spcBef>
            </a:pPr>
            <a:endParaRPr lang="ru-RU" sz="4800" b="1"/>
          </a:p>
          <a:p>
            <a:pPr>
              <a:spcBef>
                <a:spcPct val="50000"/>
              </a:spcBef>
            </a:pPr>
            <a:endParaRPr lang="ru-RU" sz="2400" b="1"/>
          </a:p>
        </p:txBody>
      </p:sp>
      <p:sp>
        <p:nvSpPr>
          <p:cNvPr id="256014" name="Text Box 14"/>
          <p:cNvSpPr txBox="1">
            <a:spLocks noChangeArrowheads="1"/>
          </p:cNvSpPr>
          <p:nvPr/>
        </p:nvSpPr>
        <p:spPr bwMode="auto">
          <a:xfrm>
            <a:off x="381000" y="2133600"/>
            <a:ext cx="83820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4800"/>
              <a:t>Если </a:t>
            </a:r>
            <a:r>
              <a:rPr lang="en-US" sz="4800" i="1"/>
              <a:t>x</a:t>
            </a:r>
            <a:r>
              <a:rPr lang="en-US" sz="4800"/>
              <a:t> = 75, </a:t>
            </a:r>
            <a:r>
              <a:rPr lang="en-US" sz="4800" i="1"/>
              <a:t>y</a:t>
            </a:r>
            <a:r>
              <a:rPr lang="en-US" sz="4800"/>
              <a:t> = 63,</a:t>
            </a:r>
            <a:r>
              <a:rPr lang="ru-RU" sz="4800"/>
              <a:t> то </a:t>
            </a:r>
            <a:r>
              <a:rPr lang="en-US" sz="4800" i="1"/>
              <a:t>x</a:t>
            </a:r>
            <a:r>
              <a:rPr lang="en-US" sz="4800"/>
              <a:t> + </a:t>
            </a:r>
            <a:r>
              <a:rPr lang="en-US" sz="4800" i="1"/>
              <a:t>y</a:t>
            </a:r>
            <a:r>
              <a:rPr lang="ru-RU" sz="4800"/>
              <a:t> = </a:t>
            </a:r>
            <a:endParaRPr lang="en-US" sz="4800"/>
          </a:p>
          <a:p>
            <a:pPr algn="l"/>
            <a:r>
              <a:rPr lang="en-US" sz="4800"/>
              <a:t> </a:t>
            </a:r>
            <a:r>
              <a:rPr lang="ru-RU" sz="4800"/>
              <a:t>= 75 + 63 = 138; 138 =138.</a:t>
            </a:r>
          </a:p>
          <a:p>
            <a:pPr algn="l"/>
            <a:r>
              <a:rPr lang="ru-RU" sz="4800"/>
              <a:t>Если </a:t>
            </a:r>
            <a:r>
              <a:rPr lang="en-US" sz="4800" i="1"/>
              <a:t>x</a:t>
            </a:r>
            <a:r>
              <a:rPr lang="en-US" sz="4800"/>
              <a:t> = 75, </a:t>
            </a:r>
            <a:r>
              <a:rPr lang="en-US" sz="4800" i="1"/>
              <a:t>y</a:t>
            </a:r>
            <a:r>
              <a:rPr lang="en-US" sz="4800"/>
              <a:t> = 63,</a:t>
            </a:r>
            <a:r>
              <a:rPr lang="ru-RU" sz="4800"/>
              <a:t> то </a:t>
            </a:r>
            <a:r>
              <a:rPr lang="en-US" sz="4800"/>
              <a:t>3</a:t>
            </a:r>
            <a:r>
              <a:rPr lang="en-US" sz="4800" i="1"/>
              <a:t>x</a:t>
            </a:r>
            <a:r>
              <a:rPr lang="en-US" sz="4800"/>
              <a:t> +5</a:t>
            </a:r>
            <a:r>
              <a:rPr lang="en-US" sz="4800" i="1"/>
              <a:t>y</a:t>
            </a:r>
            <a:r>
              <a:rPr lang="en-US" sz="4800"/>
              <a:t> =</a:t>
            </a:r>
            <a:endParaRPr lang="ru-RU" sz="4800"/>
          </a:p>
          <a:p>
            <a:pPr algn="l"/>
            <a:r>
              <a:rPr lang="ru-RU" sz="4800"/>
              <a:t>= 3 </a:t>
            </a:r>
            <a:r>
              <a:rPr lang="en-US" sz="4800" baseline="30000"/>
              <a:t>.</a:t>
            </a:r>
            <a:r>
              <a:rPr lang="ru-RU" sz="4800"/>
              <a:t> 75 +5 </a:t>
            </a:r>
            <a:r>
              <a:rPr lang="en-US" sz="4800" baseline="30000"/>
              <a:t>.</a:t>
            </a:r>
            <a:r>
              <a:rPr lang="ru-RU" sz="4800"/>
              <a:t> 63 = 225 +315 =540; 540 =540.</a:t>
            </a:r>
          </a:p>
        </p:txBody>
      </p:sp>
      <p:sp>
        <p:nvSpPr>
          <p:cNvPr id="256016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5601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6017" name="Object 17"/>
          <p:cNvGraphicFramePr>
            <a:graphicFrameLocks noChangeAspect="1"/>
          </p:cNvGraphicFramePr>
          <p:nvPr/>
        </p:nvGraphicFramePr>
        <p:xfrm>
          <a:off x="838200" y="457200"/>
          <a:ext cx="3017838" cy="1571625"/>
        </p:xfrm>
        <a:graphic>
          <a:graphicData uri="http://schemas.openxmlformats.org/presentationml/2006/ole">
            <p:oleObj spid="_x0000_s256017" name="Формула" r:id="rId3" imgW="3009600" imgH="1562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2" name="Text Box 4"/>
          <p:cNvSpPr txBox="1">
            <a:spLocks noChangeArrowheads="1"/>
          </p:cNvSpPr>
          <p:nvPr/>
        </p:nvSpPr>
        <p:spPr bwMode="auto">
          <a:xfrm>
            <a:off x="533400" y="1066800"/>
            <a:ext cx="82296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400" u="sng"/>
              <a:t>Определение.</a:t>
            </a:r>
            <a:r>
              <a:rPr lang="ru-RU" sz="4400"/>
              <a:t> Решением системы уравнений с двумя переменными называется пара значений     переменных, обращающая каждое уравнение системы в верное равенство.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762000" y="990600"/>
            <a:ext cx="75438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800"/>
              <a:t>Решить систему уравнений- значит найти все ее решения или доказать, что решений нет.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Text Box 2"/>
          <p:cNvSpPr txBox="1">
            <a:spLocks noChangeArrowheads="1"/>
          </p:cNvSpPr>
          <p:nvPr/>
        </p:nvSpPr>
        <p:spPr bwMode="auto">
          <a:xfrm>
            <a:off x="762000" y="762000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/>
          </a:p>
          <a:p>
            <a:pPr algn="l"/>
            <a:r>
              <a:rPr lang="ru-RU" sz="2400"/>
              <a:t>1.  Какое уравнение называется линейным уравнением с двумя переменными?</a:t>
            </a:r>
          </a:p>
        </p:txBody>
      </p:sp>
      <p:sp>
        <p:nvSpPr>
          <p:cNvPr id="2856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5701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762000" y="838200"/>
            <a:ext cx="7543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800" b="1"/>
              <a:t>Задание</a:t>
            </a:r>
            <a:r>
              <a:rPr lang="ru-RU" sz="4800"/>
              <a:t>. Является ли пара чисел </a:t>
            </a:r>
            <a:r>
              <a:rPr lang="en-US" sz="4800" i="1"/>
              <a:t>x </a:t>
            </a:r>
            <a:r>
              <a:rPr lang="en-US" sz="4800"/>
              <a:t>=</a:t>
            </a:r>
            <a:r>
              <a:rPr lang="ru-RU" sz="4800"/>
              <a:t> </a:t>
            </a:r>
            <a:r>
              <a:rPr lang="en-US" sz="4800"/>
              <a:t>7</a:t>
            </a:r>
            <a:r>
              <a:rPr lang="ru-RU" sz="4800"/>
              <a:t>,</a:t>
            </a:r>
            <a:r>
              <a:rPr lang="en-US" sz="4800" i="1"/>
              <a:t> y</a:t>
            </a:r>
            <a:r>
              <a:rPr lang="ru-RU" sz="4800" i="1"/>
              <a:t> = </a:t>
            </a:r>
            <a:r>
              <a:rPr lang="ru-RU" sz="4800"/>
              <a:t>5</a:t>
            </a:r>
            <a:r>
              <a:rPr lang="ru-RU" sz="4800" b="1"/>
              <a:t> </a:t>
            </a:r>
            <a:r>
              <a:rPr lang="ru-RU" sz="4800"/>
              <a:t>решением системы уравнений</a:t>
            </a:r>
            <a:r>
              <a:rPr lang="ru-RU" sz="4800" b="1" i="1"/>
              <a:t> </a:t>
            </a:r>
            <a:r>
              <a:rPr lang="en-US" sz="4800" b="1" i="1"/>
              <a:t>   </a:t>
            </a:r>
            <a:endParaRPr lang="ru-RU"/>
          </a:p>
        </p:txBody>
      </p:sp>
      <p:sp>
        <p:nvSpPr>
          <p:cNvPr id="258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58054" name="Object 6"/>
          <p:cNvGraphicFramePr>
            <a:graphicFrameLocks noChangeAspect="1"/>
          </p:cNvGraphicFramePr>
          <p:nvPr/>
        </p:nvGraphicFramePr>
        <p:xfrm>
          <a:off x="914400" y="3352800"/>
          <a:ext cx="2146300" cy="1571625"/>
        </p:xfrm>
        <a:graphic>
          <a:graphicData uri="http://schemas.openxmlformats.org/presentationml/2006/ole">
            <p:oleObj spid="_x0000_s258054" name="Формула" r:id="rId3" imgW="2145960" imgH="1562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2" name="Text Box 2"/>
          <p:cNvSpPr txBox="1">
            <a:spLocks noChangeArrowheads="1"/>
          </p:cNvSpPr>
          <p:nvPr/>
        </p:nvSpPr>
        <p:spPr bwMode="auto">
          <a:xfrm>
            <a:off x="762000" y="762000"/>
            <a:ext cx="7848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 sz="2400"/>
          </a:p>
          <a:p>
            <a:pPr algn="l"/>
            <a:r>
              <a:rPr lang="ru-RU" sz="2400"/>
              <a:t>1.  Какое уравнение называется линейным уравнением с двумя переменными?</a:t>
            </a:r>
          </a:p>
          <a:p>
            <a:pPr algn="l"/>
            <a:r>
              <a:rPr lang="ru-RU" sz="2400"/>
              <a:t>2. Что называется решением уравнения с двумя переменными?</a:t>
            </a:r>
          </a:p>
        </p:txBody>
      </p:sp>
      <p:sp>
        <p:nvSpPr>
          <p:cNvPr id="286723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86725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906" name="Text Box 18"/>
          <p:cNvSpPr txBox="1">
            <a:spLocks noChangeArrowheads="1"/>
          </p:cNvSpPr>
          <p:nvPr/>
        </p:nvSpPr>
        <p:spPr bwMode="auto">
          <a:xfrm>
            <a:off x="762000" y="762000"/>
            <a:ext cx="78486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endParaRPr lang="ru-RU" sz="2400"/>
          </a:p>
          <a:p>
            <a:pPr algn="l"/>
            <a:r>
              <a:rPr lang="ru-RU" sz="2400"/>
              <a:t>1.  Какое уравнение называется линейным уравнением с двумя переменными?</a:t>
            </a:r>
          </a:p>
          <a:p>
            <a:pPr algn="l"/>
            <a:r>
              <a:rPr lang="ru-RU" sz="2400"/>
              <a:t>2. Что называется решением уравнения с двумя переменными?</a:t>
            </a:r>
          </a:p>
          <a:p>
            <a:pPr algn="l"/>
            <a:r>
              <a:rPr lang="ru-RU" sz="2400"/>
              <a:t>3. Являются ли уравнения с двумя переменными линейными:</a:t>
            </a:r>
          </a:p>
          <a:p>
            <a:pPr algn="l"/>
            <a:r>
              <a:rPr lang="ru-RU" sz="2400"/>
              <a:t>              а) 2</a:t>
            </a:r>
            <a:r>
              <a:rPr lang="en-US" sz="2400" i="1"/>
              <a:t>x</a:t>
            </a:r>
            <a:r>
              <a:rPr lang="ru-RU" sz="2400"/>
              <a:t> + 3</a:t>
            </a:r>
            <a:r>
              <a:rPr lang="en-US" sz="2400" i="1"/>
              <a:t>y</a:t>
            </a:r>
            <a:r>
              <a:rPr lang="ru-RU" sz="2400"/>
              <a:t> = 5;         в) 5</a:t>
            </a:r>
            <a:r>
              <a:rPr lang="en-US" sz="2400" i="1"/>
              <a:t>x </a:t>
            </a:r>
            <a:r>
              <a:rPr lang="ru-RU" sz="2400"/>
              <a:t>– 4</a:t>
            </a:r>
            <a:r>
              <a:rPr lang="en-US" sz="2400" i="1"/>
              <a:t>y </a:t>
            </a:r>
            <a:r>
              <a:rPr lang="ru-RU" sz="2400"/>
              <a:t>= 7;</a:t>
            </a:r>
          </a:p>
          <a:p>
            <a:endParaRPr lang="ru-RU" sz="2400"/>
          </a:p>
          <a:p>
            <a:pPr algn="l"/>
            <a:r>
              <a:rPr lang="ru-RU" sz="2400"/>
              <a:t>               б)</a:t>
            </a:r>
            <a:r>
              <a:rPr lang="ru-RU" sz="2400" i="1"/>
              <a:t> </a:t>
            </a:r>
            <a:r>
              <a:rPr lang="en-US" sz="2400" i="1"/>
              <a:t>x y </a:t>
            </a:r>
            <a:r>
              <a:rPr lang="ru-RU" sz="2400"/>
              <a:t>= 6;               г) </a:t>
            </a:r>
          </a:p>
        </p:txBody>
      </p:sp>
      <p:sp>
        <p:nvSpPr>
          <p:cNvPr id="165908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65907" name="Object 19"/>
          <p:cNvGraphicFramePr>
            <a:graphicFrameLocks noChangeAspect="1"/>
          </p:cNvGraphicFramePr>
          <p:nvPr/>
        </p:nvGraphicFramePr>
        <p:xfrm>
          <a:off x="4724400" y="4038600"/>
          <a:ext cx="1301750" cy="498475"/>
        </p:xfrm>
        <a:graphic>
          <a:graphicData uri="http://schemas.openxmlformats.org/presentationml/2006/ole">
            <p:oleObj spid="_x0000_s165907" name="Формула" r:id="rId3" imgW="1295280" imgH="495000" progId="Equation.3">
              <p:embed/>
            </p:oleObj>
          </a:graphicData>
        </a:graphic>
      </p:graphicFrame>
      <p:sp>
        <p:nvSpPr>
          <p:cNvPr id="165910" name="Rectangle 22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4674" name="Object 2"/>
          <p:cNvGraphicFramePr>
            <a:graphicFrameLocks noChangeAspect="1"/>
          </p:cNvGraphicFramePr>
          <p:nvPr/>
        </p:nvGraphicFramePr>
        <p:xfrm>
          <a:off x="685800" y="381000"/>
          <a:ext cx="7924800" cy="3235325"/>
        </p:xfrm>
        <a:graphic>
          <a:graphicData uri="http://schemas.openxmlformats.org/presentationml/2006/ole">
            <p:oleObj spid="_x0000_s284674" name="Рисунок" r:id="rId3" imgW="2076480" imgH="847800" progId="">
              <p:embed/>
            </p:oleObj>
          </a:graphicData>
        </a:graphic>
      </p:graphicFrame>
      <p:sp>
        <p:nvSpPr>
          <p:cNvPr id="284675" name="Text Box 3"/>
          <p:cNvSpPr txBox="1">
            <a:spLocks noChangeArrowheads="1"/>
          </p:cNvSpPr>
          <p:nvPr/>
        </p:nvSpPr>
        <p:spPr bwMode="auto">
          <a:xfrm>
            <a:off x="838200" y="4343400"/>
            <a:ext cx="77724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/>
              <a:t>Задача из рассказа А.П. Чехова                                «Репетитор»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500" name="Text Box 4"/>
          <p:cNvSpPr txBox="1">
            <a:spLocks noChangeArrowheads="1"/>
          </p:cNvSpPr>
          <p:nvPr/>
        </p:nvSpPr>
        <p:spPr bwMode="auto">
          <a:xfrm>
            <a:off x="533400" y="1295400"/>
            <a:ext cx="8001000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4500"/>
              <a:t>Задача. Купец купил 138 аршин черного и синего сукна за 540 руб. Спрашивается, сколько аршин купил он того и другого, если синее стоило 5 руб. за аршин, черное 3 руб.?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6" name="Text Box 4"/>
          <p:cNvSpPr txBox="1">
            <a:spLocks noChangeArrowheads="1"/>
          </p:cNvSpPr>
          <p:nvPr/>
        </p:nvSpPr>
        <p:spPr bwMode="auto">
          <a:xfrm>
            <a:off x="838200" y="2819400"/>
            <a:ext cx="75438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/>
              <a:t>1 аршин = 0,7112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753" name="Group 89"/>
          <p:cNvGraphicFramePr>
            <a:graphicFrameLocks noGrp="1"/>
          </p:cNvGraphicFramePr>
          <p:nvPr/>
        </p:nvGraphicFramePr>
        <p:xfrm>
          <a:off x="495300" y="838200"/>
          <a:ext cx="8153400" cy="5181601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Сукно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(арш.)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Черное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Синее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777" name="Group 89"/>
          <p:cNvGraphicFramePr>
            <a:graphicFrameLocks noGrp="1"/>
          </p:cNvGraphicFramePr>
          <p:nvPr/>
        </p:nvGraphicFramePr>
        <p:xfrm>
          <a:off x="495300" y="838200"/>
          <a:ext cx="8153400" cy="5181601"/>
        </p:xfrm>
        <a:graphic>
          <a:graphicData uri="http://schemas.openxmlformats.org/drawingml/2006/table">
            <a:tbl>
              <a:tblPr/>
              <a:tblGrid>
                <a:gridCol w="2038350"/>
                <a:gridCol w="2038350"/>
                <a:gridCol w="2038350"/>
                <a:gridCol w="2038350"/>
              </a:tblGrid>
              <a:tr h="1354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Сукно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(арш.)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Стоимость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(руб.)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Черное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47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Синее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6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Край">
  <a:themeElements>
    <a:clrScheme name="1_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1_Край">
      <a:majorFont>
        <a:latin typeface="Garamond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449</TotalTime>
  <Words>414</Words>
  <Application>Microsoft Office PowerPoint</Application>
  <PresentationFormat>Экран (4:3)</PresentationFormat>
  <Paragraphs>103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Край</vt:lpstr>
      <vt:lpstr>1_Край</vt:lpstr>
      <vt:lpstr>Формула</vt:lpstr>
      <vt:lpstr>Рисунок</vt:lpstr>
      <vt:lpstr>УРОК АЛГЕБРЫ В 7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Системы линейных уравнений с двумя переменными</dc:subject>
  <dc:creator>Игнатьева В.А</dc:creator>
  <cp:lastModifiedBy>Вера</cp:lastModifiedBy>
  <cp:revision>18</cp:revision>
  <cp:lastPrinted>1601-01-01T00:00:00Z</cp:lastPrinted>
  <dcterms:created xsi:type="dcterms:W3CDTF">1601-01-01T00:00:00Z</dcterms:created>
  <dcterms:modified xsi:type="dcterms:W3CDTF">2020-08-22T17:06:26Z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