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8" r:id="rId3"/>
    <p:sldId id="280" r:id="rId4"/>
    <p:sldId id="281" r:id="rId5"/>
    <p:sldId id="272" r:id="rId6"/>
    <p:sldId id="273" r:id="rId7"/>
    <p:sldId id="274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7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0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69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8577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526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436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55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9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314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357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48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02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027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4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94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15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0F3F5-A06C-40A4-A877-12F237E929A2}" type="datetimeFigureOut">
              <a:rPr lang="ru-RU" smtClean="0"/>
              <a:pPr/>
              <a:t>20.08.2020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A7779-90BA-441B-82E0-2719ED80C9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2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  <p:sldLayoutId id="214748379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36712"/>
            <a:ext cx="7851648" cy="1800200"/>
          </a:xfrm>
        </p:spPr>
        <p:txBody>
          <a:bodyPr>
            <a:normAutofit fontScale="90000"/>
          </a:bodyPr>
          <a:lstStyle/>
          <a:p>
            <a:pPr marR="45720" lvl="0" algn="ctr">
              <a:spcBef>
                <a:spcPct val="20000"/>
              </a:spcBef>
            </a:pPr>
            <a: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  <a:t/>
            </a:r>
            <a:br>
              <a:rPr lang="ru-RU" sz="5400" dirty="0" smtClean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ru-RU" sz="3600" dirty="0" err="1" smtClean="0">
                <a:solidFill>
                  <a:schemeClr val="accent6"/>
                </a:solidFill>
                <a:ea typeface="+mn-ea"/>
                <a:cs typeface="+mn-cs"/>
              </a:rPr>
              <a:t>егэ</a:t>
            </a:r>
            <a:r>
              <a:rPr lang="ru-RU" sz="3600" dirty="0" smtClean="0">
                <a:solidFill>
                  <a:schemeClr val="accent6"/>
                </a:solidFill>
                <a:ea typeface="+mn-ea"/>
                <a:cs typeface="+mn-cs"/>
              </a:rPr>
              <a:t> по английскому языку. Проблемы и пути их решения. </a:t>
            </a:r>
            <a:r>
              <a:rPr lang="ru-RU" sz="4400" b="0" dirty="0">
                <a:solidFill>
                  <a:prstClr val="white"/>
                </a:solidFill>
                <a:effectLst/>
                <a:latin typeface="Constantia"/>
                <a:ea typeface="+mn-ea"/>
                <a:cs typeface="+mn-cs"/>
              </a:rPr>
              <a:t/>
            </a:r>
            <a:br>
              <a:rPr lang="ru-RU" sz="4400" b="0" dirty="0">
                <a:solidFill>
                  <a:prstClr val="white"/>
                </a:solidFill>
                <a:effectLst/>
                <a:latin typeface="Constantia"/>
                <a:ea typeface="+mn-ea"/>
                <a:cs typeface="+mn-cs"/>
              </a:rPr>
            </a:b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228536"/>
            <a:ext cx="3312368" cy="7765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060848"/>
            <a:ext cx="4883696" cy="341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04949"/>
            <a:ext cx="6569928" cy="4597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Результаты ЕГЭ</a:t>
            </a:r>
            <a:endParaRPr lang="ru-RU" sz="2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978241"/>
              </p:ext>
            </p:extLst>
          </p:nvPr>
        </p:nvGraphicFramePr>
        <p:xfrm>
          <a:off x="107503" y="764701"/>
          <a:ext cx="8856990" cy="6021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4110">
                  <a:extLst>
                    <a:ext uri="{9D8B030D-6E8A-4147-A177-3AD203B41FA5}">
                      <a16:colId xmlns:a16="http://schemas.microsoft.com/office/drawing/2014/main" val="958317372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1659552060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1311170840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3132516551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2430934112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155497351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4274613275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3445067451"/>
                    </a:ext>
                  </a:extLst>
                </a:gridCol>
                <a:gridCol w="984110">
                  <a:extLst>
                    <a:ext uri="{9D8B030D-6E8A-4147-A177-3AD203B41FA5}">
                      <a16:colId xmlns:a16="http://schemas.microsoft.com/office/drawing/2014/main" val="1462252175"/>
                    </a:ext>
                  </a:extLst>
                </a:gridCol>
              </a:tblGrid>
              <a:tr h="37531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ауд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чтен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лек\г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письм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говор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ИТОГО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оценк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3677896"/>
                  </a:ext>
                </a:extLst>
              </a:tr>
              <a:tr h="41341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Десятникова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.В.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ВСОШ</a:t>
                      </a:r>
                      <a:r>
                        <a:rPr lang="ru-RU" sz="1200" baseline="0" dirty="0" smtClean="0"/>
                        <a:t> №2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6\13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813074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Тагирова М.Р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ВСОШ №3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6\14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167710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Минзянова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Д.Ф.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Учхоз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6\13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837219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Артемьева Е.Э.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ВСОШ №1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5\13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634305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Ногманова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А.Т.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Бирюли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5\10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286668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Гайфуллина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А.Ф.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ВСОШ №1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5\13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7405471"/>
                  </a:ext>
                </a:extLst>
              </a:tr>
              <a:tr h="491045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Валиуллина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Э.М.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ВСОШ №3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5\10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459472"/>
                  </a:ext>
                </a:extLst>
              </a:tr>
              <a:tr h="448333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Ахмитянова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А.Э.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/>
                        <a:t>Мульма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5\11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136547"/>
                  </a:ext>
                </a:extLst>
              </a:tr>
              <a:tr h="44833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Габдуллина Г.Р.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ВСОШ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6\0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043078"/>
                  </a:ext>
                </a:extLst>
              </a:tr>
              <a:tr h="448333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Ахметзянова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З.Ф.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ВСОШ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3\9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790740"/>
                  </a:ext>
                </a:extLst>
              </a:tr>
              <a:tr h="44833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Хафизова Л.Н.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ВСОШ №4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4\0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616194"/>
                  </a:ext>
                </a:extLst>
              </a:tr>
              <a:tr h="448333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Яриахметова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А.Р.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ВСОШ №3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2\9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297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5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Средние баллы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23907"/>
              </p:ext>
            </p:extLst>
          </p:nvPr>
        </p:nvGraphicFramePr>
        <p:xfrm>
          <a:off x="1043607" y="2708920"/>
          <a:ext cx="4560508" cy="2707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4">
                  <a:extLst>
                    <a:ext uri="{9D8B030D-6E8A-4147-A177-3AD203B41FA5}">
                      <a16:colId xmlns:a16="http://schemas.microsoft.com/office/drawing/2014/main" val="3049523983"/>
                    </a:ext>
                  </a:extLst>
                </a:gridCol>
                <a:gridCol w="2280254">
                  <a:extLst>
                    <a:ext uri="{9D8B030D-6E8A-4147-A177-3AD203B41FA5}">
                      <a16:colId xmlns:a16="http://schemas.microsoft.com/office/drawing/2014/main" val="736778636"/>
                    </a:ext>
                  </a:extLst>
                </a:gridCol>
              </a:tblGrid>
              <a:tr h="6768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468961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r>
                        <a:rPr lang="ru-RU" dirty="0" smtClean="0"/>
                        <a:t>По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70,9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7385001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r>
                        <a:rPr lang="ru-RU" dirty="0" smtClean="0"/>
                        <a:t>По</a:t>
                      </a:r>
                      <a:r>
                        <a:rPr lang="ru-RU" baseline="0" dirty="0" smtClean="0"/>
                        <a:t> 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76,66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761312"/>
                  </a:ext>
                </a:extLst>
              </a:tr>
              <a:tr h="676874">
                <a:tc>
                  <a:txBody>
                    <a:bodyPr/>
                    <a:lstStyle/>
                    <a:p>
                      <a:r>
                        <a:rPr lang="ru-RU" dirty="0" smtClean="0"/>
                        <a:t>По району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73,75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96941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7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373"/>
            <a:ext cx="7506032" cy="1293028"/>
          </a:xfrm>
        </p:spPr>
        <p:txBody>
          <a:bodyPr/>
          <a:lstStyle/>
          <a:p>
            <a:pPr algn="ctr"/>
            <a:r>
              <a:rPr lang="ru-RU" dirty="0" smtClean="0"/>
              <a:t>Шкала перевода баллов в оценки</a:t>
            </a:r>
            <a:endParaRPr lang="ru-RU" dirty="0"/>
          </a:p>
        </p:txBody>
      </p:sp>
      <p:pic>
        <p:nvPicPr>
          <p:cNvPr id="2050" name="Picture 2" descr="ЕГЭ по английскому языку 2019-2020: изменения, задания, примеры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81250"/>
            <a:ext cx="73152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07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Средняя оценка по району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2901409"/>
              </p:ext>
            </p:extLst>
          </p:nvPr>
        </p:nvGraphicFramePr>
        <p:xfrm>
          <a:off x="539553" y="1988840"/>
          <a:ext cx="8280919" cy="3384376"/>
        </p:xfrm>
        <a:graphic>
          <a:graphicData uri="http://schemas.openxmlformats.org/drawingml/2006/table">
            <a:tbl>
              <a:tblPr firstRow="1" firstCol="1" bandRow="1"/>
              <a:tblGrid>
                <a:gridCol w="16087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4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44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313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67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кол-во участников экзамена 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 5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 4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 3" на пробном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" 2" на пробном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средний </a:t>
                      </a: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балл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71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66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Затруднения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Autofit/>
          </a:bodyPr>
          <a:lstStyle/>
          <a:p>
            <a:r>
              <a:rPr lang="ru-RU" sz="1800" b="1" dirty="0"/>
              <a:t> 1. </a:t>
            </a:r>
            <a:r>
              <a:rPr lang="ru-RU" sz="1800" b="1" dirty="0" err="1" smtClean="0"/>
              <a:t>Аудирование</a:t>
            </a:r>
            <a:r>
              <a:rPr lang="ru-RU" sz="1800" b="1" dirty="0"/>
              <a:t> </a:t>
            </a:r>
            <a:r>
              <a:rPr lang="ru-RU" sz="1800" b="1" dirty="0" smtClean="0"/>
              <a:t>– задание, </a:t>
            </a:r>
            <a:r>
              <a:rPr lang="ru-RU" sz="1800" b="1" dirty="0"/>
              <a:t>где нужно было  </a:t>
            </a:r>
            <a:r>
              <a:rPr lang="ru-RU" sz="1800" b="1" dirty="0" smtClean="0"/>
              <a:t>сопоставить высказывания шести говорящих с утверждениями.</a:t>
            </a:r>
            <a:endParaRPr lang="ru-RU" sz="1800" b="1" dirty="0"/>
          </a:p>
          <a:p>
            <a:r>
              <a:rPr lang="ru-RU" sz="1800" b="1" dirty="0"/>
              <a:t>   2. </a:t>
            </a:r>
            <a:r>
              <a:rPr lang="ru-RU" sz="1800" b="1" dirty="0" smtClean="0"/>
              <a:t>Чтение - задание, где дано 7 вопросов по тексту с представленным выбором вариантов. </a:t>
            </a:r>
          </a:p>
          <a:p>
            <a:r>
              <a:rPr lang="ru-RU" sz="1800" b="1" dirty="0" smtClean="0"/>
              <a:t>3. Лексика и грамматика – задание, где нужно заполнить пропуски в тексте,  выбрав один из 4х вариантов. </a:t>
            </a:r>
            <a:endParaRPr lang="ru-RU" sz="1800" b="1" dirty="0"/>
          </a:p>
          <a:p>
            <a:r>
              <a:rPr lang="ru-RU" sz="1800" b="1" dirty="0"/>
              <a:t>4</a:t>
            </a:r>
            <a:r>
              <a:rPr lang="ru-RU" sz="1800" b="1" dirty="0" smtClean="0"/>
              <a:t>. В </a:t>
            </a:r>
            <a:r>
              <a:rPr lang="ru-RU" sz="1800" b="1" dirty="0"/>
              <a:t>разделе </a:t>
            </a:r>
            <a:r>
              <a:rPr lang="ru-RU" sz="1800" b="1" dirty="0" smtClean="0"/>
              <a:t>письмо– допущены ошибки </a:t>
            </a:r>
            <a:r>
              <a:rPr lang="ru-RU" sz="1800" b="1" smtClean="0"/>
              <a:t>в </a:t>
            </a:r>
            <a:r>
              <a:rPr lang="ru-RU" sz="1800" b="1" smtClean="0"/>
              <a:t>разделах</a:t>
            </a:r>
            <a:r>
              <a:rPr lang="ru-RU" sz="1800" b="1" dirty="0" smtClean="0"/>
              <a:t>, где нужно было дать ответы на заданные вопросы, а также в части, где нужно было задать вопросы. В эссе   </a:t>
            </a:r>
            <a:r>
              <a:rPr lang="ru-RU" sz="1800" b="1" dirty="0"/>
              <a:t>допущены ошибки </a:t>
            </a:r>
            <a:r>
              <a:rPr lang="ru-RU" sz="1800" b="1" dirty="0" smtClean="0"/>
              <a:t>в большей части по </a:t>
            </a:r>
            <a:r>
              <a:rPr lang="ru-RU" sz="1800" b="1" dirty="0"/>
              <a:t>лексико-грамматическому оформлению </a:t>
            </a:r>
            <a:r>
              <a:rPr lang="ru-RU" sz="1800" b="1" dirty="0" smtClean="0"/>
              <a:t>текста. 2 </a:t>
            </a:r>
            <a:r>
              <a:rPr lang="ru-RU" sz="1800" b="1" dirty="0"/>
              <a:t>и</a:t>
            </a:r>
            <a:r>
              <a:rPr lang="ru-RU" sz="1800" b="1" dirty="0" smtClean="0"/>
              <a:t>з 12 учащихся получили 0 баллов за этот раздел экзамена. </a:t>
            </a:r>
          </a:p>
          <a:p>
            <a:r>
              <a:rPr lang="ru-RU" sz="1800" b="1" dirty="0" smtClean="0"/>
              <a:t>Учитывая </a:t>
            </a:r>
            <a:r>
              <a:rPr lang="ru-RU" sz="1800" b="1" dirty="0"/>
              <a:t>полученные оценки «5» </a:t>
            </a:r>
            <a:r>
              <a:rPr lang="ru-RU" sz="1800" b="1" dirty="0" smtClean="0"/>
              <a:t>(4 </a:t>
            </a:r>
            <a:r>
              <a:rPr lang="ru-RU" sz="1800" b="1" dirty="0"/>
              <a:t>учащихся),  «4» </a:t>
            </a:r>
            <a:r>
              <a:rPr lang="ru-RU" sz="1800" b="1" dirty="0" smtClean="0"/>
              <a:t>(5 </a:t>
            </a:r>
            <a:r>
              <a:rPr lang="ru-RU" sz="1800" b="1" dirty="0"/>
              <a:t>учащихся) и  «3» </a:t>
            </a:r>
            <a:r>
              <a:rPr lang="ru-RU" sz="1800" b="1" dirty="0" smtClean="0"/>
              <a:t>(3 ученика) </a:t>
            </a:r>
            <a:r>
              <a:rPr lang="ru-RU" sz="1800" b="1" dirty="0"/>
              <a:t>с поставленной перед собой задачей обучающиеся справилась в полном объеме. </a:t>
            </a:r>
          </a:p>
        </p:txBody>
      </p:sp>
    </p:spTree>
    <p:extLst>
      <p:ext uri="{BB962C8B-B14F-4D97-AF65-F5344CB8AC3E}">
        <p14:creationId xmlns:p14="http://schemas.microsoft.com/office/powerpoint/2010/main" val="319761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 вести работу по каждому разделу экзаменационной работы; </a:t>
            </a:r>
          </a:p>
          <a:p>
            <a:r>
              <a:rPr lang="ru-RU" dirty="0"/>
              <a:t>2. отрабатывать умение вчитываться в задание </a:t>
            </a:r>
            <a:r>
              <a:rPr lang="ru-RU" dirty="0" smtClean="0"/>
              <a:t>и содержание текста; </a:t>
            </a:r>
            <a:endParaRPr lang="ru-RU" dirty="0"/>
          </a:p>
          <a:p>
            <a:r>
              <a:rPr lang="ru-RU" dirty="0"/>
              <a:t>3. вести работу над расширением лексико-грамматических навыков, знаний словообразования в английском </a:t>
            </a:r>
            <a:r>
              <a:rPr lang="ru-RU" dirty="0" smtClean="0"/>
              <a:t>языке, фразовых глаголов, синонимичных фраз и слов;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6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5300" b="1" i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Благодарю за внимание!</a:t>
            </a:r>
            <a:endParaRPr lang="ru-RU" sz="5300" b="1" i="1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4098" name="Рисунок 1" descr="Высокогорский р-н (герб)больш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171" y="1101254"/>
            <a:ext cx="1296144" cy="155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350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1625</TotalTime>
  <Words>402</Words>
  <Application>Microsoft Office PowerPoint</Application>
  <PresentationFormat>Экран (4:3)</PresentationFormat>
  <Paragraphs>152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Constantia</vt:lpstr>
      <vt:lpstr>Times New Roman</vt:lpstr>
      <vt:lpstr>След самолета</vt:lpstr>
      <vt:lpstr>       егэ по английскому языку. Проблемы и пути их решения.  </vt:lpstr>
      <vt:lpstr>Результаты ЕГЭ</vt:lpstr>
      <vt:lpstr>Средние баллы</vt:lpstr>
      <vt:lpstr>Шкала перевода баллов в оценки</vt:lpstr>
      <vt:lpstr>Средняя оценка по району</vt:lpstr>
      <vt:lpstr>Затруднения</vt:lpstr>
      <vt:lpstr>Рекомендации</vt:lpstr>
      <vt:lpstr>     Благодарю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Albert</dc:creator>
  <cp:lastModifiedBy>user</cp:lastModifiedBy>
  <cp:revision>73</cp:revision>
  <dcterms:created xsi:type="dcterms:W3CDTF">2015-12-17T18:09:11Z</dcterms:created>
  <dcterms:modified xsi:type="dcterms:W3CDTF">2020-08-20T18:51:29Z</dcterms:modified>
</cp:coreProperties>
</file>