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70" r:id="rId5"/>
    <p:sldId id="260" r:id="rId6"/>
    <p:sldId id="271" r:id="rId7"/>
    <p:sldId id="261" r:id="rId8"/>
    <p:sldId id="272" r:id="rId9"/>
    <p:sldId id="262" r:id="rId10"/>
    <p:sldId id="273" r:id="rId11"/>
    <p:sldId id="263" r:id="rId12"/>
    <p:sldId id="264" r:id="rId13"/>
    <p:sldId id="265" r:id="rId14"/>
    <p:sldId id="268" r:id="rId15"/>
    <p:sldId id="267" r:id="rId16"/>
    <p:sldId id="269" r:id="rId17"/>
    <p:sldId id="266" r:id="rId18"/>
    <p:sldId id="275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2" autoAdjust="0"/>
    <p:restoredTop sz="94660"/>
  </p:normalViewPr>
  <p:slideViewPr>
    <p:cSldViewPr snapToGrid="0">
      <p:cViewPr varScale="1">
        <p:scale>
          <a:sx n="73" d="100"/>
          <a:sy n="73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8/21/2020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8/21/2020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391886"/>
            <a:ext cx="10364451" cy="5399313"/>
          </a:xfrm>
        </p:spPr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  <a:t>ПУТЕШЕСТВИЕ</a:t>
            </a:r>
            <a:b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  <a:t> </a:t>
            </a:r>
            <a:b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  <a:t>ПО МИРУ </a:t>
            </a:r>
            <a: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sz="44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4400" b="1" i="1" dirty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sz="4400" b="1" i="1" dirty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  <a:t>МАТЕМАТИКИ </a:t>
            </a:r>
            <a:b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  <a:t>И </a:t>
            </a:r>
            <a:b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6000" b="1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  <a:t>ФИЗИКИ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5791199"/>
            <a:ext cx="10363826" cy="1066800"/>
          </a:xfrm>
        </p:spPr>
        <p:txBody>
          <a:bodyPr>
            <a:normAutofit fontScale="70000" lnSpcReduction="20000"/>
          </a:bodyPr>
          <a:lstStyle/>
          <a:p>
            <a:r>
              <a:rPr lang="ru-RU" sz="1000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Бинарный урок-игра для 8 класса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МАТЕМАТИКИ-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Швецова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л.е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физики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Барканова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е.в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   </a:t>
            </a:r>
            <a:endParaRPr lang="ru-RU" b="1" i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8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0"/>
            <a:ext cx="10364451" cy="1567544"/>
          </a:xfrm>
        </p:spPr>
        <p:txBody>
          <a:bodyPr/>
          <a:lstStyle/>
          <a:p>
            <a: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Четвертый привал</a:t>
            </a:r>
            <a:b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endParaRPr lang="ru-RU" i="1" u="sng" dirty="0">
              <a:solidFill>
                <a:schemeClr val="accent6">
                  <a:lumMod val="75000"/>
                </a:schemeClr>
              </a:solidFill>
              <a:latin typeface="Segoe Script" panose="020B05040200000000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680" y="1240971"/>
            <a:ext cx="8203474" cy="5617029"/>
          </a:xfrm>
        </p:spPr>
      </p:pic>
    </p:spTree>
    <p:extLst>
      <p:ext uri="{BB962C8B-B14F-4D97-AF65-F5344CB8AC3E}">
        <p14:creationId xmlns:p14="http://schemas.microsoft.com/office/powerpoint/2010/main" val="417756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09007"/>
            <a:ext cx="10364451" cy="979713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3200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музыкальный</a:t>
            </a:r>
            <a:endParaRPr lang="ru-RU" sz="3200" b="1" i="1" u="sng" dirty="0">
              <a:solidFill>
                <a:schemeClr val="accent6">
                  <a:lumMod val="75000"/>
                </a:schemeClr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567543"/>
            <a:ext cx="10363826" cy="4223657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Прослушайте отрывок песни.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Выделите физические понятия, величины и явления, о которых  говорится в песне.</a:t>
            </a: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Верно выполненное задание приносит </a:t>
            </a:r>
            <a:r>
              <a:rPr lang="ru-RU" sz="2800" b="1" i="1" smtClean="0">
                <a:solidFill>
                  <a:schemeClr val="accent6">
                    <a:lumMod val="50000"/>
                  </a:schemeClr>
                </a:solidFill>
              </a:rPr>
              <a:t>команде 5 рубинов.</a:t>
            </a:r>
            <a:endParaRPr lang="ru-RU" sz="28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accent6">
                    <a:lumMod val="50000"/>
                  </a:schemeClr>
                </a:solidFill>
              </a:rPr>
              <a:t>Каждое не найденное явление или ошибочно определенное -1 рубин</a:t>
            </a:r>
          </a:p>
          <a:p>
            <a:r>
              <a:rPr lang="ru-RU" sz="1800" i="1" u="sng" dirty="0" smtClean="0">
                <a:solidFill>
                  <a:schemeClr val="accent6">
                    <a:lumMod val="50000"/>
                  </a:schemeClr>
                </a:solidFill>
              </a:rPr>
              <a:t>Внимание</a:t>
            </a: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</a:rPr>
              <a:t>: числительные не являются физическими величинами</a:t>
            </a:r>
            <a:endParaRPr lang="ru-RU" sz="18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08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56754"/>
            <a:ext cx="5106026" cy="6439989"/>
          </a:xfrm>
        </p:spPr>
        <p:txBody>
          <a:bodyPr>
            <a:normAutofit/>
          </a:bodyPr>
          <a:lstStyle/>
          <a:p>
            <a:r>
              <a:rPr lang="ru-RU" b="1" i="1" u="sng" dirty="0">
                <a:solidFill>
                  <a:schemeClr val="accent5">
                    <a:lumMod val="75000"/>
                  </a:schemeClr>
                </a:solidFill>
                <a:latin typeface="Segoe Script" panose="020B0504020000000003" pitchFamily="34" charset="0"/>
              </a:rPr>
              <a:t>1) ГОЛУБОЙ </a:t>
            </a:r>
            <a:r>
              <a:rPr lang="ru-RU" b="1" i="1" u="sng" dirty="0" smtClean="0">
                <a:solidFill>
                  <a:schemeClr val="accent5">
                    <a:lumMod val="75000"/>
                  </a:schemeClr>
                </a:solidFill>
                <a:latin typeface="Segoe Script" panose="020B0504020000000003" pitchFamily="34" charset="0"/>
              </a:rPr>
              <a:t>ВАГОН</a:t>
            </a:r>
          </a:p>
          <a:p>
            <a:endParaRPr lang="ru-RU" b="1" u="sng" dirty="0"/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Голубой вагон бежит, качается,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Скорый поезд набирает ход...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Ах, зачем же этот день кончается,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Пусть бы он тянулся целый год!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Скатертью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, скатертью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Дальний путь стелется,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упирается прямо в небосклон.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Каждому, каждому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 лучшее верится...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Катится, катится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Голубой вагон.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72200" y="156754"/>
            <a:ext cx="5105400" cy="6701246"/>
          </a:xfrm>
        </p:spPr>
        <p:txBody>
          <a:bodyPr>
            <a:normAutofit fontScale="62500" lnSpcReduction="20000"/>
          </a:bodyPr>
          <a:lstStyle/>
          <a:p>
            <a:r>
              <a:rPr lang="ru-RU" sz="2900" b="1" i="1" u="sng" dirty="0">
                <a:solidFill>
                  <a:srgbClr val="00B050"/>
                </a:solidFill>
                <a:latin typeface="Segoe Script" panose="020B0504020000000003" pitchFamily="34" charset="0"/>
              </a:rPr>
              <a:t>2) СВЕТОФОР ЗЕЛЕНЫЙ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Был час пик, бежали все куда-то.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Вдруг застыл, задумался зеленый свет,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зеленый свет...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Час прошел, но все горит зеленый,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никто не понял, что случилось с ним,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случилось с ним.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Но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почему, почему, почему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Был светофор зеленый?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 потому, потому, потому,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Что был он в жизнь влюбленный.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 мельканье дней, скоростей и огней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Он сам собой включился,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Чтобы в судьбе и твоей, и моей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Зеленый свет продлился.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Все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бегут, бегут, бегут, бегут, бегут, бегут,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Бегут, бегут, бегут, бегут,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бегут, А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он им светит...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Все бегут, бегут, бегут, бегут, бегут, бегут,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Бегут, бегут, бегут, бегут,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</a:rPr>
              <a:t>бегут,А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он горит...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393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0"/>
            <a:ext cx="5106026" cy="685800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29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Segoe Script" panose="020B0504020000000003" pitchFamily="34" charset="0"/>
              </a:rPr>
              <a:t>3</a:t>
            </a:r>
            <a:r>
              <a:rPr lang="ru-RU" sz="29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egoe Script" panose="020B0504020000000003" pitchFamily="34" charset="0"/>
              </a:rPr>
              <a:t>) АЙСБЕРГ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Ледяной горою айсберг из тумана вырастает,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несет его теченьем по бескрайним по морям.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 тому, кто знает, как опасен в океане,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опасен в океане айсберг встречным кораблям.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про все на свете с тобою забываю,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я в любовь, как в море, бросаюсь с головой.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ты такой холодный, как айсберг в океане.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все твои печали под черною водой. 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ты, горе или радость, то замерзнешь, то растаешь.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ты, ласковое солнце или мокрый белый снег.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понять тебя пытаюсь, кто же ты на самом деле, 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ты на самом деле, айсберг или человек.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6172200" y="0"/>
            <a:ext cx="5105400" cy="6858000"/>
          </a:xfrm>
        </p:spPr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r>
              <a:rPr lang="ru-RU" sz="23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Segoe Script" panose="020B0504020000000003" pitchFamily="34" charset="0"/>
              </a:rPr>
              <a:t>4</a:t>
            </a:r>
            <a:r>
              <a:rPr lang="ru-RU" sz="2300" b="1" i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egoe Script" panose="020B0504020000000003" pitchFamily="34" charset="0"/>
              </a:rPr>
              <a:t>) СНЕЖИНКА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 год молодой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старый уходит вдаль,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Снежинку хрупкую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Спрячь в ладонь желанье загадай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 с надеждой в ночную синь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крепко ладонь сжимай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всё, о чем мечталось проси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Загадывай и желай!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год что вот-вот настанет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 вмиг мечту твою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снежинка не растает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твоей ладони не растает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 часы двенадцать бьют...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 часы двенадцать бьют...</a:t>
            </a:r>
          </a:p>
          <a:p>
            <a:endParaRPr lang="ru-RU" dirty="0"/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06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306285"/>
            <a:ext cx="10364451" cy="5551715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>5</a:t>
            </a: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) «пятью пять»</a:t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математический блиц</a:t>
            </a: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посчитайте сколько раз упоминаются числительные в этой песне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команда, первой получившая </a:t>
            </a:r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правильный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 получает 5 рубинов.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Ошибочный ответ оценивается в 0 рубинов.</a:t>
            </a:r>
            <a:b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выполнение задания дается </a:t>
            </a:r>
            <a:r>
              <a:rPr lang="ru-RU" sz="27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одна попытка</a:t>
            </a:r>
            <a:r>
              <a:rPr lang="ru-RU" sz="27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Segoe Script" panose="020B0504020000000003" pitchFamily="34" charset="0"/>
              </a:rPr>
            </a:br>
            <a:endParaRPr lang="ru-RU" b="1" i="1" dirty="0">
              <a:solidFill>
                <a:schemeClr val="accent6">
                  <a:lumMod val="50000"/>
                </a:schemeClr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90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4" y="-45719"/>
            <a:ext cx="10364452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3774" y="-45720"/>
            <a:ext cx="3298976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>
          <a:xfrm>
            <a:off x="913774" y="45719"/>
            <a:ext cx="3298976" cy="645958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Дважды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всем известно в целом мире.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всем известно в целом мире.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 не три, а не пять,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надо знать!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 не шесть, а не семь,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ясно всем!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Трижды три навеки - девять,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Ничего тут не поделать.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И нетрудно сосчитать,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Сколько будет пятью пять.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Пятью пять - двадцать пять.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52389" y="-45720"/>
            <a:ext cx="3291521" cy="51598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>
          <a:xfrm>
            <a:off x="4441348" y="45719"/>
            <a:ext cx="3303351" cy="645958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Пятью пять - двадцать пять,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Совершенно верно!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всем известно в целом мире.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всем известно в целом мире.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А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не три, а не пять,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надо знать!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 не шесть, а не семь,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ясно всем!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У кого, друзья, не спросим,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Шестью восемь - сорок восемь.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973298" y="0"/>
            <a:ext cx="3304928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xfrm>
            <a:off x="7973298" y="195943"/>
            <a:ext cx="3304928" cy="6309361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Шестью шесть - прошу учесть,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Неизменно тридцать шесть!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Шестью шесть - тридцать шесть.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Шестью шесть - тридцать шесть,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Совершенно верно!</a:t>
            </a:r>
          </a:p>
          <a:p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всем известно в целом мире.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всем известно в целом мире.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 не три, а не пять,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надо знать!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Дважды два - четыре,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А не шесть, а не семь,</a:t>
            </a:r>
          </a:p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Это ясно всем!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78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393163"/>
          </a:xfrm>
        </p:spPr>
        <p:txBody>
          <a:bodyPr>
            <a:normAutofit fontScale="90000"/>
          </a:bodyPr>
          <a:lstStyle/>
          <a:p>
            <a:r>
              <a:rPr lang="ru-RU" b="1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Последний привал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Конкурс капитанов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5269" y="1867989"/>
            <a:ext cx="5930537" cy="4990011"/>
          </a:xfrm>
        </p:spPr>
      </p:pic>
    </p:spTree>
    <p:extLst>
      <p:ext uri="{BB962C8B-B14F-4D97-AF65-F5344CB8AC3E}">
        <p14:creationId xmlns:p14="http://schemas.microsoft.com/office/powerpoint/2010/main" val="194221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5756157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Что в черном ящике?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Идя по следам аборигенов капитаны должны отыскать клад – угадать, что скрыто в черном ящике.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Тот, кто первым угадывает приносит команде 10 рубинов.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При этом каждая открытая ЭТИМ КАПИТАНОМ подсказка(след)  </a:t>
            </a:r>
            <a:r>
              <a:rPr lang="ru-RU" b="1" dirty="0" smtClean="0">
                <a:solidFill>
                  <a:srgbClr val="FF0000"/>
                </a:solidFill>
              </a:rPr>
              <a:t>-2 </a:t>
            </a:r>
            <a:r>
              <a:rPr lang="ru-RU" b="1" dirty="0" err="1" smtClean="0">
                <a:solidFill>
                  <a:srgbClr val="FF0000"/>
                </a:solidFill>
              </a:rPr>
              <a:t>рубинА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77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-548639"/>
            <a:ext cx="12100559" cy="7641770"/>
          </a:xfrm>
        </p:spPr>
      </p:pic>
    </p:spTree>
    <p:extLst>
      <p:ext uri="{BB962C8B-B14F-4D97-AF65-F5344CB8AC3E}">
        <p14:creationId xmlns:p14="http://schemas.microsoft.com/office/powerpoint/2010/main" val="187042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789" y="0"/>
            <a:ext cx="9000308" cy="6857999"/>
          </a:xfrm>
        </p:spPr>
      </p:pic>
    </p:spTree>
    <p:extLst>
      <p:ext uri="{BB962C8B-B14F-4D97-AF65-F5344CB8AC3E}">
        <p14:creationId xmlns:p14="http://schemas.microsoft.com/office/powerpoint/2010/main" val="109663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057986"/>
          </a:xfrm>
        </p:spPr>
        <p:txBody>
          <a:bodyPr>
            <a:normAutofit fontScale="90000"/>
          </a:bodyPr>
          <a:lstStyle/>
          <a:p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Математика –это язык, на котором говорят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все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точные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науки и особенно – физика.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Все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>физические законы записаны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математическими формулами и мы с вами учимся их читать и переводить на язык привычных нам понятий.</a:t>
            </a:r>
            <a:b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i="1" dirty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i="1" dirty="0">
                <a:solidFill>
                  <a:schemeClr val="accent2">
                    <a:lumMod val="75000"/>
                  </a:schemeClr>
                </a:solidFill>
              </a:rPr>
            </a:br>
            <a:endParaRPr lang="ru-RU" i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5042262"/>
            <a:ext cx="10363826" cy="1240971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Segoe Script" panose="020B0504020000000003" pitchFamily="34" charset="0"/>
              </a:rPr>
              <a:t>Цель урока: повысить познавательный интерес к изучению алгебры, геометрии, физики.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Segoe Script" panose="020B050402000000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54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8881" y="0"/>
            <a:ext cx="7680959" cy="6858000"/>
          </a:xfrm>
        </p:spPr>
      </p:pic>
    </p:spTree>
    <p:extLst>
      <p:ext uri="{BB962C8B-B14F-4D97-AF65-F5344CB8AC3E}">
        <p14:creationId xmlns:p14="http://schemas.microsoft.com/office/powerpoint/2010/main" val="374352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117567"/>
            <a:ext cx="10364451" cy="1763484"/>
          </a:xfrm>
        </p:spPr>
        <p:txBody>
          <a:bodyPr/>
          <a:lstStyle/>
          <a:p>
            <a: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Первый привал.</a:t>
            </a:r>
            <a:b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i="1" u="sng" dirty="0">
                <a:solidFill>
                  <a:schemeClr val="accent6">
                    <a:lumMod val="75000"/>
                  </a:schemeClr>
                </a:solidFill>
              </a:rPr>
              <a:t>Разминка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5657" y="2076994"/>
            <a:ext cx="10006149" cy="4689566"/>
          </a:xfrm>
        </p:spPr>
      </p:pic>
    </p:spTree>
    <p:extLst>
      <p:ext uri="{BB962C8B-B14F-4D97-AF65-F5344CB8AC3E}">
        <p14:creationId xmlns:p14="http://schemas.microsoft.com/office/powerpoint/2010/main" val="345920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0"/>
            <a:ext cx="10364451" cy="1201783"/>
          </a:xfrm>
        </p:spPr>
        <p:txBody>
          <a:bodyPr>
            <a:normAutofit fontScale="90000"/>
          </a:bodyPr>
          <a:lstStyle/>
          <a:p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Разминка</a:t>
            </a:r>
            <a:r>
              <a:rPr lang="ru-RU" sz="2800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.</a:t>
            </a:r>
            <a:endParaRPr lang="ru-RU" sz="2800" b="1" i="1" u="sng" dirty="0">
              <a:solidFill>
                <a:schemeClr val="accent6">
                  <a:lumMod val="75000"/>
                </a:schemeClr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711234"/>
            <a:ext cx="10363826" cy="4079965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600" b="1" i="1" dirty="0" smtClean="0">
                <a:solidFill>
                  <a:schemeClr val="accent6">
                    <a:lumMod val="50000"/>
                  </a:schemeClr>
                </a:solidFill>
              </a:rPr>
              <a:t>По неосторожности рассыпалось снаряжение.</a:t>
            </a:r>
          </a:p>
          <a:p>
            <a:r>
              <a:rPr lang="ru-RU" sz="2600" b="1" i="1" dirty="0" smtClean="0">
                <a:solidFill>
                  <a:schemeClr val="accent6">
                    <a:lumMod val="50000"/>
                  </a:schemeClr>
                </a:solidFill>
              </a:rPr>
              <a:t>Помогите </a:t>
            </a:r>
            <a:r>
              <a:rPr lang="ru-RU" sz="2600" b="1" i="1" dirty="0">
                <a:solidFill>
                  <a:schemeClr val="accent6">
                    <a:lumMod val="50000"/>
                  </a:schemeClr>
                </a:solidFill>
              </a:rPr>
              <a:t>разобраться: что относится к изучению страны «физика», а что – к изучению страны «</a:t>
            </a:r>
            <a:r>
              <a:rPr lang="ru-RU" sz="2600" b="1" i="1" dirty="0" smtClean="0">
                <a:solidFill>
                  <a:schemeClr val="accent6">
                    <a:lumMod val="50000"/>
                  </a:schemeClr>
                </a:solidFill>
              </a:rPr>
              <a:t>математика».</a:t>
            </a:r>
            <a:endParaRPr lang="ru-RU" sz="2600" b="1" i="1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600" b="1" i="1" dirty="0" smtClean="0">
                <a:solidFill>
                  <a:schemeClr val="accent6">
                    <a:lumMod val="50000"/>
                  </a:schemeClr>
                </a:solidFill>
              </a:rPr>
              <a:t>Выполненное без ошибок задание приносит команде </a:t>
            </a:r>
            <a:r>
              <a:rPr lang="ru-RU" sz="2600" b="1" i="1" dirty="0">
                <a:solidFill>
                  <a:schemeClr val="accent6">
                    <a:lumMod val="50000"/>
                  </a:schemeClr>
                </a:solidFill>
              </a:rPr>
              <a:t>5</a:t>
            </a:r>
            <a:r>
              <a:rPr lang="ru-RU" sz="2600" b="1" i="1" dirty="0" smtClean="0">
                <a:solidFill>
                  <a:schemeClr val="accent6">
                    <a:lumMod val="50000"/>
                  </a:schemeClr>
                </a:solidFill>
              </a:rPr>
              <a:t> рубинов.</a:t>
            </a:r>
          </a:p>
          <a:p>
            <a:r>
              <a:rPr lang="ru-RU" sz="2600" b="1" i="1" dirty="0" smtClean="0">
                <a:solidFill>
                  <a:schemeClr val="accent6">
                    <a:lumMod val="50000"/>
                  </a:schemeClr>
                </a:solidFill>
              </a:rPr>
              <a:t>Каждая ошибка -1 рубин.</a:t>
            </a:r>
          </a:p>
        </p:txBody>
      </p:sp>
    </p:spTree>
    <p:extLst>
      <p:ext uri="{BB962C8B-B14F-4D97-AF65-F5344CB8AC3E}">
        <p14:creationId xmlns:p14="http://schemas.microsoft.com/office/powerpoint/2010/main" val="420909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313508"/>
            <a:ext cx="10364451" cy="1319349"/>
          </a:xfrm>
        </p:spPr>
        <p:txBody>
          <a:bodyPr>
            <a:normAutofit/>
          </a:bodyPr>
          <a:lstStyle/>
          <a:p>
            <a: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Второй привал.</a:t>
            </a:r>
            <a:b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endParaRPr lang="ru-RU" i="1" u="sng" dirty="0">
              <a:solidFill>
                <a:schemeClr val="accent6">
                  <a:lumMod val="75000"/>
                </a:schemeClr>
              </a:solidFill>
              <a:latin typeface="Segoe Script" panose="020B05040200000000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7887" y="914400"/>
            <a:ext cx="7262947" cy="5943600"/>
          </a:xfrm>
        </p:spPr>
      </p:pic>
    </p:spTree>
    <p:extLst>
      <p:ext uri="{BB962C8B-B14F-4D97-AF65-F5344CB8AC3E}">
        <p14:creationId xmlns:p14="http://schemas.microsoft.com/office/powerpoint/2010/main" val="416384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313510"/>
            <a:ext cx="10364451" cy="1463040"/>
          </a:xfrm>
        </p:spPr>
        <p:txBody>
          <a:bodyPr>
            <a:normAutofit/>
          </a:bodyPr>
          <a:lstStyle/>
          <a:p>
            <a:r>
              <a:rPr lang="ru-RU" sz="2700" b="1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Пропорция как фундамент физических формул</a:t>
            </a:r>
            <a:r>
              <a:rPr lang="ru-RU" sz="2700" b="1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sz="2700" b="1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776550"/>
            <a:ext cx="10363826" cy="401465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Возьмите карточки с инструкциями и ознакомьтесь с ними.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Посовещайтесь всей командой.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Выберите двух человек от команды, которые выйдут и воссоздадут разрушенный древний фундамент: с помощью блоков-кубиков проиллюстрируют предложенные пропорции.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Команда, правильно выполнившая задание первой получает 5 рубинов.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ошибка -1 рубин.</a:t>
            </a:r>
          </a:p>
        </p:txBody>
      </p:sp>
    </p:spTree>
    <p:extLst>
      <p:ext uri="{BB962C8B-B14F-4D97-AF65-F5344CB8AC3E}">
        <p14:creationId xmlns:p14="http://schemas.microsoft.com/office/powerpoint/2010/main" val="3309810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901337"/>
            <a:ext cx="10364451" cy="457198"/>
          </a:xfrm>
        </p:spPr>
        <p:txBody>
          <a:bodyPr>
            <a:normAutofit fontScale="90000"/>
          </a:bodyPr>
          <a:lstStyle/>
          <a:p>
            <a: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Третий привал.</a:t>
            </a:r>
            <a:b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/>
            </a:r>
            <a:br>
              <a:rPr lang="ru-RU" i="1" u="sng" dirty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</a:br>
            <a:endParaRPr lang="ru-RU" i="1" u="sng" dirty="0">
              <a:solidFill>
                <a:schemeClr val="accent6">
                  <a:lumMod val="75000"/>
                </a:schemeClr>
              </a:solidFill>
              <a:latin typeface="Segoe Script" panose="020B0504020000000003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286" y="1358536"/>
            <a:ext cx="6531428" cy="5499463"/>
          </a:xfrm>
        </p:spPr>
      </p:pic>
    </p:spTree>
    <p:extLst>
      <p:ext uri="{BB962C8B-B14F-4D97-AF65-F5344CB8AC3E}">
        <p14:creationId xmlns:p14="http://schemas.microsoft.com/office/powerpoint/2010/main" val="109916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222069"/>
            <a:ext cx="10364451" cy="1992625"/>
          </a:xfrm>
        </p:spPr>
        <p:txBody>
          <a:bodyPr/>
          <a:lstStyle/>
          <a:p>
            <a:r>
              <a:rPr lang="ru-RU" sz="3200" i="1" u="sng" dirty="0" smtClean="0">
                <a:solidFill>
                  <a:schemeClr val="accent6">
                    <a:lumMod val="75000"/>
                  </a:schemeClr>
                </a:solidFill>
                <a:latin typeface="Segoe Script" panose="020B0504020000000003" pitchFamily="34" charset="0"/>
              </a:rPr>
              <a:t>Эстафета.</a:t>
            </a:r>
            <a:endParaRPr lang="ru-RU" sz="3200" i="1" u="sng" dirty="0">
              <a:solidFill>
                <a:schemeClr val="accent6">
                  <a:lumMod val="75000"/>
                </a:schemeClr>
              </a:solidFill>
              <a:latin typeface="Segoe Script" panose="020B0504020000000003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Разложите предложенные карточки в три столбика.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Первый столбик: название величины, второй – условное обозначение, третий – размерность.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Один член команды кладет одну карточку, следующий встает только после того, как предыдущий садится на свое место.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Верно разложенные карточки приносят 5 рубинов</a:t>
            </a:r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.строка с ошибкой -1 рубин.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04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556</TotalTime>
  <Words>966</Words>
  <Application>Microsoft Office PowerPoint</Application>
  <PresentationFormat>Широкоэкранный</PresentationFormat>
  <Paragraphs>166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Segoe Script</vt:lpstr>
      <vt:lpstr>Times New Roman</vt:lpstr>
      <vt:lpstr>Tw Cen MT</vt:lpstr>
      <vt:lpstr>Капля</vt:lpstr>
      <vt:lpstr>ПУТЕШЕСТВИЕ   ПО МИРУ   МАТЕМАТИКИ  И  ФИЗИКИ</vt:lpstr>
      <vt:lpstr>Математика –это язык, на котором говорят все точные науки и особенно – физика.  Все физические законы записаны математическими формулами и мы с вами учимся их читать и переводить на язык привычных нам понятий.  </vt:lpstr>
      <vt:lpstr>Презентация PowerPoint</vt:lpstr>
      <vt:lpstr>Первый привал.  Разминка</vt:lpstr>
      <vt:lpstr>  Разминка.</vt:lpstr>
      <vt:lpstr>Второй привал. </vt:lpstr>
      <vt:lpstr>Пропорция как фундамент физических формул .</vt:lpstr>
      <vt:lpstr>Третий привал.  </vt:lpstr>
      <vt:lpstr>Эстафета.</vt:lpstr>
      <vt:lpstr>Четвертый привал </vt:lpstr>
      <vt:lpstr> музыкальный</vt:lpstr>
      <vt:lpstr>Презентация PowerPoint</vt:lpstr>
      <vt:lpstr>Презентация PowerPoint</vt:lpstr>
      <vt:lpstr>5) «пятью пять»  математический блиц   посчитайте сколько раз упоминаются числительные в этой песне  команда, первой получившая правильный результат получает 5 рубинов.  Ошибочный ответ оценивается в 0 рубинов.  На выполнение задания дается одна попытка.      </vt:lpstr>
      <vt:lpstr>Презентация PowerPoint</vt:lpstr>
      <vt:lpstr>Последний привал.  Конкурс капитанов. </vt:lpstr>
      <vt:lpstr> Что в черном ящике?  Идя по следам аборигенов капитаны должны отыскать клад – угадать, что скрыто в черном ящике. Тот, кто первым угадывает приносит команде 10 рубинов. При этом каждая открытая ЭТИМ КАПИТАНОМ подсказка(след)  -2 рубинА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Учитель</cp:lastModifiedBy>
  <cp:revision>38</cp:revision>
  <dcterms:created xsi:type="dcterms:W3CDTF">2019-02-10T16:04:45Z</dcterms:created>
  <dcterms:modified xsi:type="dcterms:W3CDTF">2020-08-21T08:51:33Z</dcterms:modified>
</cp:coreProperties>
</file>