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20"/>
  </p:notesMasterIdLst>
  <p:sldIdLst>
    <p:sldId id="256" r:id="rId2"/>
    <p:sldId id="289" r:id="rId3"/>
    <p:sldId id="286" r:id="rId4"/>
    <p:sldId id="261" r:id="rId5"/>
    <p:sldId id="301" r:id="rId6"/>
    <p:sldId id="302" r:id="rId7"/>
    <p:sldId id="266" r:id="rId8"/>
    <p:sldId id="285" r:id="rId9"/>
    <p:sldId id="303" r:id="rId10"/>
    <p:sldId id="295" r:id="rId11"/>
    <p:sldId id="296" r:id="rId12"/>
    <p:sldId id="297" r:id="rId13"/>
    <p:sldId id="298" r:id="rId14"/>
    <p:sldId id="299" r:id="rId15"/>
    <p:sldId id="304" r:id="rId16"/>
    <p:sldId id="305" r:id="rId17"/>
    <p:sldId id="306" r:id="rId18"/>
    <p:sldId id="307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4C25440F-80A1-40E1-8B16-5BF574B85ADE}">
          <p14:sldIdLst>
            <p14:sldId id="256"/>
            <p14:sldId id="289"/>
            <p14:sldId id="286"/>
            <p14:sldId id="261"/>
            <p14:sldId id="301"/>
            <p14:sldId id="302"/>
            <p14:sldId id="266"/>
            <p14:sldId id="285"/>
            <p14:sldId id="303"/>
            <p14:sldId id="295"/>
            <p14:sldId id="296"/>
            <p14:sldId id="297"/>
            <p14:sldId id="298"/>
            <p14:sldId id="299"/>
            <p14:sldId id="304"/>
            <p14:sldId id="305"/>
            <p14:sldId id="306"/>
            <p14:sldId id="307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02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09F18BB-38DB-4B65-9396-C479E503C5B4}" type="datetimeFigureOut">
              <a:rPr lang="ru-RU" smtClean="0"/>
              <a:pPr/>
              <a:t>23.08.2020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1185775-A9C4-45D3-ADF9-9F41808F6D4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62998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01445-A6EB-4319-ACC4-17A1C4C02941}" type="datetimeFigureOut">
              <a:rPr lang="ru-RU" smtClean="0"/>
              <a:pPr/>
              <a:t>23.08.2020</a:t>
            </a:fld>
            <a:endParaRPr lang="ru-R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3B6738-6670-440A-8705-EF8C09493EF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01445-A6EB-4319-ACC4-17A1C4C02941}" type="datetimeFigureOut">
              <a:rPr lang="ru-RU" smtClean="0"/>
              <a:pPr/>
              <a:t>23.08.2020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3B6738-6670-440A-8705-EF8C09493EF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01445-A6EB-4319-ACC4-17A1C4C02941}" type="datetimeFigureOut">
              <a:rPr lang="ru-RU" smtClean="0"/>
              <a:pPr/>
              <a:t>23.08.2020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3B6738-6670-440A-8705-EF8C09493EF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01445-A6EB-4319-ACC4-17A1C4C02941}" type="datetimeFigureOut">
              <a:rPr lang="ru-RU" smtClean="0"/>
              <a:pPr/>
              <a:t>23.08.2020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3B6738-6670-440A-8705-EF8C09493EF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01445-A6EB-4319-ACC4-17A1C4C02941}" type="datetimeFigureOut">
              <a:rPr lang="ru-RU" smtClean="0"/>
              <a:pPr/>
              <a:t>23.08.2020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3B6738-6670-440A-8705-EF8C09493EF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01445-A6EB-4319-ACC4-17A1C4C02941}" type="datetimeFigureOut">
              <a:rPr lang="ru-RU" smtClean="0"/>
              <a:pPr/>
              <a:t>23.08.2020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3B6738-6670-440A-8705-EF8C09493EF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01445-A6EB-4319-ACC4-17A1C4C02941}" type="datetimeFigureOut">
              <a:rPr lang="ru-RU" smtClean="0"/>
              <a:pPr/>
              <a:t>23.08.2020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3B6738-6670-440A-8705-EF8C09493EF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01445-A6EB-4319-ACC4-17A1C4C02941}" type="datetimeFigureOut">
              <a:rPr lang="ru-RU" smtClean="0"/>
              <a:pPr/>
              <a:t>23.08.2020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3B6738-6670-440A-8705-EF8C09493EF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01445-A6EB-4319-ACC4-17A1C4C02941}" type="datetimeFigureOut">
              <a:rPr lang="ru-RU" smtClean="0"/>
              <a:pPr/>
              <a:t>23.08.2020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3B6738-6670-440A-8705-EF8C09493EF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01445-A6EB-4319-ACC4-17A1C4C02941}" type="datetimeFigureOut">
              <a:rPr lang="ru-RU" smtClean="0"/>
              <a:pPr/>
              <a:t>23.08.2020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3B6738-6670-440A-8705-EF8C09493EF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01445-A6EB-4319-ACC4-17A1C4C02941}" type="datetimeFigureOut">
              <a:rPr lang="ru-RU" smtClean="0"/>
              <a:pPr/>
              <a:t>23.08.2020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23B6738-6670-440A-8705-EF8C09493EF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4A01445-A6EB-4319-ACC4-17A1C4C02941}" type="datetimeFigureOut">
              <a:rPr lang="ru-RU" smtClean="0"/>
              <a:pPr/>
              <a:t>23.08.2020</a:t>
            </a:fld>
            <a:endParaRPr lang="ru-R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23B6738-6670-440A-8705-EF8C09493EFA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4581128"/>
            <a:ext cx="8315120" cy="792088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Comic Sans MS" pitchFamily="66" charset="0"/>
              </a:rPr>
              <a:t>Использование сюжетно-ролевых игр как средства речевого развития дошкольников</a:t>
            </a:r>
            <a:endParaRPr lang="ru-RU" sz="2800" b="1" dirty="0">
              <a:solidFill>
                <a:srgbClr val="C00000"/>
              </a:solidFill>
              <a:latin typeface="Comic Sans MS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131840" y="5589240"/>
            <a:ext cx="5583564" cy="1152128"/>
          </a:xfrm>
        </p:spPr>
        <p:txBody>
          <a:bodyPr>
            <a:normAutofit/>
          </a:bodyPr>
          <a:lstStyle/>
          <a:p>
            <a:pPr algn="r"/>
            <a:r>
              <a:rPr lang="ru-RU" sz="1800" dirty="0" smtClean="0">
                <a:solidFill>
                  <a:schemeClr val="bg1"/>
                </a:solidFill>
              </a:rPr>
              <a:t>МДОУ «Детский сад № 21»</a:t>
            </a:r>
          </a:p>
          <a:p>
            <a:pPr algn="r"/>
            <a:r>
              <a:rPr lang="ru-RU" sz="1800" dirty="0" smtClean="0">
                <a:solidFill>
                  <a:schemeClr val="bg1"/>
                </a:solidFill>
              </a:rPr>
              <a:t>Октябрьского района г. Саратова: </a:t>
            </a:r>
          </a:p>
          <a:p>
            <a:pPr algn="r"/>
            <a:r>
              <a:rPr lang="ru-RU" sz="1800" dirty="0" smtClean="0">
                <a:solidFill>
                  <a:schemeClr val="bg1"/>
                </a:solidFill>
              </a:rPr>
              <a:t>Выполнила: воспитатель  Ивахненко Л.И</a:t>
            </a:r>
            <a:r>
              <a:rPr lang="ru-RU" sz="1800" dirty="0" smtClean="0">
                <a:solidFill>
                  <a:schemeClr val="tx1"/>
                </a:solidFill>
              </a:rPr>
              <a:t>.</a:t>
            </a:r>
          </a:p>
        </p:txBody>
      </p:sp>
      <p:pic>
        <p:nvPicPr>
          <p:cNvPr id="1026" name="Picture 2" descr="C:\Users\User\Desktop\aacafb69b6129c3596e1bf1f16c473f1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79712" y="620688"/>
            <a:ext cx="5328592" cy="3744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99672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Сюжетно-ролевая игра «Программа передач»</a:t>
            </a:r>
            <a:endParaRPr lang="ru-RU" sz="3200" b="1" dirty="0">
              <a:solidFill>
                <a:srgbClr val="FF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2060847"/>
            <a:ext cx="5050904" cy="4371727"/>
          </a:xfrm>
        </p:spPr>
        <p:txBody>
          <a:bodyPr/>
          <a:lstStyle/>
          <a:p>
            <a:pPr marL="0" indent="0">
              <a:buNone/>
            </a:pPr>
            <a:r>
              <a:rPr lang="ru-RU" b="1" dirty="0"/>
              <a:t>Цель </a:t>
            </a:r>
            <a:r>
              <a:rPr lang="ru-RU" b="1" dirty="0" smtClean="0"/>
              <a:t>игры:</a:t>
            </a:r>
            <a:endParaRPr lang="ru-RU" dirty="0"/>
          </a:p>
          <a:p>
            <a:pPr marL="0" indent="0" algn="just">
              <a:buNone/>
            </a:pPr>
            <a:r>
              <a:rPr lang="ru-RU" sz="2400" dirty="0"/>
              <a:t>Формирование разносторонне творческой личности, способной к активной и эффективной жизнедеятельности в социальной среде, обладающей сформированным представлением о разнообразии профессий людей создающих телевидение.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84167" y="1807967"/>
            <a:ext cx="2585423" cy="45993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577318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19256" cy="720080"/>
          </a:xfrm>
        </p:spPr>
        <p:txBody>
          <a:bodyPr>
            <a:normAutofit/>
          </a:bodyPr>
          <a:lstStyle/>
          <a:p>
            <a:r>
              <a:rPr lang="ru-RU" sz="2600" b="1" dirty="0">
                <a:solidFill>
                  <a:srgbClr val="111111"/>
                </a:solidFill>
                <a:latin typeface="+mn-lt"/>
              </a:rPr>
              <a:t>Задачи:</a:t>
            </a:r>
            <a:endParaRPr lang="ru-RU" sz="2600" dirty="0"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5184576"/>
          </a:xfrm>
        </p:spPr>
        <p:txBody>
          <a:bodyPr>
            <a:normAutofit fontScale="62500" lnSpcReduction="20000"/>
          </a:bodyPr>
          <a:lstStyle/>
          <a:p>
            <a:pPr marL="0" indent="0" algn="just">
              <a:buNone/>
            </a:pPr>
            <a:r>
              <a:rPr lang="ru-RU" sz="3200" dirty="0">
                <a:solidFill>
                  <a:srgbClr val="111111"/>
                </a:solidFill>
              </a:rPr>
              <a:t>1. Уточнять знания детей о телевидении как неотъемлемой части жизни людей, способствовать формированию информационной гигиены.</a:t>
            </a:r>
          </a:p>
          <a:p>
            <a:pPr marL="0" indent="0" algn="just">
              <a:buNone/>
            </a:pPr>
            <a:r>
              <a:rPr lang="ru-RU" sz="3200" dirty="0">
                <a:solidFill>
                  <a:srgbClr val="111111"/>
                </a:solidFill>
              </a:rPr>
              <a:t>2. Обогатить знания детей сведениями о профессиях людей, работающих на телевидении.</a:t>
            </a:r>
          </a:p>
          <a:p>
            <a:pPr marL="0" indent="0" algn="just">
              <a:buNone/>
            </a:pPr>
            <a:r>
              <a:rPr lang="ru-RU" sz="3200" dirty="0">
                <a:solidFill>
                  <a:srgbClr val="111111"/>
                </a:solidFill>
              </a:rPr>
              <a:t>3. Расширять словарный запас детей через знакомство с новыми понятиями, такими, как «оператор», «корреспондент», «интервью», «сюжет», «канал», «гример», «телестудия</a:t>
            </a:r>
            <a:r>
              <a:rPr lang="ru-RU" sz="3200" dirty="0" smtClean="0">
                <a:solidFill>
                  <a:srgbClr val="111111"/>
                </a:solidFill>
              </a:rPr>
              <a:t>», «телевидение»,  «</a:t>
            </a:r>
            <a:r>
              <a:rPr lang="ru-RU" sz="3200" dirty="0">
                <a:solidFill>
                  <a:srgbClr val="111111"/>
                </a:solidFill>
              </a:rPr>
              <a:t>телеведущий», «</a:t>
            </a:r>
            <a:r>
              <a:rPr lang="ru-RU" sz="3200" dirty="0" smtClean="0">
                <a:solidFill>
                  <a:srgbClr val="111111"/>
                </a:solidFill>
              </a:rPr>
              <a:t>эфир», «видеосюжет», «телеканал» и др.</a:t>
            </a:r>
            <a:endParaRPr lang="ru-RU" sz="3200" dirty="0">
              <a:solidFill>
                <a:srgbClr val="111111"/>
              </a:solidFill>
            </a:endParaRPr>
          </a:p>
          <a:p>
            <a:pPr marL="0" indent="0" algn="just">
              <a:buNone/>
            </a:pPr>
            <a:r>
              <a:rPr lang="ru-RU" sz="3200" dirty="0">
                <a:solidFill>
                  <a:srgbClr val="111111"/>
                </a:solidFill>
              </a:rPr>
              <a:t>4. Совершенствовать коммуникативные способности детей посредством развития диалоговой речи.</a:t>
            </a:r>
          </a:p>
          <a:p>
            <a:pPr marL="0" indent="0" algn="just">
              <a:buNone/>
            </a:pPr>
            <a:r>
              <a:rPr lang="ru-RU" sz="3200" dirty="0">
                <a:solidFill>
                  <a:srgbClr val="111111"/>
                </a:solidFill>
              </a:rPr>
              <a:t>5. Развивать активность, инициативность, любознательность, стремление к получению новых знаний, формировать умение применять в игре полученные ранее знания об окружающей жизни, воспитывать способность ставить общие цели, планировать совместную работу.</a:t>
            </a:r>
          </a:p>
          <a:p>
            <a:pPr marL="0" indent="0" algn="just">
              <a:buNone/>
            </a:pPr>
            <a:r>
              <a:rPr lang="ru-RU" sz="3200" dirty="0">
                <a:solidFill>
                  <a:srgbClr val="111111"/>
                </a:solidFill>
              </a:rPr>
              <a:t>6. Формировать социальный и эмоциональный интеллект, эмоциональную отзывчивость, уважительное и доброжелательное отношение к окружающим.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63828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96752"/>
            <a:ext cx="5266927" cy="5127848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b="1" dirty="0">
                <a:solidFill>
                  <a:srgbClr val="111111"/>
                </a:solidFill>
              </a:rPr>
              <a:t>Роли:</a:t>
            </a:r>
            <a:endParaRPr lang="ru-RU" dirty="0">
              <a:solidFill>
                <a:srgbClr val="111111"/>
              </a:solidFill>
            </a:endParaRPr>
          </a:p>
          <a:p>
            <a:r>
              <a:rPr lang="ru-RU" i="1" dirty="0">
                <a:solidFill>
                  <a:srgbClr val="111111"/>
                </a:solidFill>
              </a:rPr>
              <a:t>Редактор</a:t>
            </a:r>
            <a:r>
              <a:rPr lang="ru-RU" i="1" dirty="0" smtClean="0">
                <a:solidFill>
                  <a:srgbClr val="111111"/>
                </a:solidFill>
              </a:rPr>
              <a:t>.</a:t>
            </a:r>
          </a:p>
          <a:p>
            <a:r>
              <a:rPr lang="ru-RU" i="1" dirty="0" smtClean="0">
                <a:solidFill>
                  <a:srgbClr val="111111"/>
                </a:solidFill>
              </a:rPr>
              <a:t>Режиссер.</a:t>
            </a:r>
            <a:endParaRPr lang="ru-RU" dirty="0">
              <a:solidFill>
                <a:srgbClr val="111111"/>
              </a:solidFill>
            </a:endParaRPr>
          </a:p>
          <a:p>
            <a:r>
              <a:rPr lang="ru-RU" i="1" dirty="0">
                <a:solidFill>
                  <a:srgbClr val="111111"/>
                </a:solidFill>
              </a:rPr>
              <a:t>Телеоператор.</a:t>
            </a:r>
          </a:p>
          <a:p>
            <a:r>
              <a:rPr lang="ru-RU" i="1" dirty="0">
                <a:solidFill>
                  <a:srgbClr val="111111"/>
                </a:solidFill>
              </a:rPr>
              <a:t>Осветитель.</a:t>
            </a:r>
          </a:p>
          <a:p>
            <a:r>
              <a:rPr lang="ru-RU" i="1" dirty="0">
                <a:solidFill>
                  <a:srgbClr val="111111"/>
                </a:solidFill>
              </a:rPr>
              <a:t>Гример.</a:t>
            </a:r>
          </a:p>
          <a:p>
            <a:r>
              <a:rPr lang="ru-RU" i="1" dirty="0">
                <a:solidFill>
                  <a:srgbClr val="111111"/>
                </a:solidFill>
              </a:rPr>
              <a:t>Звукооператор.</a:t>
            </a:r>
          </a:p>
          <a:p>
            <a:r>
              <a:rPr lang="ru-RU" i="1" dirty="0">
                <a:solidFill>
                  <a:srgbClr val="111111"/>
                </a:solidFill>
              </a:rPr>
              <a:t>Репортер.</a:t>
            </a:r>
          </a:p>
          <a:p>
            <a:r>
              <a:rPr lang="ru-RU" i="1" dirty="0">
                <a:solidFill>
                  <a:srgbClr val="111111"/>
                </a:solidFill>
              </a:rPr>
              <a:t>Помощница режиссёра.</a:t>
            </a:r>
          </a:p>
          <a:p>
            <a:r>
              <a:rPr lang="ru-RU" i="1" dirty="0">
                <a:solidFill>
                  <a:srgbClr val="111111"/>
                </a:solidFill>
              </a:rPr>
              <a:t>Ведущий </a:t>
            </a:r>
            <a:r>
              <a:rPr lang="ru-RU" i="1" dirty="0" smtClean="0">
                <a:solidFill>
                  <a:srgbClr val="111111"/>
                </a:solidFill>
              </a:rPr>
              <a:t>новостей, прогноза погоды,</a:t>
            </a:r>
            <a:r>
              <a:rPr lang="ru-RU" i="1" dirty="0">
                <a:solidFill>
                  <a:srgbClr val="111111"/>
                </a:solidFill>
              </a:rPr>
              <a:t> </a:t>
            </a:r>
            <a:r>
              <a:rPr lang="ru-RU" i="1" dirty="0" smtClean="0">
                <a:solidFill>
                  <a:srgbClr val="111111"/>
                </a:solidFill>
              </a:rPr>
              <a:t>музыкального канала и др.</a:t>
            </a:r>
            <a:endParaRPr lang="ru-RU" dirty="0">
              <a:solidFill>
                <a:srgbClr val="111111"/>
              </a:solidFill>
            </a:endParaRPr>
          </a:p>
          <a:p>
            <a:endParaRPr lang="ru-RU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4955902" y="2253010"/>
            <a:ext cx="4824536" cy="27120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331588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124744"/>
            <a:ext cx="8291264" cy="5400600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ru-RU" b="1" dirty="0">
                <a:solidFill>
                  <a:srgbClr val="111111"/>
                </a:solidFill>
              </a:rPr>
              <a:t>Игровой </a:t>
            </a:r>
            <a:r>
              <a:rPr lang="ru-RU" b="1" dirty="0" smtClean="0">
                <a:solidFill>
                  <a:srgbClr val="111111"/>
                </a:solidFill>
              </a:rPr>
              <a:t>материал:</a:t>
            </a:r>
            <a:endParaRPr lang="ru-RU" dirty="0">
              <a:solidFill>
                <a:srgbClr val="111111"/>
              </a:solidFill>
            </a:endParaRPr>
          </a:p>
          <a:p>
            <a:r>
              <a:rPr lang="ru-RU" dirty="0" smtClean="0">
                <a:solidFill>
                  <a:srgbClr val="111111"/>
                </a:solidFill>
              </a:rPr>
              <a:t>Планшет.</a:t>
            </a:r>
            <a:endParaRPr lang="ru-RU" dirty="0">
              <a:solidFill>
                <a:srgbClr val="111111"/>
              </a:solidFill>
            </a:endParaRPr>
          </a:p>
          <a:p>
            <a:r>
              <a:rPr lang="ru-RU" dirty="0" smtClean="0">
                <a:solidFill>
                  <a:srgbClr val="111111"/>
                </a:solidFill>
              </a:rPr>
              <a:t>Экран телевизора.</a:t>
            </a:r>
            <a:endParaRPr lang="ru-RU" dirty="0">
              <a:solidFill>
                <a:srgbClr val="111111"/>
              </a:solidFill>
            </a:endParaRPr>
          </a:p>
          <a:p>
            <a:r>
              <a:rPr lang="ru-RU" dirty="0" smtClean="0">
                <a:solidFill>
                  <a:srgbClr val="111111"/>
                </a:solidFill>
              </a:rPr>
              <a:t>Микрофоны, телефоны.</a:t>
            </a:r>
            <a:endParaRPr lang="ru-RU" dirty="0">
              <a:solidFill>
                <a:srgbClr val="111111"/>
              </a:solidFill>
            </a:endParaRPr>
          </a:p>
          <a:p>
            <a:r>
              <a:rPr lang="ru-RU" dirty="0" smtClean="0">
                <a:solidFill>
                  <a:srgbClr val="111111"/>
                </a:solidFill>
              </a:rPr>
              <a:t>Фотоаппараты.</a:t>
            </a:r>
            <a:endParaRPr lang="ru-RU" dirty="0">
              <a:solidFill>
                <a:srgbClr val="111111"/>
              </a:solidFill>
            </a:endParaRPr>
          </a:p>
          <a:p>
            <a:r>
              <a:rPr lang="ru-RU" dirty="0">
                <a:solidFill>
                  <a:srgbClr val="111111"/>
                </a:solidFill>
              </a:rPr>
              <a:t>«Хлопушка».</a:t>
            </a:r>
          </a:p>
          <a:p>
            <a:r>
              <a:rPr lang="ru-RU" dirty="0">
                <a:solidFill>
                  <a:srgbClr val="111111"/>
                </a:solidFill>
              </a:rPr>
              <a:t>Наушники</a:t>
            </a:r>
            <a:r>
              <a:rPr lang="ru-RU" dirty="0" smtClean="0">
                <a:solidFill>
                  <a:srgbClr val="111111"/>
                </a:solidFill>
              </a:rPr>
              <a:t>.</a:t>
            </a:r>
          </a:p>
          <a:p>
            <a:r>
              <a:rPr lang="ru-RU" dirty="0" smtClean="0">
                <a:solidFill>
                  <a:srgbClr val="111111"/>
                </a:solidFill>
              </a:rPr>
              <a:t>Камера</a:t>
            </a:r>
            <a:endParaRPr lang="ru-RU" dirty="0">
              <a:solidFill>
                <a:srgbClr val="111111"/>
              </a:solidFill>
            </a:endParaRPr>
          </a:p>
          <a:p>
            <a:r>
              <a:rPr lang="ru-RU" dirty="0">
                <a:solidFill>
                  <a:srgbClr val="111111"/>
                </a:solidFill>
              </a:rPr>
              <a:t>Символика различных программ.</a:t>
            </a:r>
          </a:p>
          <a:p>
            <a:r>
              <a:rPr lang="ru-RU" dirty="0">
                <a:solidFill>
                  <a:srgbClr val="111111"/>
                </a:solidFill>
              </a:rPr>
              <a:t>Элементы костюмов.</a:t>
            </a:r>
          </a:p>
          <a:p>
            <a:r>
              <a:rPr lang="ru-RU" dirty="0">
                <a:solidFill>
                  <a:srgbClr val="111111"/>
                </a:solidFill>
              </a:rPr>
              <a:t>Гримм и косметические наборы.</a:t>
            </a:r>
          </a:p>
          <a:p>
            <a:r>
              <a:rPr lang="ru-RU" dirty="0">
                <a:solidFill>
                  <a:srgbClr val="111111"/>
                </a:solidFill>
              </a:rPr>
              <a:t>Сценарии и фотографии</a:t>
            </a:r>
            <a:r>
              <a:rPr lang="ru-RU" dirty="0" smtClean="0">
                <a:solidFill>
                  <a:srgbClr val="111111"/>
                </a:solidFill>
              </a:rPr>
              <a:t>.</a:t>
            </a:r>
          </a:p>
          <a:p>
            <a:r>
              <a:rPr lang="ru-RU" dirty="0" smtClean="0">
                <a:solidFill>
                  <a:srgbClr val="111111"/>
                </a:solidFill>
              </a:rPr>
              <a:t>Папка </a:t>
            </a:r>
            <a:r>
              <a:rPr lang="ru-RU" dirty="0" smtClean="0"/>
              <a:t>с </a:t>
            </a:r>
            <a:r>
              <a:rPr lang="ru-RU" dirty="0"/>
              <a:t>текстом для ведущего, </a:t>
            </a:r>
            <a:r>
              <a:rPr lang="ru-RU" dirty="0" err="1" smtClean="0"/>
              <a:t>бейджики</a:t>
            </a:r>
            <a:r>
              <a:rPr lang="ru-RU" dirty="0" smtClean="0"/>
              <a:t> </a:t>
            </a:r>
            <a:r>
              <a:rPr lang="ru-RU" dirty="0"/>
              <a:t>с названиями ролей для участников </a:t>
            </a:r>
            <a:r>
              <a:rPr lang="ru-RU" dirty="0" smtClean="0"/>
              <a:t>игры</a:t>
            </a:r>
            <a:r>
              <a:rPr lang="ru-RU" dirty="0"/>
              <a:t>. </a:t>
            </a:r>
            <a:endParaRPr lang="ru-RU" dirty="0" smtClean="0"/>
          </a:p>
          <a:p>
            <a:r>
              <a:rPr lang="ru-RU" dirty="0"/>
              <a:t>К</a:t>
            </a:r>
            <a:r>
              <a:rPr lang="ru-RU" dirty="0" smtClean="0"/>
              <a:t>арточки </a:t>
            </a:r>
            <a:r>
              <a:rPr lang="ru-RU" dirty="0"/>
              <a:t>с разными городами и схематичным обозначением погоды в </a:t>
            </a:r>
            <a:r>
              <a:rPr lang="ru-RU" dirty="0" smtClean="0"/>
              <a:t>них, картинки с изображением различных видов спорта, природных явлений, курса валют и др.</a:t>
            </a:r>
            <a:endParaRPr lang="ru-RU" dirty="0" smtClean="0">
              <a:solidFill>
                <a:srgbClr val="111111"/>
              </a:solidFill>
            </a:endParaRPr>
          </a:p>
          <a:p>
            <a:endParaRPr lang="ru-RU" dirty="0">
              <a:solidFill>
                <a:srgbClr val="111111"/>
              </a:solidFill>
            </a:endParaRPr>
          </a:p>
          <a:p>
            <a:endParaRPr lang="ru-RU" dirty="0"/>
          </a:p>
        </p:txBody>
      </p:sp>
      <p:pic>
        <p:nvPicPr>
          <p:cNvPr id="3075" name="Picture 3" descr="C:\Users\User\Desktop\Новая папка\DSC_0339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51920" y="836712"/>
            <a:ext cx="4608512" cy="2592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736941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6016" y="4077072"/>
            <a:ext cx="3600400" cy="20239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 descr="C:\Users\User\Desktop\Новая папка\DSC_034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-297645" y="1119728"/>
            <a:ext cx="3950409" cy="2520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C:\Users\User\Desktop\Новая папка\DSC_0342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67944" y="721692"/>
            <a:ext cx="4608512" cy="28803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1" name="Picture 5" descr="C:\Users\User\Desktop\Новая папка\DSC_0346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521195" y="3519366"/>
            <a:ext cx="3853140" cy="2376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579719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836712"/>
            <a:ext cx="4896544" cy="1008112"/>
          </a:xfrm>
        </p:spPr>
        <p:txBody>
          <a:bodyPr>
            <a:normAutofit/>
          </a:bodyPr>
          <a:lstStyle/>
          <a:p>
            <a:pPr algn="ctr"/>
            <a:r>
              <a:rPr lang="ru-RU" sz="2700" b="1" dirty="0" smtClean="0"/>
              <a:t>Варианты сюжетно-ролевой игры «Программа передач»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276872"/>
            <a:ext cx="3898776" cy="4047728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rgbClr val="111111"/>
                </a:solidFill>
                <a:latin typeface="Arial"/>
              </a:rPr>
              <a:t>Игра «Интервью»</a:t>
            </a:r>
          </a:p>
          <a:p>
            <a:r>
              <a:rPr lang="ru-RU" sz="2400" dirty="0" smtClean="0">
                <a:solidFill>
                  <a:srgbClr val="111111"/>
                </a:solidFill>
                <a:latin typeface="Arial"/>
              </a:rPr>
              <a:t>Игра «Выпуск новостей»</a:t>
            </a:r>
          </a:p>
          <a:p>
            <a:r>
              <a:rPr lang="ru-RU" sz="2400" dirty="0" smtClean="0">
                <a:solidFill>
                  <a:srgbClr val="111111"/>
                </a:solidFill>
                <a:latin typeface="Arial"/>
              </a:rPr>
              <a:t>Игра «Прогноз </a:t>
            </a:r>
            <a:r>
              <a:rPr lang="ru-RU" sz="2400" dirty="0">
                <a:solidFill>
                  <a:srgbClr val="111111"/>
                </a:solidFill>
                <a:latin typeface="Arial"/>
              </a:rPr>
              <a:t>погоды</a:t>
            </a:r>
            <a:r>
              <a:rPr lang="ru-RU" sz="2400" dirty="0" smtClean="0">
                <a:solidFill>
                  <a:srgbClr val="111111"/>
                </a:solidFill>
                <a:latin typeface="Arial"/>
              </a:rPr>
              <a:t>»</a:t>
            </a:r>
          </a:p>
          <a:p>
            <a:r>
              <a:rPr lang="ru-RU" sz="2400" dirty="0" smtClean="0">
                <a:solidFill>
                  <a:srgbClr val="111111"/>
                </a:solidFill>
                <a:latin typeface="Arial"/>
              </a:rPr>
              <a:t>Игра «Мы снимаем «Ералаш»</a:t>
            </a:r>
          </a:p>
          <a:p>
            <a:r>
              <a:rPr lang="ru-RU" sz="2400" dirty="0" smtClean="0">
                <a:solidFill>
                  <a:srgbClr val="111111"/>
                </a:solidFill>
                <a:latin typeface="Arial"/>
              </a:rPr>
              <a:t>Игра «Телепередача «Наши таланты»</a:t>
            </a:r>
            <a:endParaRPr lang="ru-RU" sz="2400" dirty="0"/>
          </a:p>
        </p:txBody>
      </p:sp>
      <p:pic>
        <p:nvPicPr>
          <p:cNvPr id="5122" name="Picture 2" descr="F:\Новая папка\DSC_030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4367962" y="2336893"/>
            <a:ext cx="5212071" cy="29317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781143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980728"/>
            <a:ext cx="4752528" cy="5544616"/>
          </a:xfrm>
        </p:spPr>
        <p:txBody>
          <a:bodyPr>
            <a:normAutofit fontScale="77500" lnSpcReduction="20000"/>
          </a:bodyPr>
          <a:lstStyle/>
          <a:p>
            <a:pPr algn="just"/>
            <a:r>
              <a:rPr lang="ru-RU" sz="3100" dirty="0">
                <a:solidFill>
                  <a:srgbClr val="111111"/>
                </a:solidFill>
              </a:rPr>
              <a:t>Наша игра способствует тому, чтобы формировать у детей умение вступать в речевое общение различными способами: сообщать о своих впечатлениях, переживаниях и т. п. ; задавать вопросы; побуждать партнёра по общению к совместной деятельности;</a:t>
            </a:r>
          </a:p>
          <a:p>
            <a:pPr algn="just"/>
            <a:r>
              <a:rPr lang="ru-RU" sz="3100" dirty="0">
                <a:solidFill>
                  <a:srgbClr val="111111"/>
                </a:solidFill>
              </a:rPr>
              <a:t>формировать у детей умения целесообразно и уместно пользоваться интонацией, мимикой, жестами; развивать умения следовать правилам ведения диалога.</a:t>
            </a:r>
          </a:p>
          <a:p>
            <a:endParaRPr lang="ru-RU" dirty="0"/>
          </a:p>
        </p:txBody>
      </p:sp>
      <p:pic>
        <p:nvPicPr>
          <p:cNvPr id="6147" name="Picture 3" descr="F:\Новая папка\DSC_035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4458764" y="2102076"/>
            <a:ext cx="5126163" cy="28834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82377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3312368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400" dirty="0">
                <a:solidFill>
                  <a:srgbClr val="111111"/>
                </a:solidFill>
              </a:rPr>
              <a:t>Телевизионное творчество, само создание любой телевизионной продукции – дело творческое и коллективное, связывающее в единое целое людей нескольких специальностей. Поэтому наша разработка сюжетно-ролевой игры </a:t>
            </a:r>
            <a:r>
              <a:rPr lang="ru-RU" sz="2400" dirty="0" smtClean="0">
                <a:solidFill>
                  <a:srgbClr val="111111"/>
                </a:solidFill>
              </a:rPr>
              <a:t>«Программа передач» </a:t>
            </a:r>
            <a:r>
              <a:rPr lang="ru-RU" sz="2400" dirty="0">
                <a:solidFill>
                  <a:srgbClr val="111111"/>
                </a:solidFill>
              </a:rPr>
              <a:t>помогает наиболее полно отразить социально-личностный аспект воспитания и образования детей.</a:t>
            </a:r>
            <a:endParaRPr lang="ru-RU" sz="2400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62761" y="3501008"/>
            <a:ext cx="5468937" cy="307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927065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User\Desktop\img2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5150" y="980729"/>
            <a:ext cx="8039298" cy="54726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09268607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852704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  <a:latin typeface="Comic Sans MS" panose="030F0702030302020204" pitchFamily="66" charset="0"/>
                <a:ea typeface="+mn-ea"/>
                <a:cs typeface="Microsoft Sans Serif" panose="020B0604020202020204" pitchFamily="34" charset="0"/>
              </a:rPr>
              <a:t>Цель</a:t>
            </a:r>
            <a:r>
              <a:rPr lang="ru-RU" sz="3200" b="1" dirty="0" smtClean="0">
                <a:solidFill>
                  <a:srgbClr val="FF0000"/>
                </a:solidFill>
                <a:latin typeface="Comic Sans MS" panose="030F0702030302020204" pitchFamily="66" charset="0"/>
                <a:ea typeface="+mn-ea"/>
                <a:cs typeface="+mn-cs"/>
              </a:rPr>
              <a:t>:</a:t>
            </a:r>
            <a:endParaRPr lang="ru-RU" sz="3200" b="1" dirty="0">
              <a:solidFill>
                <a:srgbClr val="FF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ru-RU" dirty="0" smtClean="0">
                <a:solidFill>
                  <a:srgbClr val="000000"/>
                </a:solidFill>
              </a:rPr>
              <a:t>выявить </a:t>
            </a:r>
            <a:r>
              <a:rPr lang="ru-RU" dirty="0">
                <a:solidFill>
                  <a:srgbClr val="000000"/>
                </a:solidFill>
              </a:rPr>
              <a:t>эффективность сюжетно-ролевых игр как средства развития </a:t>
            </a:r>
            <a:r>
              <a:rPr lang="ru-RU" dirty="0" smtClean="0">
                <a:solidFill>
                  <a:srgbClr val="000000"/>
                </a:solidFill>
              </a:rPr>
              <a:t>речи </a:t>
            </a:r>
            <a:r>
              <a:rPr lang="ru-RU" dirty="0">
                <a:solidFill>
                  <a:srgbClr val="000000"/>
                </a:solidFill>
              </a:rPr>
              <a:t>детей старшего дошкольного возраста.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7646244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:\Новая папка\DSC_029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-402677" y="2997397"/>
            <a:ext cx="4281367" cy="24082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F:\Новая папка\DSC_0316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2468397" y="1828525"/>
            <a:ext cx="4281371" cy="25224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F:\Новая папка\DSC_0333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5291634" y="2997398"/>
            <a:ext cx="4281370" cy="24082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548680"/>
            <a:ext cx="9144000" cy="720080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  <a:latin typeface="Comic Sans MS" pitchFamily="66" charset="0"/>
              </a:rPr>
              <a:t>Структура </a:t>
            </a:r>
            <a:r>
              <a:rPr lang="ru-RU" sz="3200" b="1" dirty="0">
                <a:solidFill>
                  <a:srgbClr val="C00000"/>
                </a:solidFill>
                <a:latin typeface="Comic Sans MS" pitchFamily="66" charset="0"/>
              </a:rPr>
              <a:t>сюжетно-ролевой игры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27584" y="1628800"/>
            <a:ext cx="4176464" cy="4726125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dirty="0"/>
              <a:t>Сюжетно-ролевая игра имеет следующие структурные </a:t>
            </a:r>
            <a:r>
              <a:rPr lang="ru-RU" u="sng" dirty="0"/>
              <a:t>компоненты</a:t>
            </a:r>
            <a:r>
              <a:rPr lang="ru-RU" dirty="0"/>
              <a:t>: </a:t>
            </a:r>
            <a:r>
              <a:rPr lang="ru-RU" dirty="0" smtClean="0"/>
              <a:t>сюжет</a:t>
            </a:r>
            <a:r>
              <a:rPr lang="ru-RU" dirty="0"/>
              <a:t>, содержание, роль.</a:t>
            </a:r>
          </a:p>
          <a:p>
            <a:pPr algn="just"/>
            <a:r>
              <a:rPr lang="ru-RU" sz="2400" b="1" dirty="0" smtClean="0"/>
              <a:t> Сюжет </a:t>
            </a:r>
            <a:r>
              <a:rPr lang="ru-RU" sz="2400" b="1" dirty="0"/>
              <a:t>игры</a:t>
            </a:r>
            <a:r>
              <a:rPr lang="ru-RU" sz="2400" dirty="0"/>
              <a:t> – это та </a:t>
            </a:r>
            <a:r>
              <a:rPr lang="ru-RU" sz="2400" dirty="0" smtClean="0"/>
              <a:t>сфера деятельности</a:t>
            </a:r>
            <a:r>
              <a:rPr lang="ru-RU" sz="2400" dirty="0"/>
              <a:t>, которая воспроизводится детьми (например, игра в семью, детский сад, больницу, магазин, </a:t>
            </a:r>
            <a:r>
              <a:rPr lang="ru-RU" sz="2400" dirty="0" smtClean="0"/>
              <a:t>телевидение </a:t>
            </a:r>
            <a:r>
              <a:rPr lang="ru-RU" sz="2400" dirty="0"/>
              <a:t>и т. д</a:t>
            </a:r>
            <a:r>
              <a:rPr lang="ru-RU" sz="2400" dirty="0" smtClean="0"/>
              <a:t>.)</a:t>
            </a:r>
            <a:endParaRPr lang="ru-RU" sz="2400" dirty="0"/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4437973" y="2562895"/>
            <a:ext cx="5072098" cy="2946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15797377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124744"/>
            <a:ext cx="4402832" cy="5230181"/>
          </a:xfrm>
        </p:spPr>
        <p:txBody>
          <a:bodyPr>
            <a:normAutofit/>
          </a:bodyPr>
          <a:lstStyle/>
          <a:p>
            <a:pPr algn="just"/>
            <a:r>
              <a:rPr lang="ru-RU" sz="2800" b="1" dirty="0" smtClean="0"/>
              <a:t>Содержание</a:t>
            </a:r>
            <a:r>
              <a:rPr lang="ru-RU" sz="2800" dirty="0" smtClean="0"/>
              <a:t> </a:t>
            </a:r>
            <a:r>
              <a:rPr lang="ru-RU" sz="2800" b="1" dirty="0" smtClean="0"/>
              <a:t>игры – </a:t>
            </a:r>
            <a:r>
              <a:rPr lang="ru-RU" sz="2800" dirty="0" smtClean="0"/>
              <a:t>это то, что именно воспроизводится детьми в качестве центрального момента деятельности и отношений между взрослыми в их бытовой, трудовой или общественной деятельности.</a:t>
            </a:r>
          </a:p>
          <a:p>
            <a:endParaRPr lang="ru-RU" dirty="0"/>
          </a:p>
        </p:txBody>
      </p:sp>
      <p:pic>
        <p:nvPicPr>
          <p:cNvPr id="2050" name="Picture 2" descr="F:\Новая папка\DSC_035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4425734" y="2135106"/>
            <a:ext cx="5112568" cy="30918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000108"/>
            <a:ext cx="4471990" cy="5354817"/>
          </a:xfrm>
        </p:spPr>
        <p:txBody>
          <a:bodyPr>
            <a:normAutofit lnSpcReduction="10000"/>
          </a:bodyPr>
          <a:lstStyle/>
          <a:p>
            <a:pPr algn="just"/>
            <a:r>
              <a:rPr lang="ru-RU" sz="2400" b="1" dirty="0" smtClean="0"/>
              <a:t>Роль</a:t>
            </a:r>
            <a:r>
              <a:rPr lang="ru-RU" sz="2400" dirty="0" smtClean="0"/>
              <a:t> – это средство реализации сюжета и главный компонент сюжетно-ролевой игры. Для ребенка роль – это его игровая </a:t>
            </a:r>
            <a:r>
              <a:rPr lang="ru-RU" sz="2400" u="sng" dirty="0" smtClean="0"/>
              <a:t>позиция</a:t>
            </a:r>
            <a:r>
              <a:rPr lang="ru-RU" sz="2400" dirty="0" smtClean="0"/>
              <a:t>: он отождествляет себя с каким-либо персонажем сюжета и действует в соответствии с представлениями о данном персонаже. Смысл игры для дошкольников заключается в отношениях между персонажами.</a:t>
            </a:r>
          </a:p>
          <a:p>
            <a:pPr algn="just"/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4585921" y="2129195"/>
            <a:ext cx="4891159" cy="2918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sz="half" idx="1"/>
          </p:nvPr>
        </p:nvSpPr>
        <p:spPr>
          <a:xfrm>
            <a:off x="683568" y="1785926"/>
            <a:ext cx="5031440" cy="4500594"/>
          </a:xfrm>
        </p:spPr>
        <p:txBody>
          <a:bodyPr>
            <a:noAutofit/>
          </a:bodyPr>
          <a:lstStyle/>
          <a:p>
            <a:pPr marL="0" indent="0">
              <a:buNone/>
            </a:pPr>
            <a:endParaRPr lang="ru-RU" sz="2400" dirty="0" smtClean="0">
              <a:solidFill>
                <a:srgbClr val="000000"/>
              </a:solidFill>
              <a:latin typeface="Times New Roman"/>
            </a:endParaRPr>
          </a:p>
          <a:p>
            <a:pPr>
              <a:buFontTx/>
              <a:buChar char="-"/>
            </a:pPr>
            <a:r>
              <a:rPr lang="ru-RU" sz="2400" dirty="0" smtClean="0"/>
              <a:t>закреплению </a:t>
            </a:r>
            <a:r>
              <a:rPr lang="ru-RU" sz="2400" dirty="0"/>
              <a:t>навыков пользования инициативной речью; </a:t>
            </a:r>
            <a:endParaRPr lang="ru-RU" sz="2400" dirty="0" smtClean="0"/>
          </a:p>
          <a:p>
            <a:pPr algn="just">
              <a:buFontTx/>
              <a:buChar char="-"/>
            </a:pPr>
            <a:r>
              <a:rPr lang="ru-RU" sz="2400" dirty="0" smtClean="0"/>
              <a:t>совершенствованию </a:t>
            </a:r>
            <a:r>
              <a:rPr lang="ru-RU" sz="2400" dirty="0"/>
              <a:t>речи; </a:t>
            </a:r>
            <a:endParaRPr lang="ru-RU" sz="2400" dirty="0" smtClean="0"/>
          </a:p>
          <a:p>
            <a:pPr algn="just">
              <a:buFontTx/>
              <a:buChar char="-"/>
            </a:pPr>
            <a:r>
              <a:rPr lang="ru-RU" sz="2400" dirty="0" smtClean="0"/>
              <a:t>обогащению </a:t>
            </a:r>
            <a:r>
              <a:rPr lang="ru-RU" sz="2400" dirty="0"/>
              <a:t>словаря; </a:t>
            </a:r>
            <a:endParaRPr lang="ru-RU" sz="2400" dirty="0" smtClean="0"/>
          </a:p>
          <a:p>
            <a:pPr algn="just">
              <a:buFontTx/>
              <a:buChar char="-"/>
            </a:pPr>
            <a:r>
              <a:rPr lang="ru-RU" sz="2400" dirty="0" smtClean="0"/>
              <a:t>формированию </a:t>
            </a:r>
            <a:r>
              <a:rPr lang="ru-RU" sz="2400" dirty="0"/>
              <a:t>грамматического строя языка </a:t>
            </a:r>
            <a:endParaRPr lang="ru-RU" sz="2400" dirty="0" smtClean="0"/>
          </a:p>
          <a:p>
            <a:pPr algn="just">
              <a:buFontTx/>
              <a:buChar char="-"/>
            </a:pPr>
            <a:r>
              <a:rPr lang="ru-RU" sz="2400" dirty="0" smtClean="0"/>
              <a:t>формированию связной речи </a:t>
            </a:r>
            <a:r>
              <a:rPr lang="ru-RU" sz="2400" dirty="0"/>
              <a:t>(</a:t>
            </a:r>
            <a:r>
              <a:rPr lang="ru-RU" sz="2400" dirty="0" smtClean="0"/>
              <a:t>монологической, диалогической)</a:t>
            </a:r>
            <a:endParaRPr lang="ru-RU" sz="22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467544" y="836713"/>
            <a:ext cx="835292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solidFill>
                  <a:srgbClr val="FF0000"/>
                </a:solidFill>
                <a:latin typeface="Comic Sans MS" panose="030F0702030302020204" pitchFamily="66" charset="0"/>
              </a:rPr>
              <a:t>Сюжетно-ролевая игра способствует: </a:t>
            </a: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5062699" y="2795425"/>
            <a:ext cx="4286022" cy="269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15300035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79512" y="1844824"/>
            <a:ext cx="5256584" cy="4752528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ru-RU" dirty="0" smtClean="0"/>
              <a:t>Диалогическая</a:t>
            </a:r>
            <a:r>
              <a:rPr lang="ru-RU" dirty="0"/>
              <a:t> </a:t>
            </a:r>
            <a:r>
              <a:rPr lang="ru-RU" b="1" dirty="0" smtClean="0"/>
              <a:t>речь</a:t>
            </a:r>
            <a:r>
              <a:rPr lang="ru-RU" b="1" dirty="0"/>
              <a:t> </a:t>
            </a:r>
            <a:r>
              <a:rPr lang="ru-RU" dirty="0"/>
              <a:t>(беседа двух или нескольких человек, постановка вопросов и ответы на них) </a:t>
            </a:r>
            <a:r>
              <a:rPr lang="ru-RU" dirty="0" smtClean="0"/>
              <a:t>побуждает </a:t>
            </a:r>
            <a:r>
              <a:rPr lang="ru-RU" dirty="0"/>
              <a:t>к неполным, односложным ответам. Неполное предложение, восклицание, яркая интонационная выразительность, жест, мимика - основные черты диалогической </a:t>
            </a:r>
            <a:r>
              <a:rPr lang="ru-RU" b="1" dirty="0"/>
              <a:t>речи</a:t>
            </a:r>
            <a:r>
              <a:rPr lang="ru-RU" dirty="0"/>
              <a:t>. Для диалогической </a:t>
            </a:r>
            <a:r>
              <a:rPr lang="ru-RU" b="1" dirty="0"/>
              <a:t>речи</a:t>
            </a:r>
            <a:r>
              <a:rPr lang="ru-RU" dirty="0"/>
              <a:t> особенно важно умение формулировать и задавать вопрос, в соответствии с услышанным, строить ответ, дополнять и исправлять собеседника.</a:t>
            </a:r>
          </a:p>
          <a:p>
            <a:pPr algn="just"/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24327" y="854024"/>
            <a:ext cx="864096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Формирование речевых навыков </a:t>
            </a:r>
            <a:r>
              <a:rPr lang="ru-RU" sz="2400" dirty="0">
                <a:solidFill>
                  <a:srgbClr val="FF0000"/>
                </a:solidFill>
                <a:latin typeface="Comic Sans MS" panose="030F0702030302020204" pitchFamily="66" charset="0"/>
              </a:rPr>
              <a:t>и умений </a:t>
            </a:r>
            <a:r>
              <a:rPr lang="ru-RU" sz="2400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ребенка в </a:t>
            </a:r>
            <a:r>
              <a:rPr lang="ru-RU" sz="2400" dirty="0">
                <a:solidFill>
                  <a:srgbClr val="FF0000"/>
                </a:solidFill>
                <a:latin typeface="Comic Sans MS" panose="030F0702030302020204" pitchFamily="66" charset="0"/>
              </a:rPr>
              <a:t>процессе </a:t>
            </a:r>
            <a:r>
              <a:rPr lang="ru-RU" sz="2400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игры.</a:t>
            </a:r>
            <a:endParaRPr lang="ru-RU" sz="2400" dirty="0">
              <a:solidFill>
                <a:srgbClr val="FF0000"/>
              </a:solidFill>
              <a:latin typeface="Comic Sans MS" panose="030F0702030302020204" pitchFamily="66" charset="0"/>
            </a:endParaRPr>
          </a:p>
        </p:txBody>
      </p:sp>
      <p:pic>
        <p:nvPicPr>
          <p:cNvPr id="3074" name="Picture 2" descr="F:\Новая папка\DSC_0328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4968044" y="2672916"/>
            <a:ext cx="4464496" cy="2664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67544" y="1196752"/>
            <a:ext cx="4680520" cy="5158173"/>
          </a:xfrm>
        </p:spPr>
        <p:txBody>
          <a:bodyPr>
            <a:normAutofit/>
          </a:bodyPr>
          <a:lstStyle/>
          <a:p>
            <a:pPr algn="just"/>
            <a:r>
              <a:rPr lang="ru-RU" sz="2400" dirty="0"/>
              <a:t>Монологическую речь характеризуют </a:t>
            </a:r>
            <a:r>
              <a:rPr lang="ru-RU" sz="2400" dirty="0" smtClean="0"/>
              <a:t>развёрнутость, </a:t>
            </a:r>
            <a:r>
              <a:rPr lang="ru-RU" sz="2400" dirty="0"/>
              <a:t>полнота, взаимосвязь отдельных звеньев повествования. Монолог, рассказ, объяснение требуют от говорящего более напряжённого внимания к содержанию речи и его словесному оформлению; при этом очень важно сохранять живость и непосредственность речи.</a:t>
            </a:r>
          </a:p>
          <a:p>
            <a:endParaRPr lang="ru-RU" dirty="0"/>
          </a:p>
        </p:txBody>
      </p:sp>
      <p:pic>
        <p:nvPicPr>
          <p:cNvPr id="4098" name="Picture 2" descr="F:\Новая папка\DSC_0299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4550251" y="2154606"/>
            <a:ext cx="5084057" cy="3168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61461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1369</TotalTime>
  <Words>524</Words>
  <Application>Microsoft Office PowerPoint</Application>
  <PresentationFormat>Экран (4:3)</PresentationFormat>
  <Paragraphs>64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Поток</vt:lpstr>
      <vt:lpstr>Использование сюжетно-ролевых игр как средства речевого развития дошкольников</vt:lpstr>
      <vt:lpstr>Цель:</vt:lpstr>
      <vt:lpstr>Презентация PowerPoint</vt:lpstr>
      <vt:lpstr>Структура сюжетно-ролевой игры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Сюжетно-ролевая игра «Программа передач»</vt:lpstr>
      <vt:lpstr>Задачи:</vt:lpstr>
      <vt:lpstr>Презентация PowerPoint</vt:lpstr>
      <vt:lpstr>Презентация PowerPoint</vt:lpstr>
      <vt:lpstr>Презентация PowerPoint</vt:lpstr>
      <vt:lpstr>Варианты сюжетно-ролевой игры «Программа передач»</vt:lpstr>
      <vt:lpstr>Презентация PowerPoint</vt:lpstr>
      <vt:lpstr>Презентация PowerPoint</vt:lpstr>
      <vt:lpstr>Презентация PowerPoint</vt:lpstr>
    </vt:vector>
  </TitlesOfParts>
  <Company>Reanimator Extreme Edition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Матрешка</dc:title>
  <dc:creator>ольга</dc:creator>
  <cp:lastModifiedBy>User</cp:lastModifiedBy>
  <cp:revision>62</cp:revision>
  <dcterms:created xsi:type="dcterms:W3CDTF">2017-03-28T14:56:06Z</dcterms:created>
  <dcterms:modified xsi:type="dcterms:W3CDTF">2020-08-23T19:46:32Z</dcterms:modified>
</cp:coreProperties>
</file>