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  <a:srgbClr val="FF6600"/>
    <a:srgbClr val="CCFF33"/>
    <a:srgbClr val="008000"/>
    <a:srgbClr val="0033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78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28" y="214290"/>
            <a:ext cx="6786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B050"/>
                </a:solidFill>
              </a:rPr>
              <a:t>Овощи и фрукты – </a:t>
            </a:r>
          </a:p>
          <a:p>
            <a:pPr algn="ctr"/>
            <a:r>
              <a:rPr lang="ru-RU" sz="4800" b="1" dirty="0" smtClean="0">
                <a:solidFill>
                  <a:srgbClr val="00B050"/>
                </a:solidFill>
              </a:rPr>
              <a:t>полезные продукты</a:t>
            </a:r>
            <a:endParaRPr lang="ru-RU" sz="48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71604" y="4549676"/>
            <a:ext cx="67866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Витамины нам нужны - для здоровья всем важны</a:t>
            </a:r>
            <a:endParaRPr lang="ru-RU" sz="48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266" name="Picture 2" descr="C:\Users\ТАНЯ\Documents\Овощи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785926"/>
            <a:ext cx="5072098" cy="28183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НЯ\Documents\Апельси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3116"/>
            <a:ext cx="3714776" cy="3714776"/>
          </a:xfrm>
          <a:prstGeom prst="rect">
            <a:avLst/>
          </a:prstGeom>
          <a:noFill/>
        </p:spPr>
      </p:pic>
      <p:pic>
        <p:nvPicPr>
          <p:cNvPr id="5123" name="Picture 3" descr="C:\Users\ТАНЯ\Documents\Лим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500042"/>
            <a:ext cx="3214710" cy="430621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57290" y="357166"/>
            <a:ext cx="44291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6600"/>
                </a:solidFill>
              </a:rPr>
              <a:t>Фрукт </a:t>
            </a:r>
            <a:r>
              <a:rPr lang="ru-RU" sz="2400" dirty="0" smtClean="0">
                <a:solidFill>
                  <a:srgbClr val="FF6600"/>
                </a:solidFill>
              </a:rPr>
              <a:t>оранжевый, красивый, </a:t>
            </a:r>
            <a:endParaRPr lang="ru-RU" sz="2400" dirty="0" smtClean="0">
              <a:solidFill>
                <a:srgbClr val="FF6600"/>
              </a:solidFill>
            </a:endParaRPr>
          </a:p>
          <a:p>
            <a:r>
              <a:rPr lang="ru-RU" sz="2400" dirty="0" smtClean="0">
                <a:solidFill>
                  <a:srgbClr val="FF6600"/>
                </a:solidFill>
              </a:rPr>
              <a:t>Съешь </a:t>
            </a:r>
            <a:r>
              <a:rPr lang="ru-RU" sz="2400" dirty="0" smtClean="0">
                <a:solidFill>
                  <a:srgbClr val="FF6600"/>
                </a:solidFill>
              </a:rPr>
              <a:t>его — прибавит силы. </a:t>
            </a:r>
            <a:endParaRPr lang="ru-RU" sz="2400" dirty="0" smtClean="0">
              <a:solidFill>
                <a:srgbClr val="FF6600"/>
              </a:solidFill>
            </a:endParaRPr>
          </a:p>
          <a:p>
            <a:r>
              <a:rPr lang="ru-RU" sz="2400" dirty="0" smtClean="0">
                <a:solidFill>
                  <a:srgbClr val="FF6600"/>
                </a:solidFill>
              </a:rPr>
              <a:t>Витамином </a:t>
            </a:r>
            <a:r>
              <a:rPr lang="ru-RU" sz="2400" dirty="0" smtClean="0">
                <a:solidFill>
                  <a:srgbClr val="FF6600"/>
                </a:solidFill>
              </a:rPr>
              <a:t>С богат </a:t>
            </a:r>
            <a:endParaRPr lang="ru-RU" sz="2400" dirty="0" smtClean="0">
              <a:solidFill>
                <a:srgbClr val="FF6600"/>
              </a:solidFill>
            </a:endParaRPr>
          </a:p>
          <a:p>
            <a:r>
              <a:rPr lang="ru-RU" sz="2400" dirty="0" smtClean="0">
                <a:solidFill>
                  <a:srgbClr val="FF6600"/>
                </a:solidFill>
              </a:rPr>
              <a:t>И </a:t>
            </a:r>
            <a:r>
              <a:rPr lang="ru-RU" sz="2400" dirty="0" smtClean="0">
                <a:solidFill>
                  <a:srgbClr val="FF6600"/>
                </a:solidFill>
              </a:rPr>
              <a:t>полезен для ребят</a:t>
            </a:r>
            <a:r>
              <a:rPr lang="ru-RU" sz="2400" dirty="0" smtClean="0">
                <a:solidFill>
                  <a:srgbClr val="FF6600"/>
                </a:solidFill>
              </a:rPr>
              <a:t>.</a:t>
            </a:r>
            <a:endParaRPr lang="ru-RU" sz="2400" dirty="0">
              <a:solidFill>
                <a:srgbClr val="FF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5072074"/>
            <a:ext cx="528644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solidFill>
                  <a:srgbClr val="CCCC00"/>
                </a:solidFill>
              </a:rPr>
              <a:t>Очень </a:t>
            </a:r>
            <a:r>
              <a:rPr lang="ru-RU" sz="2300" dirty="0" smtClean="0">
                <a:solidFill>
                  <a:srgbClr val="CCCC00"/>
                </a:solidFill>
              </a:rPr>
              <a:t>кислый и целебный, </a:t>
            </a:r>
            <a:endParaRPr lang="ru-RU" sz="2300" dirty="0" smtClean="0">
              <a:solidFill>
                <a:srgbClr val="CCCC00"/>
              </a:solidFill>
            </a:endParaRPr>
          </a:p>
          <a:p>
            <a:r>
              <a:rPr lang="ru-RU" sz="2300" dirty="0" smtClean="0">
                <a:solidFill>
                  <a:srgbClr val="CCCC00"/>
                </a:solidFill>
              </a:rPr>
              <a:t>Чай </a:t>
            </a:r>
            <a:r>
              <a:rPr lang="ru-RU" sz="2300" dirty="0" smtClean="0">
                <a:solidFill>
                  <a:srgbClr val="CCCC00"/>
                </a:solidFill>
              </a:rPr>
              <a:t>по вкусу с ним «волшебный», </a:t>
            </a:r>
            <a:endParaRPr lang="ru-RU" sz="2300" dirty="0" smtClean="0">
              <a:solidFill>
                <a:srgbClr val="CCCC00"/>
              </a:solidFill>
            </a:endParaRPr>
          </a:p>
          <a:p>
            <a:r>
              <a:rPr lang="ru-RU" sz="2300" dirty="0" smtClean="0">
                <a:solidFill>
                  <a:srgbClr val="CCCC00"/>
                </a:solidFill>
              </a:rPr>
              <a:t>Ведь </a:t>
            </a:r>
            <a:r>
              <a:rPr lang="ru-RU" sz="2300" dirty="0" smtClean="0">
                <a:solidFill>
                  <a:srgbClr val="CCCC00"/>
                </a:solidFill>
              </a:rPr>
              <a:t>всегда под кожурой </a:t>
            </a:r>
            <a:endParaRPr lang="ru-RU" sz="2300" dirty="0" smtClean="0">
              <a:solidFill>
                <a:srgbClr val="CCCC00"/>
              </a:solidFill>
            </a:endParaRPr>
          </a:p>
          <a:p>
            <a:r>
              <a:rPr lang="ru-RU" sz="2300" dirty="0" smtClean="0">
                <a:solidFill>
                  <a:srgbClr val="CCCC00"/>
                </a:solidFill>
              </a:rPr>
              <a:t>Витаминов </a:t>
            </a:r>
            <a:r>
              <a:rPr lang="ru-RU" sz="2300" dirty="0" smtClean="0">
                <a:solidFill>
                  <a:srgbClr val="CCCC00"/>
                </a:solidFill>
              </a:rPr>
              <a:t>длинный строй</a:t>
            </a:r>
            <a:r>
              <a:rPr lang="ru-RU" sz="2300" dirty="0" smtClean="0">
                <a:solidFill>
                  <a:srgbClr val="CCCC00"/>
                </a:solidFill>
              </a:rPr>
              <a:t>!</a:t>
            </a:r>
            <a:endParaRPr lang="ru-RU" sz="2300" dirty="0">
              <a:solidFill>
                <a:srgbClr val="CCCC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3501224" y="3213892"/>
            <a:ext cx="3286148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НЯ\Documents\Арбуз.jpg"/>
          <p:cNvPicPr>
            <a:picLocks noChangeAspect="1" noChangeArrowheads="1"/>
          </p:cNvPicPr>
          <p:nvPr/>
        </p:nvPicPr>
        <p:blipFill>
          <a:blip r:embed="rId2"/>
          <a:srcRect l="4598" r="3448"/>
          <a:stretch>
            <a:fillRect/>
          </a:stretch>
        </p:blipFill>
        <p:spPr bwMode="auto">
          <a:xfrm>
            <a:off x="1214414" y="0"/>
            <a:ext cx="4929222" cy="536052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500562" y="5357826"/>
            <a:ext cx="46434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 </a:t>
            </a:r>
            <a:r>
              <a:rPr lang="ru-RU" sz="2400" dirty="0" smtClean="0">
                <a:solidFill>
                  <a:srgbClr val="FF0000"/>
                </a:solidFill>
              </a:rPr>
              <a:t>Сам </a:t>
            </a:r>
            <a:r>
              <a:rPr lang="ru-RU" sz="2400" dirty="0" smtClean="0">
                <a:solidFill>
                  <a:srgbClr val="FF0000"/>
                </a:solidFill>
              </a:rPr>
              <a:t>алый, сахарный,</a:t>
            </a:r>
          </a:p>
          <a:p>
            <a:r>
              <a:rPr lang="ru-RU" sz="2400" dirty="0" smtClean="0"/>
              <a:t> </a:t>
            </a:r>
            <a:r>
              <a:rPr lang="ru-RU" sz="2400" dirty="0" smtClean="0">
                <a:solidFill>
                  <a:srgbClr val="008000"/>
                </a:solidFill>
              </a:rPr>
              <a:t>Кафтан зеленый, бархатный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НЯ\Documents\Вишня.jpg"/>
          <p:cNvPicPr>
            <a:picLocks noChangeAspect="1" noChangeArrowheads="1"/>
          </p:cNvPicPr>
          <p:nvPr/>
        </p:nvPicPr>
        <p:blipFill>
          <a:blip r:embed="rId2" cstate="print"/>
          <a:srcRect b="7604"/>
          <a:stretch>
            <a:fillRect/>
          </a:stretch>
        </p:blipFill>
        <p:spPr bwMode="auto">
          <a:xfrm>
            <a:off x="1214414" y="2214554"/>
            <a:ext cx="3571900" cy="3714776"/>
          </a:xfrm>
          <a:prstGeom prst="rect">
            <a:avLst/>
          </a:prstGeom>
          <a:noFill/>
        </p:spPr>
      </p:pic>
      <p:pic>
        <p:nvPicPr>
          <p:cNvPr id="6147" name="Picture 3" descr="C:\Users\ТАНЯ\Documents\Клубни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857364"/>
            <a:ext cx="2231042" cy="28575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14414" y="214290"/>
            <a:ext cx="56436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Спелая </a:t>
            </a:r>
            <a:r>
              <a:rPr lang="ru-RU" sz="2400" dirty="0" smtClean="0">
                <a:solidFill>
                  <a:srgbClr val="C00000"/>
                </a:solidFill>
              </a:rPr>
              <a:t>ягода красного цвета 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Косточка </a:t>
            </a:r>
            <a:r>
              <a:rPr lang="ru-RU" sz="2400" dirty="0" smtClean="0">
                <a:solidFill>
                  <a:srgbClr val="C00000"/>
                </a:solidFill>
              </a:rPr>
              <a:t>в яркую шубу одета 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Ветер </a:t>
            </a:r>
            <a:r>
              <a:rPr lang="ru-RU" sz="2400" dirty="0" smtClean="0">
                <a:solidFill>
                  <a:srgbClr val="C00000"/>
                </a:solidFill>
              </a:rPr>
              <a:t>листочки колышет чуть слышно 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Ягода </a:t>
            </a:r>
            <a:r>
              <a:rPr lang="ru-RU" sz="2400" dirty="0" smtClean="0">
                <a:solidFill>
                  <a:srgbClr val="C00000"/>
                </a:solidFill>
              </a:rPr>
              <a:t>та называется </a:t>
            </a:r>
            <a:r>
              <a:rPr lang="ru-RU" sz="2400" dirty="0" smtClean="0">
                <a:solidFill>
                  <a:srgbClr val="C00000"/>
                </a:solidFill>
              </a:rPr>
              <a:t>…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43504" y="5143512"/>
            <a:ext cx="421487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solidFill>
                  <a:srgbClr val="FF0000"/>
                </a:solidFill>
              </a:rPr>
              <a:t>Повернулась </a:t>
            </a:r>
            <a:r>
              <a:rPr lang="ru-RU" sz="2300" dirty="0" smtClean="0">
                <a:solidFill>
                  <a:srgbClr val="FF0000"/>
                </a:solidFill>
              </a:rPr>
              <a:t>к грядке боком,</a:t>
            </a:r>
            <a:br>
              <a:rPr lang="ru-RU" sz="2300" dirty="0" smtClean="0">
                <a:solidFill>
                  <a:srgbClr val="FF0000"/>
                </a:solidFill>
              </a:rPr>
            </a:br>
            <a:r>
              <a:rPr lang="ru-RU" sz="2300" dirty="0" smtClean="0">
                <a:solidFill>
                  <a:srgbClr val="FF0000"/>
                </a:solidFill>
              </a:rPr>
              <a:t>Налилась вся красным соком.</a:t>
            </a:r>
            <a:br>
              <a:rPr lang="ru-RU" sz="2300" dirty="0" smtClean="0">
                <a:solidFill>
                  <a:srgbClr val="FF0000"/>
                </a:solidFill>
              </a:rPr>
            </a:br>
            <a:r>
              <a:rPr lang="ru-RU" sz="2300" dirty="0" smtClean="0">
                <a:solidFill>
                  <a:srgbClr val="FF0000"/>
                </a:solidFill>
              </a:rPr>
              <a:t>Ей сестрица земляника.</a:t>
            </a:r>
            <a:br>
              <a:rPr lang="ru-RU" sz="2300" dirty="0" smtClean="0">
                <a:solidFill>
                  <a:srgbClr val="FF0000"/>
                </a:solidFill>
              </a:rPr>
            </a:br>
            <a:r>
              <a:rPr lang="ru-RU" sz="2300" dirty="0" smtClean="0">
                <a:solidFill>
                  <a:srgbClr val="FF0000"/>
                </a:solidFill>
              </a:rPr>
              <a:t>Что за ягодка</a:t>
            </a:r>
            <a:r>
              <a:rPr lang="ru-RU" sz="2300" dirty="0" smtClean="0">
                <a:solidFill>
                  <a:srgbClr val="FF0000"/>
                </a:solidFill>
              </a:rPr>
              <a:t>?...</a:t>
            </a:r>
            <a:endParaRPr lang="ru-RU" sz="2300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3751257" y="3249611"/>
            <a:ext cx="2928958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НЯ\Documents\Вит 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-30146"/>
            <a:ext cx="8143900" cy="68881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НЯ\Documents\Вит С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81439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ТАНЯ\Documents\Последня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52156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85918" y="0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Чтоб здоровым быть всегда,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57422" y="6211669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Ешьте больше нас, друзья!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357166"/>
            <a:ext cx="492922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Нужно с витаминами дружить</a:t>
            </a:r>
          </a:p>
          <a:p>
            <a:r>
              <a:rPr lang="ru-RU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Надо овощи любить</a:t>
            </a:r>
          </a:p>
          <a:p>
            <a:r>
              <a:rPr lang="ru-RU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Все без исключения</a:t>
            </a:r>
          </a:p>
          <a:p>
            <a:r>
              <a:rPr lang="ru-RU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В этом нет сомнения.</a:t>
            </a:r>
          </a:p>
          <a:p>
            <a:r>
              <a:rPr lang="ru-RU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Тот, кто много ест морковки</a:t>
            </a:r>
          </a:p>
          <a:p>
            <a:r>
              <a:rPr lang="ru-RU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Станет сильным, крепким, ловким</a:t>
            </a:r>
          </a:p>
          <a:p>
            <a:r>
              <a:rPr lang="ru-RU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А кто любит, дети, лук –</a:t>
            </a:r>
          </a:p>
          <a:p>
            <a:r>
              <a:rPr lang="ru-RU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Вырастает быстро вдруг</a:t>
            </a:r>
          </a:p>
          <a:p>
            <a:r>
              <a:rPr lang="ru-RU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Кто капусту очень любит</a:t>
            </a:r>
          </a:p>
          <a:p>
            <a:r>
              <a:rPr lang="ru-RU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Тот всегда здоровым </a:t>
            </a:r>
            <a:r>
              <a:rPr lang="ru-RU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будет.</a:t>
            </a:r>
            <a:endParaRPr lang="ru-RU" sz="24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ТАНЯ\Documents\Вита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825358"/>
            <a:ext cx="3455979" cy="36503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5255" y="214290"/>
            <a:ext cx="80587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Витамины – это полезные для здоровья вещества. </a:t>
            </a:r>
          </a:p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Их очень много в овощах и фруктах.</a:t>
            </a:r>
            <a:endParaRPr lang="ru-RU" sz="2800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Users\ТАНЯ\Documents\Овощи.jpg"/>
          <p:cNvPicPr>
            <a:picLocks noChangeAspect="1" noChangeArrowheads="1"/>
          </p:cNvPicPr>
          <p:nvPr/>
        </p:nvPicPr>
        <p:blipFill>
          <a:blip r:embed="rId2"/>
          <a:srcRect l="9019" t="6667" r="11312" b="8888"/>
          <a:stretch>
            <a:fillRect/>
          </a:stretch>
        </p:blipFill>
        <p:spPr bwMode="auto">
          <a:xfrm>
            <a:off x="1142976" y="3500438"/>
            <a:ext cx="4384037" cy="3143272"/>
          </a:xfrm>
          <a:prstGeom prst="rect">
            <a:avLst/>
          </a:prstGeom>
          <a:noFill/>
        </p:spPr>
      </p:pic>
      <p:pic>
        <p:nvPicPr>
          <p:cNvPr id="2051" name="Picture 3" descr="C:\Users\ТАНЯ\Documents\Фрукты.jpg"/>
          <p:cNvPicPr>
            <a:picLocks noChangeAspect="1" noChangeArrowheads="1"/>
          </p:cNvPicPr>
          <p:nvPr/>
        </p:nvPicPr>
        <p:blipFill>
          <a:blip r:embed="rId3" cstate="print"/>
          <a:srcRect b="5393"/>
          <a:stretch>
            <a:fillRect/>
          </a:stretch>
        </p:blipFill>
        <p:spPr bwMode="auto">
          <a:xfrm>
            <a:off x="4478502" y="1571612"/>
            <a:ext cx="4470231" cy="264320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71604" y="2500306"/>
            <a:ext cx="22846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ОВОЩИ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2198" y="4500570"/>
            <a:ext cx="23567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ФРУКТЫ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1802" y="0"/>
            <a:ext cx="3819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Отгадаем загадки</a:t>
            </a:r>
            <a:endParaRPr lang="ru-RU" sz="36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928670"/>
            <a:ext cx="3571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Я длинный и зеленый,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Вкусен я соленый,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Вкусен и сырой. 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Кто же я такой?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6282" y="928670"/>
            <a:ext cx="4357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 </a:t>
            </a:r>
            <a:r>
              <a:rPr lang="ru-RU" sz="2400" dirty="0" smtClean="0">
                <a:solidFill>
                  <a:schemeClr val="accent3"/>
                </a:solidFill>
              </a:rPr>
              <a:t>Хотя я сахарной зовусь,</a:t>
            </a:r>
          </a:p>
          <a:p>
            <a:r>
              <a:rPr lang="ru-RU" sz="2400" dirty="0" smtClean="0">
                <a:solidFill>
                  <a:schemeClr val="accent3"/>
                </a:solidFill>
              </a:rPr>
              <a:t> Но от дождя я не размокла,</a:t>
            </a:r>
          </a:p>
          <a:p>
            <a:r>
              <a:rPr lang="ru-RU" sz="2400" dirty="0" smtClean="0">
                <a:solidFill>
                  <a:schemeClr val="accent3"/>
                </a:solidFill>
              </a:rPr>
              <a:t> Крупна, кругла, сладка на вкус,</a:t>
            </a:r>
          </a:p>
          <a:p>
            <a:r>
              <a:rPr lang="ru-RU" sz="2400" dirty="0" smtClean="0">
                <a:solidFill>
                  <a:schemeClr val="accent3"/>
                </a:solidFill>
              </a:rPr>
              <a:t> Узнали вы, кто я?</a:t>
            </a:r>
            <a:endParaRPr lang="ru-RU" sz="2400" dirty="0">
              <a:solidFill>
                <a:schemeClr val="accent3"/>
              </a:solidFill>
            </a:endParaRPr>
          </a:p>
        </p:txBody>
      </p:sp>
      <p:pic>
        <p:nvPicPr>
          <p:cNvPr id="3074" name="Picture 2" descr="C:\Users\ТАНЯ\Documents\Свекла.jpg"/>
          <p:cNvPicPr>
            <a:picLocks noChangeAspect="1" noChangeArrowheads="1"/>
          </p:cNvPicPr>
          <p:nvPr/>
        </p:nvPicPr>
        <p:blipFill>
          <a:blip r:embed="rId2"/>
          <a:srcRect l="9694" r="12752"/>
          <a:stretch>
            <a:fillRect/>
          </a:stretch>
        </p:blipFill>
        <p:spPr bwMode="auto">
          <a:xfrm>
            <a:off x="5214942" y="2786057"/>
            <a:ext cx="2928958" cy="3880845"/>
          </a:xfrm>
          <a:prstGeom prst="rect">
            <a:avLst/>
          </a:prstGeom>
          <a:noFill/>
        </p:spPr>
      </p:pic>
      <p:pic>
        <p:nvPicPr>
          <p:cNvPr id="3075" name="Picture 3" descr="C:\Users\ТАНЯ\Documents\Огурец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2857496"/>
            <a:ext cx="2153671" cy="3714752"/>
          </a:xfrm>
          <a:prstGeom prst="rect">
            <a:avLst/>
          </a:prstGeom>
          <a:noFill/>
        </p:spPr>
      </p:pic>
      <p:cxnSp>
        <p:nvCxnSpPr>
          <p:cNvPr id="12" name="Прямая соединительная линия 11"/>
          <p:cNvCxnSpPr/>
          <p:nvPr/>
        </p:nvCxnSpPr>
        <p:spPr>
          <a:xfrm rot="5400000">
            <a:off x="1750993" y="3821909"/>
            <a:ext cx="5642808" cy="79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214290"/>
            <a:ext cx="3571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 Красна девица</a:t>
            </a:r>
          </a:p>
          <a:p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 Сидит в темнице,</a:t>
            </a:r>
          </a:p>
          <a:p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 А коса на улице.</a:t>
            </a:r>
            <a:endParaRPr lang="ru-RU" sz="2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 descr="C:\Users\ТАНЯ\Documents\Морковь.jpg"/>
          <p:cNvPicPr>
            <a:picLocks noChangeAspect="1" noChangeArrowheads="1"/>
          </p:cNvPicPr>
          <p:nvPr/>
        </p:nvPicPr>
        <p:blipFill>
          <a:blip r:embed="rId2"/>
          <a:srcRect l="14858" r="14151"/>
          <a:stretch>
            <a:fillRect/>
          </a:stretch>
        </p:blipFill>
        <p:spPr bwMode="auto">
          <a:xfrm>
            <a:off x="1285852" y="1643050"/>
            <a:ext cx="3358922" cy="5014930"/>
          </a:xfrm>
          <a:prstGeom prst="rect">
            <a:avLst/>
          </a:prstGeom>
          <a:noFill/>
        </p:spPr>
      </p:pic>
      <p:pic>
        <p:nvPicPr>
          <p:cNvPr id="4099" name="Picture 3" descr="C:\Users\ТАНЯ\Documents\Лук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857232"/>
            <a:ext cx="3429024" cy="34290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929190" y="5072074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Сидит дед, во сто шуб одет,</a:t>
            </a: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 Кто его раздевает,</a:t>
            </a: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 Тот слезы проливает.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750596" y="3321446"/>
            <a:ext cx="592856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НЯ\Documents\Тома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786058"/>
            <a:ext cx="3714776" cy="3714776"/>
          </a:xfrm>
          <a:prstGeom prst="rect">
            <a:avLst/>
          </a:prstGeom>
          <a:noFill/>
        </p:spPr>
      </p:pic>
      <p:pic>
        <p:nvPicPr>
          <p:cNvPr id="1027" name="Picture 3" descr="C:\Users\ТАНЯ\Documents\Картох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72125" y="1285860"/>
            <a:ext cx="3771875" cy="316778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85852" y="428604"/>
            <a:ext cx="507209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Круглый</a:t>
            </a:r>
            <a:r>
              <a:rPr lang="ru-RU" sz="2400" dirty="0" smtClean="0">
                <a:solidFill>
                  <a:srgbClr val="FF0000"/>
                </a:solidFill>
              </a:rPr>
              <a:t>, красный, кислый, сладкий, 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Можно </a:t>
            </a:r>
            <a:r>
              <a:rPr lang="ru-RU" sz="2400" dirty="0" smtClean="0">
                <a:solidFill>
                  <a:srgbClr val="FF0000"/>
                </a:solidFill>
              </a:rPr>
              <a:t>съесть его нам с грядки, 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Если </a:t>
            </a:r>
            <a:r>
              <a:rPr lang="ru-RU" sz="2400" dirty="0" smtClean="0">
                <a:solidFill>
                  <a:srgbClr val="FF0000"/>
                </a:solidFill>
              </a:rPr>
              <a:t>же сорвать зелёным, 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Будет </a:t>
            </a:r>
            <a:r>
              <a:rPr lang="ru-RU" sz="2400" dirty="0" smtClean="0">
                <a:solidFill>
                  <a:srgbClr val="FF0000"/>
                </a:solidFill>
              </a:rPr>
              <a:t>он к зиме солёным. 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Знают </a:t>
            </a:r>
            <a:r>
              <a:rPr lang="ru-RU" sz="2400" dirty="0" smtClean="0">
                <a:solidFill>
                  <a:srgbClr val="FF0000"/>
                </a:solidFill>
              </a:rPr>
              <a:t>люди с давних пор, </a:t>
            </a:r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sz="2400" dirty="0" smtClean="0">
                <a:solidFill>
                  <a:srgbClr val="FF0000"/>
                </a:solidFill>
              </a:rPr>
              <a:t>Как </a:t>
            </a:r>
            <a:r>
              <a:rPr lang="ru-RU" sz="2400" dirty="0" smtClean="0">
                <a:solidFill>
                  <a:srgbClr val="FF0000"/>
                </a:solidFill>
              </a:rPr>
              <a:t>прекрасен</a:t>
            </a:r>
            <a:r>
              <a:rPr lang="ru-RU" sz="2400" dirty="0" smtClean="0">
                <a:solidFill>
                  <a:srgbClr val="FF0000"/>
                </a:solidFill>
              </a:rPr>
              <a:t>…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7818" y="4714884"/>
            <a:ext cx="3571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 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Закопали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в землю в мае</a:t>
            </a: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 И сто дней не вынимали,</a:t>
            </a: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 А копать под осень стали</a:t>
            </a: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 Не одну нашли, а десять.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715803" y="3999313"/>
            <a:ext cx="485699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43636" y="5643578"/>
            <a:ext cx="2786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8000"/>
                </a:solidFill>
              </a:rPr>
              <a:t>Голова </a:t>
            </a:r>
            <a:r>
              <a:rPr lang="ru-RU" sz="2400" dirty="0" smtClean="0">
                <a:solidFill>
                  <a:srgbClr val="008000"/>
                </a:solidFill>
              </a:rPr>
              <a:t>на ножке, </a:t>
            </a:r>
            <a:endParaRPr lang="ru-RU" sz="2400" dirty="0" smtClean="0">
              <a:solidFill>
                <a:srgbClr val="008000"/>
              </a:solidFill>
            </a:endParaRPr>
          </a:p>
          <a:p>
            <a:r>
              <a:rPr lang="ru-RU" sz="2400" dirty="0" smtClean="0">
                <a:solidFill>
                  <a:srgbClr val="008000"/>
                </a:solidFill>
              </a:rPr>
              <a:t>В </a:t>
            </a:r>
            <a:r>
              <a:rPr lang="ru-RU" sz="2400" dirty="0" smtClean="0">
                <a:solidFill>
                  <a:srgbClr val="008000"/>
                </a:solidFill>
              </a:rPr>
              <a:t>голове </a:t>
            </a:r>
            <a:r>
              <a:rPr lang="ru-RU" sz="2400" dirty="0" smtClean="0">
                <a:solidFill>
                  <a:srgbClr val="008000"/>
                </a:solidFill>
              </a:rPr>
              <a:t>горошки</a:t>
            </a:r>
            <a:endParaRPr lang="ru-RU" sz="2400" dirty="0">
              <a:solidFill>
                <a:srgbClr val="008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7290" y="357166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 </a:t>
            </a:r>
            <a:r>
              <a:rPr lang="ru-RU" sz="2400" dirty="0" smtClean="0">
                <a:solidFill>
                  <a:srgbClr val="00B050"/>
                </a:solidFill>
              </a:rPr>
              <a:t>Как </a:t>
            </a:r>
            <a:r>
              <a:rPr lang="ru-RU" sz="2400" dirty="0" smtClean="0">
                <a:solidFill>
                  <a:srgbClr val="00B050"/>
                </a:solidFill>
              </a:rPr>
              <a:t>надела сто рубах,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 Захрустела на зубах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Users\ТАНЯ\Documents\Капус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214554"/>
            <a:ext cx="4429156" cy="4261909"/>
          </a:xfrm>
          <a:prstGeom prst="rect">
            <a:avLst/>
          </a:prstGeom>
          <a:noFill/>
        </p:spPr>
      </p:pic>
      <p:pic>
        <p:nvPicPr>
          <p:cNvPr id="2051" name="Picture 3" descr="C:\Users\ТАНЯ\Documents\Горох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3600" y="0"/>
            <a:ext cx="3300400" cy="542926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28728" y="1357298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Сто одежек </a:t>
            </a:r>
            <a:r>
              <a:rPr lang="ru-RU" sz="2400" dirty="0" smtClean="0">
                <a:solidFill>
                  <a:srgbClr val="00B050"/>
                </a:solidFill>
              </a:rPr>
              <a:t>- 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Все без застежек</a:t>
            </a:r>
            <a:endParaRPr lang="ru-RU" sz="2400" dirty="0">
              <a:solidFill>
                <a:srgbClr val="00B05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2894398" y="3463528"/>
            <a:ext cx="592856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НЯ\Documents\Яблок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618529"/>
            <a:ext cx="4214842" cy="3956902"/>
          </a:xfrm>
          <a:prstGeom prst="rect">
            <a:avLst/>
          </a:prstGeom>
          <a:noFill/>
        </p:spPr>
      </p:pic>
      <p:pic>
        <p:nvPicPr>
          <p:cNvPr id="3075" name="Picture 3" descr="C:\Users\ТАНЯ\Documents\Груша.jpg"/>
          <p:cNvPicPr>
            <a:picLocks noChangeAspect="1" noChangeArrowheads="1"/>
          </p:cNvPicPr>
          <p:nvPr/>
        </p:nvPicPr>
        <p:blipFill>
          <a:blip r:embed="rId3"/>
          <a:srcRect r="49519" b="11300"/>
          <a:stretch>
            <a:fillRect/>
          </a:stretch>
        </p:blipFill>
        <p:spPr bwMode="auto">
          <a:xfrm>
            <a:off x="5357818" y="0"/>
            <a:ext cx="3214710" cy="459244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57290" y="357166"/>
            <a:ext cx="3571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</a:rPr>
              <a:t> Круглое</a:t>
            </a:r>
            <a:r>
              <a:rPr lang="ru-RU" sz="2400" dirty="0" smtClean="0">
                <a:solidFill>
                  <a:srgbClr val="00B050"/>
                </a:solidFill>
              </a:rPr>
              <a:t>, румяное,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 Я расту на ветке.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 Любят меня взрослые,</a:t>
            </a:r>
          </a:p>
          <a:p>
            <a:r>
              <a:rPr lang="ru-RU" sz="2400" dirty="0" smtClean="0">
                <a:solidFill>
                  <a:srgbClr val="00B050"/>
                </a:solidFill>
              </a:rPr>
              <a:t> И маленькие детки</a:t>
            </a:r>
            <a:r>
              <a:rPr lang="ru-RU" sz="2400" dirty="0" smtClean="0">
                <a:solidFill>
                  <a:srgbClr val="003300"/>
                </a:solidFill>
              </a:rPr>
              <a:t>.</a:t>
            </a:r>
            <a:endParaRPr lang="ru-RU" sz="2400" dirty="0">
              <a:solidFill>
                <a:srgbClr val="0033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86380" y="5072074"/>
            <a:ext cx="40719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Что за фрукт на вкус хорош </a:t>
            </a:r>
            <a:endParaRPr lang="ru-RU" sz="24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И </a:t>
            </a:r>
            <a:r>
              <a:rPr lang="ru-RU" sz="24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на лампочку похож, </a:t>
            </a:r>
            <a:endParaRPr lang="ru-RU" sz="24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Бок </a:t>
            </a:r>
            <a:r>
              <a:rPr lang="ru-RU" sz="24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зеленый солнцем греет, </a:t>
            </a:r>
            <a:endParaRPr lang="ru-RU" sz="2400" dirty="0" smtClean="0">
              <a:solidFill>
                <a:schemeClr val="accent5">
                  <a:lumMod val="40000"/>
                  <a:lumOff val="6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Он </a:t>
            </a:r>
            <a:r>
              <a:rPr lang="ru-RU" sz="24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желтеет и краснеет</a:t>
            </a:r>
            <a:r>
              <a:rPr lang="ru-RU" sz="24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?</a:t>
            </a:r>
            <a:endParaRPr lang="ru-RU" sz="24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3429786" y="3142454"/>
            <a:ext cx="357190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НЯ\Documents\Бана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71678"/>
            <a:ext cx="2071702" cy="4423881"/>
          </a:xfrm>
          <a:prstGeom prst="rect">
            <a:avLst/>
          </a:prstGeom>
          <a:noFill/>
        </p:spPr>
      </p:pic>
      <p:pic>
        <p:nvPicPr>
          <p:cNvPr id="4099" name="Picture 3" descr="C:\Users\ТАНЯ\Documents\Ананас.jpg"/>
          <p:cNvPicPr>
            <a:picLocks noChangeAspect="1" noChangeArrowheads="1"/>
          </p:cNvPicPr>
          <p:nvPr/>
        </p:nvPicPr>
        <p:blipFill>
          <a:blip r:embed="rId3"/>
          <a:srcRect l="19992" r="22315" b="8692"/>
          <a:stretch>
            <a:fillRect/>
          </a:stretch>
        </p:blipFill>
        <p:spPr bwMode="auto">
          <a:xfrm>
            <a:off x="5572132" y="285727"/>
            <a:ext cx="2643206" cy="447324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57290" y="357166"/>
            <a:ext cx="4714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CCC00"/>
                </a:solidFill>
              </a:rPr>
              <a:t>В кожуре он золотой</a:t>
            </a:r>
            <a:r>
              <a:rPr lang="ru-RU" sz="2400" dirty="0" smtClean="0">
                <a:solidFill>
                  <a:srgbClr val="CCCC00"/>
                </a:solidFill>
              </a:rPr>
              <a:t>,</a:t>
            </a:r>
          </a:p>
          <a:p>
            <a:r>
              <a:rPr lang="ru-RU" sz="2400" dirty="0" smtClean="0">
                <a:solidFill>
                  <a:srgbClr val="CCCC00"/>
                </a:solidFill>
              </a:rPr>
              <a:t>Весь </a:t>
            </a:r>
            <a:r>
              <a:rPr lang="ru-RU" sz="2400" dirty="0" smtClean="0">
                <a:solidFill>
                  <a:srgbClr val="CCCC00"/>
                </a:solidFill>
              </a:rPr>
              <a:t>изогнутый такой </a:t>
            </a:r>
            <a:endParaRPr lang="ru-RU" sz="2400" dirty="0" smtClean="0">
              <a:solidFill>
                <a:srgbClr val="CCCC00"/>
              </a:solidFill>
            </a:endParaRPr>
          </a:p>
          <a:p>
            <a:r>
              <a:rPr lang="ru-RU" sz="2400" dirty="0" smtClean="0">
                <a:solidFill>
                  <a:srgbClr val="CCCC00"/>
                </a:solidFill>
              </a:rPr>
              <a:t>Привезён </a:t>
            </a:r>
            <a:r>
              <a:rPr lang="ru-RU" sz="2400" dirty="0" smtClean="0">
                <a:solidFill>
                  <a:srgbClr val="CCCC00"/>
                </a:solidFill>
              </a:rPr>
              <a:t>из дальних стран </a:t>
            </a:r>
            <a:endParaRPr lang="ru-RU" sz="2400" dirty="0" smtClean="0">
              <a:solidFill>
                <a:srgbClr val="CCCC00"/>
              </a:solidFill>
            </a:endParaRPr>
          </a:p>
          <a:p>
            <a:r>
              <a:rPr lang="ru-RU" sz="2400" dirty="0" smtClean="0">
                <a:solidFill>
                  <a:srgbClr val="CCCC00"/>
                </a:solidFill>
              </a:rPr>
              <a:t>Мягкий</a:t>
            </a:r>
            <a:r>
              <a:rPr lang="ru-RU" sz="2400" dirty="0" smtClean="0">
                <a:solidFill>
                  <a:srgbClr val="CCCC00"/>
                </a:solidFill>
              </a:rPr>
              <a:t>, вкусный фрукт</a:t>
            </a:r>
            <a:r>
              <a:rPr lang="ru-RU" sz="2400" dirty="0" smtClean="0">
                <a:solidFill>
                  <a:srgbClr val="CCCC00"/>
                </a:solidFill>
              </a:rPr>
              <a:t>…</a:t>
            </a:r>
            <a:endParaRPr lang="ru-RU" sz="2400" dirty="0">
              <a:solidFill>
                <a:srgbClr val="CCCC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00530" y="4786322"/>
            <a:ext cx="46434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Сладкий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, сочный, желтый плод, </a:t>
            </a:r>
            <a:endParaRPr lang="ru-RU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жарких тропиках растет. </a:t>
            </a:r>
            <a:endParaRPr lang="ru-RU" sz="24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праздник на столе у нас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…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Скажите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кто он? </a:t>
            </a:r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</a:rPr>
              <a:t>…</a:t>
            </a:r>
            <a:endParaRPr lang="ru-RU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3751257" y="3321049"/>
            <a:ext cx="2643206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124</TotalTime>
  <Words>288</Words>
  <PresentationFormat>Экран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34</cp:revision>
  <dcterms:created xsi:type="dcterms:W3CDTF">2020-08-23T14:54:00Z</dcterms:created>
  <dcterms:modified xsi:type="dcterms:W3CDTF">2020-08-23T18:04:38Z</dcterms:modified>
</cp:coreProperties>
</file>