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4" r:id="rId5"/>
    <p:sldId id="259" r:id="rId6"/>
    <p:sldId id="260" r:id="rId7"/>
    <p:sldId id="266" r:id="rId8"/>
    <p:sldId id="261" r:id="rId9"/>
    <p:sldId id="262" r:id="rId10"/>
    <p:sldId id="263" r:id="rId11"/>
    <p:sldId id="265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783" autoAdjust="0"/>
  </p:normalViewPr>
  <p:slideViewPr>
    <p:cSldViewPr>
      <p:cViewPr>
        <p:scale>
          <a:sx n="91" d="100"/>
          <a:sy n="91" d="100"/>
        </p:scale>
        <p:origin x="-702" y="9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25.11.2019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ST\Desktop\&#1051;&#1072;&#1088;&#1080;&#1089;&#1072;\&#1042;&#1083;&#1072;&#1076;&#1080;&#1084;&#1080;&#1088;_&#1047;&#1083;&#1072;&#1090;&#1086;&#1091;&#1089;&#1090;&#1086;&#1074;&#1089;&#1082;&#1080;&#1081;_-_&#1054;&#1090;_&#1075;&#1077;&#1088;&#1086;&#1077;&#1074;_&#1073;&#1099;&#1083;&#1099;&#1093;_&#1074;&#1088;&#1077;&#1084;&#1105;&#1085;_(-).mp3" TargetMode="Externa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moypolk.ru/sites/default/files/soldier-awards/6452/geroy.jpg" TargetMode="External"/><Relationship Id="rId3" Type="http://schemas.openxmlformats.org/officeDocument/2006/relationships/hyperlink" Target="http://filpersona.ru/picture.php/340/categories/created-monthly-list-any-any-21" TargetMode="External"/><Relationship Id="rId7" Type="http://schemas.openxmlformats.org/officeDocument/2006/relationships/hyperlink" Target="http://zt-zastava.narod.ru/foto/brestka_krepost.jpg" TargetMode="External"/><Relationship Id="rId2" Type="http://schemas.openxmlformats.org/officeDocument/2006/relationships/hyperlink" Target="http://img1.liveinternet.ru/images/attach/c/1/59/914/59914787_GarmaevGarmAjur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z-rus.ru/images/pic/history/21_6.jpg" TargetMode="External"/><Relationship Id="rId11" Type="http://schemas.openxmlformats.org/officeDocument/2006/relationships/hyperlink" Target="http://www.pomnite-nas.ru/img/300/201108201630060.IMG_4096.JPG" TargetMode="External"/><Relationship Id="rId5" Type="http://schemas.openxmlformats.org/officeDocument/2006/relationships/hyperlink" Target="http://selorodnoe.ru/" TargetMode="External"/><Relationship Id="rId10" Type="http://schemas.openxmlformats.org/officeDocument/2006/relationships/hyperlink" Target="http://www.pomnite-nas.ru/img/300/201108201630490.IMG_4097_8.JPG" TargetMode="External"/><Relationship Id="rId4" Type="http://schemas.openxmlformats.org/officeDocument/2006/relationships/hyperlink" Target="http://arandilme.livejournal.com/970317.html" TargetMode="External"/><Relationship Id="rId9" Type="http://schemas.openxmlformats.org/officeDocument/2006/relationships/hyperlink" Target="http://www.warheroes.ru/content/images/heroes/before/GarmaevGarmAjur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Новая папка\фон вов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10160"/>
            <a:ext cx="9144000" cy="6868160"/>
          </a:xfrm>
          <a:prstGeom prst="rect">
            <a:avLst/>
          </a:prstGeom>
          <a:noFill/>
        </p:spPr>
      </p:pic>
      <p:sp>
        <p:nvSpPr>
          <p:cNvPr id="4" name="Подзаголовок 2"/>
          <p:cNvSpPr>
            <a:spLocks noGrp="1"/>
          </p:cNvSpPr>
          <p:nvPr>
            <p:ph type="ctrTitle"/>
          </p:nvPr>
        </p:nvSpPr>
        <p:spPr>
          <a:xfrm>
            <a:off x="428596" y="1357298"/>
            <a:ext cx="3957638" cy="3429024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+mj-lt"/>
              </a:rPr>
              <a:t>ГАРМАЕВ ГАРМАЖАП АЮРОВИЧ</a:t>
            </a:r>
          </a:p>
          <a:p>
            <a:r>
              <a:rPr lang="ru-RU" sz="2900" i="1" dirty="0" smtClean="0"/>
              <a:t>(</a:t>
            </a:r>
            <a:r>
              <a:rPr lang="ru-RU" sz="2900" i="1" dirty="0"/>
              <a:t>1916 — 1945</a:t>
            </a:r>
            <a:r>
              <a:rPr lang="ru-RU" sz="2900" i="1" dirty="0" smtClean="0"/>
              <a:t>)</a:t>
            </a:r>
            <a:r>
              <a:rPr lang="ru-RU" sz="2900" dirty="0" smtClean="0">
                <a:latin typeface="+mj-lt"/>
              </a:rPr>
              <a:t/>
            </a:r>
            <a:br>
              <a:rPr lang="ru-RU" sz="2900" dirty="0" smtClean="0">
                <a:latin typeface="+mj-lt"/>
              </a:rPr>
            </a:br>
            <a:r>
              <a:rPr lang="ru-RU" sz="2900" i="1" dirty="0" smtClean="0"/>
              <a:t>Первый Герой </a:t>
            </a:r>
            <a:br>
              <a:rPr lang="ru-RU" sz="2900" i="1" dirty="0" smtClean="0"/>
            </a:br>
            <a:r>
              <a:rPr lang="ru-RU" sz="2900" i="1" dirty="0" smtClean="0"/>
              <a:t>Советского Союза </a:t>
            </a:r>
            <a:br>
              <a:rPr lang="ru-RU" sz="2900" i="1" dirty="0" smtClean="0"/>
            </a:br>
            <a:r>
              <a:rPr lang="ru-RU" sz="2900" i="1" dirty="0" smtClean="0"/>
              <a:t>из Республики Бурятия</a:t>
            </a:r>
            <a:endParaRPr lang="ru-RU" sz="2900" i="1" dirty="0">
              <a:latin typeface="+mj-lt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1142984"/>
            <a:ext cx="3726165" cy="42148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 descr="E:\Новая_папка\медаль ГСС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2844" y="1142984"/>
            <a:ext cx="1428760" cy="2255515"/>
          </a:xfrm>
          <a:prstGeom prst="rect">
            <a:avLst/>
          </a:prstGeom>
          <a:noFill/>
        </p:spPr>
      </p:pic>
      <p:pic>
        <p:nvPicPr>
          <p:cNvPr id="9" name="Владимир_Златоустовский_-_От_героев_былых_времён_(-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12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4829180" cy="5572164"/>
          </a:xfrm>
        </p:spPr>
        <p:txBody>
          <a:bodyPr>
            <a:normAutofit lnSpcReduction="10000"/>
          </a:bodyPr>
          <a:lstStyle/>
          <a:p>
            <a:pPr marL="514350" indent="-514350"/>
            <a:r>
              <a:rPr lang="ru-RU" dirty="0" smtClean="0"/>
              <a:t>В </a:t>
            </a:r>
            <a:r>
              <a:rPr lang="ru-RU" dirty="0" err="1" smtClean="0"/>
              <a:t>Джидинском</a:t>
            </a:r>
            <a:r>
              <a:rPr lang="ru-RU" dirty="0" smtClean="0"/>
              <a:t> районе 3 памятника: в центре с.Петропавловка, около здания ОВД, в с. В.Торей.</a:t>
            </a:r>
          </a:p>
          <a:p>
            <a:pPr marL="514350" indent="-514350"/>
            <a:r>
              <a:rPr lang="ru-RU" dirty="0" smtClean="0"/>
              <a:t>В родном селе, 6 ноября 1987 года установлен бронзовый бюст. Где высечены имя и Золотая звезда Героя, а на гранитной плитке слова:</a:t>
            </a:r>
          </a:p>
          <a:p>
            <a:pPr marL="514350" indent="-514350">
              <a:buNone/>
            </a:pPr>
            <a:r>
              <a:rPr lang="ru-RU" sz="4000" b="1" i="1" dirty="0" smtClean="0"/>
              <a:t>    »Подвиг бессмертен, имя навечно».</a:t>
            </a:r>
          </a:p>
          <a:p>
            <a:endParaRPr lang="ru-RU" dirty="0"/>
          </a:p>
        </p:txBody>
      </p:sp>
      <p:pic>
        <p:nvPicPr>
          <p:cNvPr id="1026" name="Picture 2" descr="E:\Новая_папка\Джид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8" y="785794"/>
            <a:ext cx="3571900" cy="5715040"/>
          </a:xfrm>
          <a:prstGeom prst="rect">
            <a:avLst/>
          </a:prstGeom>
          <a:noFill/>
        </p:spPr>
      </p:pic>
    </p:spTree>
  </p:cSld>
  <p:clrMapOvr>
    <a:masterClrMapping/>
  </p:clrMapOvr>
  <p:transition advTm="14757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736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002060"/>
                </a:solidFill>
              </a:rPr>
              <a:t>Светлая память о </a:t>
            </a:r>
            <a:r>
              <a:rPr lang="ru-RU" sz="4000" dirty="0" err="1" smtClean="0">
                <a:solidFill>
                  <a:srgbClr val="002060"/>
                </a:solidFill>
              </a:rPr>
              <a:t>Гармажапе</a:t>
            </a:r>
            <a:r>
              <a:rPr lang="ru-RU" sz="4000" dirty="0" smtClean="0">
                <a:solidFill>
                  <a:srgbClr val="002060"/>
                </a:solidFill>
              </a:rPr>
              <a:t> </a:t>
            </a:r>
            <a:r>
              <a:rPr lang="ru-RU" sz="4000" dirty="0" err="1" smtClean="0">
                <a:solidFill>
                  <a:srgbClr val="002060"/>
                </a:solidFill>
              </a:rPr>
              <a:t>Аюровиче</a:t>
            </a:r>
            <a:r>
              <a:rPr lang="ru-RU" sz="4000" dirty="0" smtClean="0">
                <a:solidFill>
                  <a:srgbClr val="002060"/>
                </a:solidFill>
              </a:rPr>
              <a:t> живет не только в названиях улиц, стихах и песнях, но и в сердцах земляков.</a:t>
            </a:r>
            <a:endParaRPr lang="ru-RU" sz="4000" dirty="0">
              <a:solidFill>
                <a:srgbClr val="002060"/>
              </a:solidFill>
            </a:endParaRPr>
          </a:p>
        </p:txBody>
      </p:sp>
      <p:pic>
        <p:nvPicPr>
          <p:cNvPr id="7171" name="Picture 3" descr="E:\Новая_папка\20120705053326-b50c91c0-m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7993" r="54590" b="31790"/>
          <a:stretch>
            <a:fillRect/>
          </a:stretch>
        </p:blipFill>
        <p:spPr bwMode="auto">
          <a:xfrm>
            <a:off x="2500298" y="2572742"/>
            <a:ext cx="4583756" cy="4285258"/>
          </a:xfrm>
          <a:prstGeom prst="rect">
            <a:avLst/>
          </a:prstGeom>
          <a:noFill/>
        </p:spPr>
      </p:pic>
    </p:spTree>
  </p:cSld>
  <p:clrMapOvr>
    <a:masterClrMapping/>
  </p:clrMapOvr>
  <p:transition advTm="2964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703912"/>
          </a:xfrm>
        </p:spPr>
        <p:txBody>
          <a:bodyPr>
            <a:normAutofit fontScale="70000" lnSpcReduction="20000"/>
          </a:bodyPr>
          <a:lstStyle/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800" dirty="0">
                <a:solidFill>
                  <a:srgbClr val="7030A0"/>
                </a:solidFill>
                <a:latin typeface="Calibri"/>
                <a:ea typeface="Calibri"/>
                <a:cs typeface="Times New Roman"/>
                <a:hlinkClick r:id="rId2"/>
              </a:rPr>
              <a:t>http://img1.liveinternet.ru/images/attach/c/1/59/914/59914787_GarmaevGarmAjur.jpg</a:t>
            </a:r>
            <a:endParaRPr lang="ru-RU" sz="2800" dirty="0">
              <a:solidFill>
                <a:srgbClr val="7030A0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800" dirty="0">
                <a:solidFill>
                  <a:srgbClr val="7030A0"/>
                </a:solidFill>
                <a:latin typeface="Calibri"/>
                <a:ea typeface="Calibri"/>
                <a:cs typeface="Times New Roman"/>
                <a:hlinkClick r:id="rId3"/>
              </a:rPr>
              <a:t>http://filpersona.ru/picture.php/340/categories/created-monthly-list-any-any-21</a:t>
            </a:r>
            <a:endParaRPr lang="ru-RU" sz="2800" dirty="0">
              <a:solidFill>
                <a:srgbClr val="7030A0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800" dirty="0">
                <a:solidFill>
                  <a:srgbClr val="7030A0"/>
                </a:solidFill>
                <a:latin typeface="Calibri"/>
                <a:ea typeface="Calibri"/>
                <a:cs typeface="Times New Roman"/>
                <a:hlinkClick r:id="rId4"/>
              </a:rPr>
              <a:t>http://</a:t>
            </a:r>
            <a:r>
              <a:rPr lang="ru-RU" sz="2800" dirty="0" smtClean="0">
                <a:solidFill>
                  <a:srgbClr val="7030A0"/>
                </a:solidFill>
                <a:latin typeface="Calibri"/>
                <a:ea typeface="Calibri"/>
                <a:cs typeface="Times New Roman"/>
                <a:hlinkClick r:id="rId4"/>
              </a:rPr>
              <a:t>arandilme.livejournal.com/970317.html</a:t>
            </a:r>
            <a:r>
              <a:rPr lang="mn-MN" sz="2800" dirty="0" smtClean="0">
                <a:solidFill>
                  <a:srgbClr val="FF0000"/>
                </a:solidFill>
                <a:latin typeface="Calibri"/>
                <a:ea typeface="Calibri"/>
                <a:cs typeface="Times New Roman"/>
              </a:rPr>
              <a:t>г. Брест, сквер пограничников</a:t>
            </a:r>
            <a:endParaRPr lang="ru-RU" sz="2800" dirty="0">
              <a:solidFill>
                <a:srgbClr val="FF0000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800" dirty="0">
                <a:solidFill>
                  <a:srgbClr val="7030A0"/>
                </a:solidFill>
                <a:latin typeface="Calibri"/>
                <a:ea typeface="Calibri"/>
                <a:cs typeface="Times New Roman"/>
                <a:hlinkClick r:id="rId5"/>
              </a:rPr>
              <a:t>http://selorodnoe.ru/</a:t>
            </a:r>
            <a:endParaRPr lang="ru-RU" sz="2800" dirty="0">
              <a:solidFill>
                <a:srgbClr val="7030A0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800" dirty="0">
                <a:solidFill>
                  <a:srgbClr val="7030A0"/>
                </a:solidFill>
                <a:latin typeface="Calibri"/>
                <a:ea typeface="Calibri"/>
                <a:cs typeface="Times New Roman"/>
                <a:hlinkClick r:id="rId6"/>
              </a:rPr>
              <a:t>http://www.z-rus.ru/images/pic/history/21_6.jpg</a:t>
            </a:r>
            <a:endParaRPr lang="ru-RU" sz="2800" dirty="0">
              <a:solidFill>
                <a:srgbClr val="7030A0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800" dirty="0">
                <a:solidFill>
                  <a:srgbClr val="7030A0"/>
                </a:solidFill>
                <a:latin typeface="Calibri"/>
                <a:ea typeface="Calibri"/>
                <a:cs typeface="Times New Roman"/>
                <a:hlinkClick r:id="rId7"/>
              </a:rPr>
              <a:t>http://zt-zastava.narod.ru/foto/brestka_krepost.jpg</a:t>
            </a:r>
            <a:endParaRPr lang="ru-RU" sz="2800" dirty="0">
              <a:solidFill>
                <a:srgbClr val="7030A0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800" dirty="0">
                <a:solidFill>
                  <a:srgbClr val="7030A0"/>
                </a:solidFill>
                <a:latin typeface="Calibri"/>
                <a:ea typeface="Calibri"/>
                <a:cs typeface="Times New Roman"/>
                <a:hlinkClick r:id="rId8"/>
              </a:rPr>
              <a:t>http://moypolk.ru/sites/default/files/soldier-awards/6452/geroy.jpg</a:t>
            </a:r>
            <a:endParaRPr lang="ru-RU" sz="2800" dirty="0">
              <a:solidFill>
                <a:srgbClr val="7030A0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800" dirty="0">
                <a:solidFill>
                  <a:srgbClr val="7030A0"/>
                </a:solidFill>
                <a:latin typeface="Calibri"/>
                <a:ea typeface="Calibri"/>
                <a:cs typeface="Times New Roman"/>
                <a:hlinkClick r:id="rId9"/>
              </a:rPr>
              <a:t>http://www.warheroes.ru/content/images/heroes/before/GarmaevGarmAjur.jpg</a:t>
            </a:r>
            <a:endParaRPr lang="ru-RU" sz="2800" dirty="0">
              <a:solidFill>
                <a:srgbClr val="7030A0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800" dirty="0">
                <a:solidFill>
                  <a:srgbClr val="7030A0"/>
                </a:solidFill>
                <a:latin typeface="Calibri"/>
                <a:ea typeface="Calibri"/>
                <a:cs typeface="Times New Roman"/>
                <a:hlinkClick r:id="rId10"/>
              </a:rPr>
              <a:t>http://www.pomnite-nas.ru/img/300/201108201630490.IMG_4097_8.JPG</a:t>
            </a:r>
            <a:endParaRPr lang="ru-RU" sz="2800" dirty="0">
              <a:solidFill>
                <a:srgbClr val="7030A0"/>
              </a:solidFill>
              <a:latin typeface="Calibri"/>
              <a:ea typeface="Calibri"/>
              <a:cs typeface="Times New Roman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</a:pPr>
            <a:r>
              <a:rPr lang="ru-RU" sz="2800" dirty="0">
                <a:solidFill>
                  <a:srgbClr val="7030A0"/>
                </a:solidFill>
                <a:latin typeface="Calibri"/>
                <a:ea typeface="Calibri"/>
                <a:cs typeface="Times New Roman"/>
                <a:hlinkClick r:id="rId11"/>
              </a:rPr>
              <a:t>http://www.pomnite-nas.ru/img/300/201108201630060.IMG_4096.JPG</a:t>
            </a:r>
            <a:endParaRPr lang="ru-RU" sz="2800" dirty="0">
              <a:solidFill>
                <a:srgbClr val="7030A0"/>
              </a:solidFill>
              <a:latin typeface="Calibri"/>
              <a:ea typeface="Calibri"/>
              <a:cs typeface="Times New Roman"/>
            </a:endParaRPr>
          </a:p>
          <a:p>
            <a:pPr marL="457200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Calibri"/>
                <a:ea typeface="Calibri"/>
                <a:cs typeface="Times New Roman"/>
              </a:rPr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588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Биография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/>
          <a:lstStyle/>
          <a:p>
            <a:r>
              <a:rPr lang="ru-RU" b="1" dirty="0" err="1" smtClean="0"/>
              <a:t>Гармажап</a:t>
            </a:r>
            <a:r>
              <a:rPr lang="ru-RU" b="1" dirty="0" smtClean="0"/>
              <a:t> </a:t>
            </a:r>
            <a:r>
              <a:rPr lang="ru-RU" b="1" dirty="0" err="1" smtClean="0"/>
              <a:t>Гармаев</a:t>
            </a:r>
            <a:r>
              <a:rPr lang="ru-RU" b="1" dirty="0" smtClean="0"/>
              <a:t> </a:t>
            </a:r>
            <a:r>
              <a:rPr lang="ru-RU" dirty="0" smtClean="0"/>
              <a:t>родился </a:t>
            </a:r>
            <a:r>
              <a:rPr lang="ru-RU" b="1" dirty="0" smtClean="0"/>
              <a:t>23 мая  1916 года </a:t>
            </a:r>
            <a:r>
              <a:rPr lang="ru-RU" dirty="0" smtClean="0"/>
              <a:t>в селе </a:t>
            </a:r>
            <a:r>
              <a:rPr lang="ru-RU" i="1" dirty="0" smtClean="0"/>
              <a:t>Верхний Торей </a:t>
            </a:r>
            <a:r>
              <a:rPr lang="ru-RU" i="1" dirty="0" err="1" smtClean="0"/>
              <a:t>Бурят-Монгольской</a:t>
            </a:r>
            <a:r>
              <a:rPr lang="ru-RU" i="1" dirty="0" smtClean="0"/>
              <a:t> АССР, </a:t>
            </a:r>
            <a:r>
              <a:rPr lang="ru-RU" dirty="0" smtClean="0"/>
              <a:t>ныне — </a:t>
            </a:r>
            <a:r>
              <a:rPr lang="ru-RU" dirty="0" err="1" smtClean="0"/>
              <a:t>Джидинский</a:t>
            </a:r>
            <a:r>
              <a:rPr lang="ru-RU" dirty="0" smtClean="0"/>
              <a:t> район  Республики Бурятии. Его родители были скотоводами. С малых лет он помогал им по хозяйству.</a:t>
            </a:r>
          </a:p>
          <a:p>
            <a:r>
              <a:rPr lang="ru-RU" dirty="0" smtClean="0"/>
              <a:t>Окончил четыре класса школы, до армии работал пастухом, табунщиком, пахарем, косарем.</a:t>
            </a:r>
          </a:p>
          <a:p>
            <a:endParaRPr lang="ru-RU" dirty="0"/>
          </a:p>
        </p:txBody>
      </p:sp>
      <p:pic>
        <p:nvPicPr>
          <p:cNvPr id="4098" name="Picture 2" descr="E:\Новая_папка\пахар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97000" y="4143380"/>
            <a:ext cx="5746768" cy="2500330"/>
          </a:xfrm>
          <a:prstGeom prst="rect">
            <a:avLst/>
          </a:prstGeom>
          <a:noFill/>
        </p:spPr>
      </p:pic>
    </p:spTree>
  </p:cSld>
  <p:clrMapOvr>
    <a:masterClrMapping/>
  </p:clrMapOvr>
  <p:transition advTm="14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176464"/>
          </a:xfrm>
        </p:spPr>
        <p:txBody>
          <a:bodyPr/>
          <a:lstStyle/>
          <a:p>
            <a:r>
              <a:rPr lang="ru-RU" dirty="0" smtClean="0"/>
              <a:t>Осенью </a:t>
            </a:r>
            <a:r>
              <a:rPr lang="ru-RU" b="1" dirty="0" smtClean="0"/>
              <a:t>1937</a:t>
            </a:r>
            <a:r>
              <a:rPr lang="ru-RU" dirty="0" smtClean="0"/>
              <a:t> года </a:t>
            </a:r>
            <a:r>
              <a:rPr lang="ru-RU" b="1" dirty="0" err="1" smtClean="0"/>
              <a:t>Гармаев</a:t>
            </a:r>
            <a:r>
              <a:rPr lang="ru-RU" dirty="0" smtClean="0"/>
              <a:t> был призван на службу в Рабоче-крестьянскую </a:t>
            </a:r>
            <a:r>
              <a:rPr lang="ru-RU" i="1" u="sng" dirty="0" smtClean="0"/>
              <a:t>Красную Армию</a:t>
            </a:r>
            <a:r>
              <a:rPr lang="ru-RU" dirty="0" smtClean="0"/>
              <a:t>. Стал командиром отделения. </a:t>
            </a:r>
          </a:p>
          <a:p>
            <a:r>
              <a:rPr lang="ru-RU" dirty="0" smtClean="0"/>
              <a:t>С октября </a:t>
            </a:r>
            <a:r>
              <a:rPr lang="ru-RU" b="1" dirty="0" smtClean="0"/>
              <a:t>1939</a:t>
            </a:r>
            <a:r>
              <a:rPr lang="ru-RU" dirty="0" smtClean="0"/>
              <a:t> года </a:t>
            </a:r>
            <a:r>
              <a:rPr lang="ru-RU" b="1" dirty="0" err="1" smtClean="0"/>
              <a:t>Гармаев</a:t>
            </a:r>
            <a:r>
              <a:rPr lang="ru-RU" dirty="0" smtClean="0"/>
              <a:t>  стал помощником командира кавалерийского взвода.</a:t>
            </a:r>
          </a:p>
          <a:p>
            <a:r>
              <a:rPr lang="ru-RU" dirty="0" smtClean="0"/>
              <a:t>Принимал участие в советско-финской войне </a:t>
            </a:r>
            <a:r>
              <a:rPr lang="ru-RU" b="1" dirty="0" smtClean="0"/>
              <a:t>1939—1940</a:t>
            </a:r>
            <a:r>
              <a:rPr lang="ru-RU" dirty="0" smtClean="0"/>
              <a:t> годов, в ходе которой он отличился. </a:t>
            </a:r>
          </a:p>
          <a:p>
            <a:endParaRPr lang="ru-RU" dirty="0"/>
          </a:p>
        </p:txBody>
      </p:sp>
    </p:spTree>
  </p:cSld>
  <p:clrMapOvr>
    <a:masterClrMapping/>
  </p:clrMapOvr>
  <p:transition advTm="14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 advClick="0" advTm="14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610244"/>
          </a:xfrm>
        </p:spPr>
        <p:txBody>
          <a:bodyPr>
            <a:normAutofit/>
          </a:bodyPr>
          <a:lstStyle/>
          <a:p>
            <a:r>
              <a:rPr lang="ru-RU" dirty="0" smtClean="0"/>
              <a:t>Зимой </a:t>
            </a:r>
            <a:r>
              <a:rPr lang="ru-RU" b="1" dirty="0" smtClean="0"/>
              <a:t>1940 </a:t>
            </a:r>
            <a:r>
              <a:rPr lang="ru-RU" dirty="0" smtClean="0"/>
              <a:t>года, попав в окружение, </a:t>
            </a:r>
            <a:r>
              <a:rPr lang="ru-RU" b="1" dirty="0" err="1" smtClean="0"/>
              <a:t>Гармаев</a:t>
            </a:r>
            <a:r>
              <a:rPr lang="ru-RU" dirty="0" smtClean="0"/>
              <a:t> отстреливался из пулемёта. Нанеся противнику большой урон, он прорвался из окружения, вынося на себе получившего тяжёлое ранение командира. </a:t>
            </a:r>
          </a:p>
          <a:p>
            <a:r>
              <a:rPr lang="ru-RU" dirty="0" smtClean="0"/>
              <a:t>В январе </a:t>
            </a:r>
            <a:r>
              <a:rPr lang="ru-RU" b="1" dirty="0" smtClean="0"/>
              <a:t>1940</a:t>
            </a:r>
            <a:r>
              <a:rPr lang="ru-RU" dirty="0" smtClean="0"/>
              <a:t> года, скрытно подобравшись к орудию, </a:t>
            </a:r>
            <a:r>
              <a:rPr lang="ru-RU" dirty="0" err="1" smtClean="0"/>
              <a:t>Гармаев</a:t>
            </a:r>
            <a:r>
              <a:rPr lang="ru-RU" dirty="0" smtClean="0"/>
              <a:t> уничтожил вражеский расчёт и, открыв огонь, который способствовал успеху наступления стрелкового батальона. Об отважном воине-буряте заговорил весь фронт. За образцовое выполнение боевых заданий и множество отважных поступков, за отвагу, и героизм присвоено звание </a:t>
            </a:r>
            <a:r>
              <a:rPr lang="ru-RU" b="1" dirty="0" smtClean="0"/>
              <a:t>Героя Советского </a:t>
            </a:r>
          </a:p>
          <a:p>
            <a:r>
              <a:rPr lang="ru-RU" b="1" dirty="0" err="1" smtClean="0"/>
              <a:t>Союза-первому</a:t>
            </a:r>
            <a:r>
              <a:rPr lang="ru-RU" b="1" dirty="0" smtClean="0"/>
              <a:t> из бурят.</a:t>
            </a:r>
          </a:p>
          <a:p>
            <a:endParaRPr lang="ru-RU" dirty="0"/>
          </a:p>
        </p:txBody>
      </p:sp>
      <p:pic>
        <p:nvPicPr>
          <p:cNvPr id="4" name="Picture 2" descr="E:\Новая_папка\медаль ГСС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4735" y="4459609"/>
            <a:ext cx="1519265" cy="2398391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4196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538806"/>
          </a:xfrm>
        </p:spPr>
        <p:txBody>
          <a:bodyPr>
            <a:normAutofit/>
          </a:bodyPr>
          <a:lstStyle/>
          <a:p>
            <a:r>
              <a:rPr lang="ru-RU" dirty="0" smtClean="0"/>
              <a:t>В </a:t>
            </a:r>
            <a:r>
              <a:rPr lang="ru-RU" b="1" dirty="0" smtClean="0"/>
              <a:t>1940 </a:t>
            </a:r>
            <a:r>
              <a:rPr lang="ru-RU" dirty="0" smtClean="0"/>
              <a:t>году </a:t>
            </a:r>
            <a:r>
              <a:rPr lang="ru-RU" b="1" dirty="0" err="1" smtClean="0"/>
              <a:t>Гармаев</a:t>
            </a:r>
            <a:r>
              <a:rPr lang="ru-RU" dirty="0" smtClean="0"/>
              <a:t> был демобилизован, после чего работал в </a:t>
            </a:r>
            <a:r>
              <a:rPr lang="ru-RU" dirty="0" err="1" smtClean="0"/>
              <a:t>Джидинском</a:t>
            </a:r>
            <a:r>
              <a:rPr lang="ru-RU" dirty="0" smtClean="0"/>
              <a:t> райкоме, затем поступил на службу в местный отдел НКВД СССР. </a:t>
            </a:r>
          </a:p>
          <a:p>
            <a:r>
              <a:rPr lang="ru-RU" dirty="0" smtClean="0"/>
              <a:t>Когда началась Великая Отечественная война, он неоднократно обращался с просьбами об отправлении его на фронт.</a:t>
            </a:r>
          </a:p>
          <a:p>
            <a:r>
              <a:rPr lang="ru-RU" dirty="0" smtClean="0"/>
              <a:t>В </a:t>
            </a:r>
            <a:r>
              <a:rPr lang="ru-RU" b="1" dirty="0" smtClean="0"/>
              <a:t>1942</a:t>
            </a:r>
            <a:r>
              <a:rPr lang="ru-RU" dirty="0" smtClean="0"/>
              <a:t> году он повторно был призван в армию и направлен на службу в Пограничные войска НКВД СССР. В том же году окончил офицерские курсы, был переводчиком </a:t>
            </a:r>
            <a:r>
              <a:rPr lang="ru-RU" dirty="0" err="1" smtClean="0"/>
              <a:t>Кяхтинского</a:t>
            </a:r>
            <a:r>
              <a:rPr lang="ru-RU" dirty="0" smtClean="0"/>
              <a:t> погранотряда Забайкальского пограничного округа, затем командиром пограничного взвода.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8194" name="Picture 2" descr="E:\Новая_папка\i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68" y="5263858"/>
            <a:ext cx="1987363" cy="1594141"/>
          </a:xfrm>
          <a:prstGeom prst="rect">
            <a:avLst/>
          </a:prstGeom>
          <a:noFill/>
        </p:spPr>
      </p:pic>
    </p:spTree>
  </p:cSld>
  <p:clrMapOvr>
    <a:masterClrMapping/>
  </p:clrMapOvr>
  <p:transition advTm="15538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538806"/>
          </a:xfrm>
        </p:spPr>
        <p:txBody>
          <a:bodyPr/>
          <a:lstStyle/>
          <a:p>
            <a:r>
              <a:rPr lang="ru-RU" dirty="0" smtClean="0"/>
              <a:t>С </a:t>
            </a:r>
            <a:r>
              <a:rPr lang="ru-RU" b="1" dirty="0" smtClean="0"/>
              <a:t>1944</a:t>
            </a:r>
            <a:r>
              <a:rPr lang="ru-RU" dirty="0" smtClean="0"/>
              <a:t> года </a:t>
            </a:r>
            <a:r>
              <a:rPr lang="ru-RU" dirty="0" err="1" smtClean="0"/>
              <a:t>Гармаев</a:t>
            </a:r>
            <a:r>
              <a:rPr lang="ru-RU" dirty="0" smtClean="0"/>
              <a:t> служил на западной границе СССР, в Бресте.</a:t>
            </a:r>
          </a:p>
          <a:p>
            <a:endParaRPr lang="ru-RU" dirty="0"/>
          </a:p>
        </p:txBody>
      </p:sp>
      <p:pic>
        <p:nvPicPr>
          <p:cNvPr id="9218" name="Picture 2" descr="E:\Новая_папка\брестская крепост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643050"/>
            <a:ext cx="6643702" cy="4982777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14648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467368"/>
          </a:xfrm>
        </p:spPr>
        <p:txBody>
          <a:bodyPr/>
          <a:lstStyle/>
          <a:p>
            <a:r>
              <a:rPr lang="ru-RU" dirty="0" smtClean="0"/>
              <a:t>В мае  </a:t>
            </a:r>
            <a:r>
              <a:rPr lang="ru-RU" b="1" dirty="0" smtClean="0"/>
              <a:t>1944</a:t>
            </a:r>
            <a:r>
              <a:rPr lang="ru-RU" dirty="0" smtClean="0"/>
              <a:t> года был назначен начальником контрольно-пропускного пункта Москва- Варшава.</a:t>
            </a:r>
          </a:p>
          <a:p>
            <a:r>
              <a:rPr lang="ru-RU" dirty="0" smtClean="0"/>
              <a:t>В июне </a:t>
            </a:r>
            <a:r>
              <a:rPr lang="ru-RU" b="1" dirty="0" smtClean="0"/>
              <a:t>1945</a:t>
            </a:r>
            <a:r>
              <a:rPr lang="ru-RU" dirty="0" smtClean="0"/>
              <a:t> года </a:t>
            </a:r>
            <a:r>
              <a:rPr lang="ru-RU" b="1" dirty="0" err="1" smtClean="0"/>
              <a:t>Гармажап</a:t>
            </a:r>
            <a:r>
              <a:rPr lang="ru-RU" b="1" dirty="0" smtClean="0"/>
              <a:t> </a:t>
            </a:r>
            <a:r>
              <a:rPr lang="ru-RU" b="1" dirty="0" err="1" smtClean="0"/>
              <a:t>Аюрович</a:t>
            </a:r>
            <a:r>
              <a:rPr lang="ru-RU" b="1" dirty="0" smtClean="0"/>
              <a:t> </a:t>
            </a:r>
            <a:r>
              <a:rPr lang="ru-RU" dirty="0" smtClean="0"/>
              <a:t>попал в госпиталь, там умер и похоронен вблизи Брестской крепости</a:t>
            </a:r>
            <a:r>
              <a:rPr lang="mn-MN" dirty="0" smtClean="0"/>
              <a:t> на Гарнизонном кладби</a:t>
            </a:r>
            <a:r>
              <a:rPr lang="ru-RU" dirty="0" err="1" smtClean="0"/>
              <a:t>ще</a:t>
            </a:r>
            <a:r>
              <a:rPr lang="ru-RU" dirty="0" smtClean="0"/>
              <a:t> (Белоруссия)</a:t>
            </a:r>
          </a:p>
          <a:p>
            <a:r>
              <a:rPr lang="ru-RU" dirty="0" smtClean="0"/>
              <a:t>Он прожил короткую, но яркую жизнь.</a:t>
            </a:r>
          </a:p>
          <a:p>
            <a:endParaRPr lang="ru-RU" dirty="0"/>
          </a:p>
        </p:txBody>
      </p:sp>
      <p:pic>
        <p:nvPicPr>
          <p:cNvPr id="1026" name="Picture 2" descr="C:\Users\ST\Documents\на Гарн.кл.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483005"/>
            <a:ext cx="4049104" cy="3248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ST\Documents\гармаев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429827"/>
            <a:ext cx="3921896" cy="33019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Tm="14586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4543428" cy="5681682"/>
          </a:xfrm>
        </p:spPr>
        <p:txBody>
          <a:bodyPr>
            <a:normAutofit fontScale="92500" lnSpcReduction="10000"/>
          </a:bodyPr>
          <a:lstStyle/>
          <a:p>
            <a:pPr marL="0" indent="0"/>
            <a:r>
              <a:rPr lang="ru-RU" dirty="0" smtClean="0"/>
              <a:t> В честь </a:t>
            </a:r>
            <a:r>
              <a:rPr lang="ru-RU" dirty="0" err="1" smtClean="0"/>
              <a:t>Гармажапа</a:t>
            </a:r>
            <a:r>
              <a:rPr lang="ru-RU" dirty="0" smtClean="0"/>
              <a:t> </a:t>
            </a:r>
            <a:r>
              <a:rPr lang="ru-RU" dirty="0" err="1" smtClean="0"/>
              <a:t>Гармаева</a:t>
            </a:r>
            <a:r>
              <a:rPr lang="ru-RU" dirty="0" smtClean="0"/>
              <a:t> названы две         погранзаставы: в г.Бресте, в Забайкалье.</a:t>
            </a:r>
          </a:p>
          <a:p>
            <a:pPr marL="0" indent="0"/>
            <a:r>
              <a:rPr lang="ru-RU" dirty="0" smtClean="0"/>
              <a:t> В </a:t>
            </a:r>
            <a:r>
              <a:rPr lang="ru-RU" b="1" dirty="0" smtClean="0"/>
              <a:t>Бресте</a:t>
            </a:r>
            <a:r>
              <a:rPr lang="ru-RU" dirty="0" smtClean="0"/>
              <a:t>, в сквере защитников границы, установлен </a:t>
            </a:r>
            <a:r>
              <a:rPr lang="ru-RU" b="1" dirty="0" smtClean="0"/>
              <a:t>памятник</a:t>
            </a:r>
            <a:r>
              <a:rPr lang="ru-RU" dirty="0" smtClean="0"/>
              <a:t> Герою.</a:t>
            </a:r>
          </a:p>
          <a:p>
            <a:pPr marL="0" indent="0"/>
            <a:r>
              <a:rPr lang="ru-RU" dirty="0" smtClean="0"/>
              <a:t> В честь Героя названа улица в Улан-Удэ,</a:t>
            </a:r>
          </a:p>
          <a:p>
            <a:pPr marL="0" indent="0"/>
            <a:r>
              <a:rPr lang="ru-RU" dirty="0" smtClean="0"/>
              <a:t>   А так же проводятся турниры по вольной борьбе.</a:t>
            </a:r>
          </a:p>
          <a:p>
            <a:pPr marL="0" indent="0"/>
            <a:r>
              <a:rPr lang="ru-RU" dirty="0" smtClean="0"/>
              <a:t> В с. В.Торей школа носила имя Героя Советского Союза ,</a:t>
            </a:r>
          </a:p>
          <a:p>
            <a:pPr marL="0" indent="0"/>
            <a:r>
              <a:rPr lang="ru-RU" dirty="0" smtClean="0"/>
              <a:t> В г.Кяхта в музее посвящен отдельный стенд, </a:t>
            </a:r>
          </a:p>
          <a:p>
            <a:pPr marL="0" indent="0"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5122" name="Picture 2" descr="E:\Новая_папка\брест сквер пограничников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714356"/>
            <a:ext cx="3929090" cy="6000792"/>
          </a:xfrm>
          <a:prstGeom prst="rect">
            <a:avLst/>
          </a:prstGeom>
          <a:noFill/>
        </p:spPr>
      </p:pic>
    </p:spTree>
  </p:cSld>
  <p:clrMapOvr>
    <a:masterClrMapping/>
  </p:clrMapOvr>
  <p:transition advTm="14758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14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FC42F"/>
      </a:accent1>
      <a:accent2>
        <a:srgbClr val="F0A22E"/>
      </a:accent2>
      <a:accent3>
        <a:srgbClr val="F3CC5F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504</TotalTime>
  <Words>507</Words>
  <Application>Microsoft Office PowerPoint</Application>
  <PresentationFormat>Экран (4:3)</PresentationFormat>
  <Paragraphs>39</Paragraphs>
  <Slides>12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ГАРМАЕВ ГАРМАЖАП АЮРОВИЧ (1916 — 1945) Первый Герой  Советского Союза  из Республики Бурятия</vt:lpstr>
      <vt:lpstr>Биография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Светлая память о Гармажапе Аюровиче живет не только в названиях улиц, стихах и песнях, но и в сердцах земляков.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ГАРМАЕВ ГАРМАЖАП АЮРОВИЧ (1916 — 1945) Первый Герой  Советского Союза  из Республики Бурятия</dc:title>
  <dc:creator>Валентина Ивановна Борбоева</dc:creator>
  <cp:lastModifiedBy>Home</cp:lastModifiedBy>
  <cp:revision>50</cp:revision>
  <dcterms:created xsi:type="dcterms:W3CDTF">2015-03-25T09:39:29Z</dcterms:created>
  <dcterms:modified xsi:type="dcterms:W3CDTF">2019-11-25T02:59:18Z</dcterms:modified>
</cp:coreProperties>
</file>