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66" r:id="rId4"/>
    <p:sldId id="258" r:id="rId5"/>
    <p:sldId id="292" r:id="rId6"/>
    <p:sldId id="288" r:id="rId7"/>
    <p:sldId id="293" r:id="rId8"/>
    <p:sldId id="281" r:id="rId9"/>
    <p:sldId id="297" r:id="rId10"/>
    <p:sldId id="283" r:id="rId11"/>
    <p:sldId id="298" r:id="rId12"/>
    <p:sldId id="289" r:id="rId13"/>
    <p:sldId id="299" r:id="rId14"/>
    <p:sldId id="287" r:id="rId15"/>
    <p:sldId id="300" r:id="rId16"/>
    <p:sldId id="294" r:id="rId17"/>
    <p:sldId id="295" r:id="rId18"/>
    <p:sldId id="275" r:id="rId19"/>
    <p:sldId id="276" r:id="rId20"/>
    <p:sldId id="29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3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A30775-9D95-425C-89F1-874EE6D6B50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F34C3EB-1E33-4E1B-9870-537EDACEE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заставка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3448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04664"/>
            <a:ext cx="6534472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smtClean="0"/>
              <a:t>      </a:t>
            </a:r>
            <a:r>
              <a:rPr lang="ru-RU" sz="2000" smtClean="0"/>
              <a:t> Наглядный </a:t>
            </a:r>
            <a:r>
              <a:rPr lang="ru-RU" sz="2000" dirty="0" smtClean="0"/>
              <a:t>материал:</a:t>
            </a:r>
          </a:p>
          <a:p>
            <a:r>
              <a:rPr lang="ru-RU" sz="2000" dirty="0" smtClean="0"/>
              <a:t>- иллюстрации, слайды;</a:t>
            </a:r>
          </a:p>
          <a:p>
            <a:r>
              <a:rPr lang="ru-RU" sz="2000" dirty="0" smtClean="0"/>
              <a:t>- настольно-печатные игры;</a:t>
            </a:r>
          </a:p>
          <a:p>
            <a:r>
              <a:rPr lang="ru-RU" sz="2000" dirty="0" smtClean="0"/>
              <a:t>- дидактические игры;</a:t>
            </a:r>
          </a:p>
          <a:p>
            <a:r>
              <a:rPr lang="ru-RU" sz="2000" dirty="0" smtClean="0"/>
              <a:t>- библиотечка юного защитника;</a:t>
            </a:r>
          </a:p>
          <a:p>
            <a:r>
              <a:rPr lang="ru-RU" sz="2000" dirty="0" smtClean="0"/>
              <a:t>- альбом «Военная техника»;</a:t>
            </a:r>
          </a:p>
          <a:p>
            <a:r>
              <a:rPr lang="ru-RU" sz="2000" dirty="0" smtClean="0"/>
              <a:t>- художественная литература;</a:t>
            </a:r>
          </a:p>
          <a:p>
            <a:pPr>
              <a:buFontTx/>
              <a:buChar char="-"/>
            </a:pPr>
            <a:r>
              <a:rPr lang="ru-RU" sz="2000" dirty="0" smtClean="0"/>
              <a:t>оснащение природным и бросовым материалом.</a:t>
            </a: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dirty="0" smtClean="0"/>
              <a:t> Ресурсное </a:t>
            </a:r>
            <a:r>
              <a:rPr lang="ru-RU" sz="2000" dirty="0" smtClean="0"/>
              <a:t>обеспечение проекта.</a:t>
            </a:r>
          </a:p>
          <a:p>
            <a:r>
              <a:rPr lang="ru-RU" sz="2000" dirty="0" smtClean="0"/>
              <a:t>Уголок конструирования в группе.</a:t>
            </a:r>
          </a:p>
          <a:p>
            <a:r>
              <a:rPr lang="ru-RU" sz="2000" dirty="0" smtClean="0"/>
              <a:t>Методическая  и художественная литература.</a:t>
            </a:r>
          </a:p>
          <a:p>
            <a:r>
              <a:rPr lang="ru-RU" sz="2000" dirty="0" smtClean="0"/>
              <a:t>Материально – техническое (компьютер, аудиозаписи, фотоаппарат, фонотека, спортивный инвентарь)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</a:t>
            </a:r>
            <a:endParaRPr lang="ru-RU" sz="2000" dirty="0" smtClean="0"/>
          </a:p>
          <a:p>
            <a:endParaRPr lang="ru-RU" dirty="0" smtClean="0"/>
          </a:p>
        </p:txBody>
      </p:sp>
    </p:spTree>
  </p:cSld>
  <p:clrMapOvr>
    <a:masterClrMapping/>
  </p:clrMapOvr>
  <p:transition advTm="3058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4516" name="Picture 4" descr="C:\Users\User\Desktop\фото игрушек\20180216_0747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476672"/>
            <a:ext cx="6984776" cy="4320480"/>
          </a:xfrm>
          <a:prstGeom prst="rect">
            <a:avLst/>
          </a:prstGeom>
          <a:noFill/>
        </p:spPr>
      </p:pic>
    </p:spTree>
  </p:cSld>
  <p:clrMapOvr>
    <a:masterClrMapping/>
  </p:clrMapOvr>
  <p:transition advTm="2917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332656"/>
            <a:ext cx="8568952" cy="5328592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6400" dirty="0" smtClean="0"/>
              <a:t>                    Методы проекта:</a:t>
            </a:r>
          </a:p>
          <a:p>
            <a:pPr lvl="0"/>
            <a:r>
              <a:rPr lang="ru-RU" sz="6400" dirty="0" smtClean="0"/>
              <a:t>познавательный, игровой, </a:t>
            </a:r>
            <a:r>
              <a:rPr lang="ru-RU" sz="6400" dirty="0" err="1" smtClean="0"/>
              <a:t>творческо</a:t>
            </a:r>
            <a:r>
              <a:rPr lang="ru-RU" sz="6400" dirty="0" smtClean="0"/>
              <a:t>–информационный;</a:t>
            </a:r>
          </a:p>
          <a:p>
            <a:pPr lvl="0"/>
            <a:r>
              <a:rPr lang="ru-RU" sz="6400" dirty="0" smtClean="0"/>
              <a:t>исследовательские: проблемные вопросы, наблюдения;</a:t>
            </a:r>
          </a:p>
          <a:p>
            <a:pPr lvl="0"/>
            <a:r>
              <a:rPr lang="ru-RU" sz="6400" dirty="0" smtClean="0"/>
              <a:t>словесные: беседы, чтение литературы, консультации для родителей, объяснения, указания, словесные инструкции;</a:t>
            </a:r>
          </a:p>
          <a:p>
            <a:pPr lvl="0"/>
            <a:r>
              <a:rPr lang="ru-RU" sz="6400" dirty="0" smtClean="0"/>
              <a:t>технология моделирования;</a:t>
            </a:r>
          </a:p>
          <a:p>
            <a:pPr lvl="0"/>
            <a:r>
              <a:rPr lang="ru-RU" sz="6400" dirty="0" smtClean="0"/>
              <a:t>релаксация; слушание музыки.</a:t>
            </a:r>
            <a:r>
              <a:rPr lang="ru-RU" sz="4000" dirty="0" smtClean="0"/>
              <a:t>    </a:t>
            </a:r>
            <a:r>
              <a:rPr lang="ru-RU" sz="6400" dirty="0" smtClean="0"/>
              <a:t>           </a:t>
            </a:r>
          </a:p>
          <a:p>
            <a:pPr>
              <a:buNone/>
            </a:pPr>
            <a:r>
              <a:rPr lang="ru-RU" sz="6600" dirty="0" smtClean="0"/>
              <a:t>                    Заключительный этап:</a:t>
            </a:r>
          </a:p>
          <a:p>
            <a:pPr>
              <a:buNone/>
            </a:pPr>
            <a:r>
              <a:rPr lang="ru-RU" sz="6600" dirty="0" smtClean="0"/>
              <a:t>- размещение информации о проекте и его результатах;</a:t>
            </a:r>
          </a:p>
          <a:p>
            <a:pPr>
              <a:buNone/>
            </a:pPr>
            <a:r>
              <a:rPr lang="ru-RU" sz="6600" dirty="0" smtClean="0"/>
              <a:t>- выражение благодарности всем, кто помогал в проведении проекта</a:t>
            </a:r>
            <a:r>
              <a:rPr lang="ru-RU" sz="7200" dirty="0" smtClean="0"/>
              <a:t>;</a:t>
            </a:r>
          </a:p>
          <a:p>
            <a:pPr>
              <a:buNone/>
            </a:pPr>
            <a:r>
              <a:rPr lang="ru-RU" sz="6600" dirty="0" smtClean="0"/>
              <a:t>- представление презентации проекта на педагогическом совете в детском саду;</a:t>
            </a:r>
          </a:p>
          <a:p>
            <a:pPr>
              <a:buNone/>
            </a:pPr>
            <a:r>
              <a:rPr lang="ru-RU" sz="6600" dirty="0" smtClean="0"/>
              <a:t>- распространение детьми опыта среди дошкольников</a:t>
            </a:r>
            <a:endParaRPr lang="ru-RU" sz="6400" dirty="0"/>
          </a:p>
        </p:txBody>
      </p:sp>
    </p:spTree>
  </p:cSld>
  <p:clrMapOvr>
    <a:masterClrMapping/>
  </p:clrMapOvr>
  <p:transition advTm="3167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5538" name="Picture 2" descr="C:\Users\User\Desktop\фото игрушек\20180216_0820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548680"/>
            <a:ext cx="7200800" cy="4392488"/>
          </a:xfrm>
          <a:prstGeom prst="rect">
            <a:avLst/>
          </a:prstGeom>
          <a:noFill/>
        </p:spPr>
      </p:pic>
    </p:spTree>
  </p:cSld>
  <p:clrMapOvr>
    <a:masterClrMapping/>
  </p:clrMapOvr>
  <p:transition advTm="3089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32656"/>
            <a:ext cx="8064897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smtClean="0"/>
              <a:t>Итоги </a:t>
            </a:r>
            <a:r>
              <a:rPr lang="ru-RU" sz="2000" dirty="0" smtClean="0"/>
              <a:t>проекта:</a:t>
            </a:r>
          </a:p>
          <a:p>
            <a:pPr>
              <a:buNone/>
            </a:pPr>
            <a:r>
              <a:rPr lang="ru-RU" sz="2000" dirty="0" smtClean="0"/>
              <a:t>1.Развитие познавательного интереса детей, расширение представлений о военных. </a:t>
            </a:r>
          </a:p>
          <a:p>
            <a:pPr>
              <a:buNone/>
            </a:pPr>
            <a:r>
              <a:rPr lang="ru-RU" sz="2000" dirty="0" smtClean="0"/>
              <a:t>2. Положительно-эмоциональное и осознанное отношение к Родине, к мужчинам, к  Российской армии, к людям.</a:t>
            </a:r>
          </a:p>
          <a:p>
            <a:pPr>
              <a:buNone/>
            </a:pPr>
            <a:r>
              <a:rPr lang="ru-RU" sz="2000" dirty="0" smtClean="0"/>
              <a:t>3. Формирование у детей патриотического чувства.</a:t>
            </a:r>
          </a:p>
          <a:p>
            <a:pPr>
              <a:buNone/>
            </a:pPr>
            <a:r>
              <a:rPr lang="ru-RU" sz="2000" dirty="0" smtClean="0"/>
              <a:t>4. Расширение и активизация словарного запаса по теме.</a:t>
            </a:r>
          </a:p>
          <a:p>
            <a:pPr>
              <a:buNone/>
            </a:pPr>
            <a:r>
              <a:rPr lang="ru-RU" sz="2000" dirty="0" smtClean="0"/>
              <a:t>5. Дошкольники научаться использовать свои знания. </a:t>
            </a:r>
          </a:p>
          <a:p>
            <a:pPr>
              <a:buNone/>
            </a:pPr>
            <a:r>
              <a:rPr lang="ru-RU" sz="2000" dirty="0" smtClean="0"/>
              <a:t>6. Готовность прийти на помощь, умение защищать слабых, умение дружить.</a:t>
            </a:r>
          </a:p>
          <a:p>
            <a:pPr>
              <a:buNone/>
            </a:pPr>
            <a:r>
              <a:rPr lang="ru-RU" sz="2000" dirty="0" smtClean="0"/>
              <a:t>7. Воспитание трудолюбия, смелости, храбрости, ловкости.</a:t>
            </a:r>
          </a:p>
          <a:p>
            <a:endParaRPr lang="ru-RU" sz="2000" dirty="0" smtClean="0"/>
          </a:p>
          <a:p>
            <a:pPr>
              <a:buFontTx/>
              <a:buChar char="-"/>
            </a:pPr>
            <a:endParaRPr lang="ru-RU" sz="20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3057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6562" name="Picture 2" descr="C:\Users\User\Desktop\фото игрушек\20180216_0821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332656"/>
            <a:ext cx="7272808" cy="4608512"/>
          </a:xfrm>
          <a:prstGeom prst="rect">
            <a:avLst/>
          </a:prstGeom>
          <a:noFill/>
        </p:spPr>
      </p:pic>
    </p:spTree>
  </p:cSld>
  <p:clrMapOvr>
    <a:masterClrMapping/>
  </p:clrMapOvr>
  <p:transition advTm="2995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7586" name="Picture 2" descr="C:\Users\User\Desktop\фото игрушек\20180216_0821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99592" y="548680"/>
            <a:ext cx="7344816" cy="4392488"/>
          </a:xfrm>
          <a:prstGeom prst="rect">
            <a:avLst/>
          </a:prstGeom>
          <a:noFill/>
        </p:spPr>
      </p:pic>
    </p:spTree>
  </p:cSld>
  <p:clrMapOvr>
    <a:masterClrMapping/>
  </p:clrMapOvr>
  <p:transition advTm="3073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0658" name="Picture 2" descr="C:\Users\User\Desktop\фото игрушек\20180216_1546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624" y="476672"/>
            <a:ext cx="6768752" cy="4941168"/>
          </a:xfrm>
          <a:prstGeom prst="rect">
            <a:avLst/>
          </a:prstGeom>
          <a:noFill/>
        </p:spPr>
      </p:pic>
    </p:spTree>
  </p:cSld>
  <p:clrMapOvr>
    <a:masterClrMapping/>
  </p:clrMapOvr>
  <p:transition advTm="3027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8610" name="Picture 2" descr="C:\Users\User\Desktop\фото игрушек\20180216_0913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404664"/>
            <a:ext cx="7668344" cy="4869160"/>
          </a:xfrm>
          <a:prstGeom prst="rect">
            <a:avLst/>
          </a:prstGeom>
          <a:noFill/>
        </p:spPr>
      </p:pic>
    </p:spTree>
  </p:cSld>
  <p:clrMapOvr>
    <a:masterClrMapping/>
  </p:clrMapOvr>
  <p:transition advTm="2979"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9634" name="Picture 2" descr="C:\Users\User\Desktop\фото игрушек\20180216_0913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32656"/>
            <a:ext cx="7596336" cy="4797152"/>
          </a:xfrm>
          <a:prstGeom prst="rect">
            <a:avLst/>
          </a:prstGeom>
          <a:noFill/>
        </p:spPr>
      </p:pic>
    </p:spTree>
  </p:cSld>
  <p:clrMapOvr>
    <a:masterClrMapping/>
  </p:clrMapOvr>
  <p:transition advTm="3058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95536" y="836712"/>
            <a:ext cx="7560840" cy="460851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5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Проект «День защитника Отечества» в первой младшей группе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5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gency FB Cyrillic" pitchFamily="2" charset="-52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5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выполнила воспитатель </a:t>
            </a:r>
            <a:r>
              <a:rPr kumimoji="0" lang="ru-RU" sz="5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ХодыреваЛ.В</a:t>
            </a:r>
            <a:r>
              <a:rPr kumimoji="0" lang="ru-RU" sz="5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.       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                                                                    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2979"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980728"/>
            <a:ext cx="4572000" cy="390876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8000" b="1" i="1" dirty="0" smtClean="0">
                <a:solidFill>
                  <a:srgbClr val="7030A0"/>
                </a:solidFill>
                <a:latin typeface="Arial Narrow" pitchFamily="34" charset="0"/>
              </a:rPr>
              <a:t> Спасибо </a:t>
            </a:r>
            <a:br>
              <a:rPr lang="ru-RU" sz="80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8000" b="1" i="1" dirty="0" smtClean="0">
                <a:solidFill>
                  <a:srgbClr val="7030A0"/>
                </a:solidFill>
                <a:latin typeface="Arial Narrow" pitchFamily="34" charset="0"/>
              </a:rPr>
              <a:t>      за </a:t>
            </a:r>
            <a:br>
              <a:rPr lang="ru-RU" sz="8000" b="1" i="1" dirty="0" smtClean="0">
                <a:solidFill>
                  <a:srgbClr val="7030A0"/>
                </a:solidFill>
                <a:latin typeface="Arial Narrow" pitchFamily="34" charset="0"/>
              </a:rPr>
            </a:br>
            <a:r>
              <a:rPr lang="ru-RU" sz="8000" b="1" i="1" dirty="0" smtClean="0">
                <a:solidFill>
                  <a:srgbClr val="7030A0"/>
                </a:solidFill>
                <a:latin typeface="Arial Narrow" pitchFamily="34" charset="0"/>
              </a:rPr>
              <a:t>внимание</a:t>
            </a:r>
            <a:r>
              <a:rPr lang="ru-RU" sz="8800" b="1" i="1" dirty="0" smtClean="0">
                <a:solidFill>
                  <a:srgbClr val="7030A0"/>
                </a:solidFill>
                <a:latin typeface="Arial Narrow" pitchFamily="34" charset="0"/>
              </a:rPr>
              <a:t>!</a:t>
            </a:r>
            <a:endParaRPr lang="ru-RU" sz="8800" dirty="0"/>
          </a:p>
        </p:txBody>
      </p:sp>
    </p:spTree>
  </p:cSld>
  <p:clrMapOvr>
    <a:masterClrMapping/>
  </p:clrMapOvr>
  <p:transition advTm="1888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445624" cy="5400600"/>
          </a:xfrm>
        </p:spPr>
        <p:txBody>
          <a:bodyPr>
            <a:noAutofit/>
          </a:bodyPr>
          <a:lstStyle/>
          <a:p>
            <a:r>
              <a:rPr lang="ru-RU" sz="2000" dirty="0" smtClean="0"/>
              <a:t>Тип проекта:  патриотический, познавательно – игровой.                                  </a:t>
            </a:r>
          </a:p>
          <a:p>
            <a:r>
              <a:rPr lang="ru-RU" sz="2000" dirty="0" smtClean="0"/>
              <a:t>Вид проекта: творческий, исследовательский.</a:t>
            </a:r>
          </a:p>
          <a:p>
            <a:r>
              <a:rPr lang="ru-RU" sz="2000" dirty="0" smtClean="0"/>
              <a:t>Продолжительность проекта: краткосрочный. (2 недели).</a:t>
            </a:r>
          </a:p>
          <a:p>
            <a:r>
              <a:rPr lang="ru-RU" sz="2000" dirty="0" smtClean="0"/>
              <a:t>Возраст детей: младший дошкольный.</a:t>
            </a:r>
          </a:p>
          <a:p>
            <a:r>
              <a:rPr lang="ru-RU" sz="2000" dirty="0" smtClean="0"/>
              <a:t>Цели:</a:t>
            </a:r>
          </a:p>
          <a:p>
            <a:pPr>
              <a:buNone/>
            </a:pPr>
            <a:r>
              <a:rPr lang="ru-RU" sz="2000" dirty="0" smtClean="0"/>
              <a:t>1. Познакомить  детей с Российской армией и, её ролью в современном обществе.</a:t>
            </a:r>
          </a:p>
          <a:p>
            <a:pPr>
              <a:buNone/>
            </a:pPr>
            <a:r>
              <a:rPr lang="ru-RU" sz="2000" dirty="0" smtClean="0"/>
              <a:t>2. Воспитывать уважение и чувство гордости за наших героических предков и сегодняшних  защитников Отечества.</a:t>
            </a:r>
          </a:p>
          <a:p>
            <a:pPr>
              <a:buNone/>
            </a:pPr>
            <a:r>
              <a:rPr lang="ru-RU" sz="2000" dirty="0" smtClean="0"/>
              <a:t>3. Вызвать желание быть похожими на сильных, смелых российских солдат, донести до каждого ребёнка, что он является гражданином РФ, и в будущем его почётная обязанность защищать Родину, охранять её спокойствие.</a:t>
            </a:r>
          </a:p>
          <a:p>
            <a:pPr>
              <a:buNone/>
            </a:pPr>
            <a:endParaRPr lang="ru-RU" sz="1600" dirty="0" smtClean="0"/>
          </a:p>
          <a:p>
            <a:endParaRPr lang="ru-RU" sz="1400" dirty="0"/>
          </a:p>
        </p:txBody>
      </p:sp>
    </p:spTree>
  </p:cSld>
  <p:clrMapOvr>
    <a:masterClrMapping/>
  </p:clrMapOvr>
  <p:transition advTm="3292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88640"/>
            <a:ext cx="8229600" cy="4176464"/>
          </a:xfrm>
        </p:spPr>
        <p:txBody>
          <a:bodyPr>
            <a:noAutofit/>
          </a:bodyPr>
          <a:lstStyle/>
          <a:p>
            <a:endParaRPr lang="ru-RU" sz="1400" dirty="0"/>
          </a:p>
        </p:txBody>
      </p:sp>
      <p:pic>
        <p:nvPicPr>
          <p:cNvPr id="30722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95536" y="476672"/>
            <a:ext cx="7560840" cy="4608512"/>
          </a:xfrm>
          <a:prstGeom prst="rect">
            <a:avLst/>
          </a:prstGeom>
        </p:spPr>
        <p:txBody>
          <a:bodyPr vert="horz">
            <a:normAutofit fontScale="70000" lnSpcReduction="20000"/>
          </a:bodyPr>
          <a:lstStyle/>
          <a:p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       </a:t>
            </a:r>
            <a:r>
              <a:rPr lang="ru-RU" sz="3300" dirty="0" smtClean="0"/>
              <a:t>       Актуальность </a:t>
            </a:r>
            <a:r>
              <a:rPr lang="ru-RU" sz="3300" dirty="0"/>
              <a:t>темы</a:t>
            </a:r>
            <a:r>
              <a:rPr lang="ru-RU" sz="3300" dirty="0" smtClean="0"/>
              <a:t>.</a:t>
            </a:r>
          </a:p>
          <a:p>
            <a:endParaRPr lang="ru-RU" sz="3300" dirty="0"/>
          </a:p>
          <a:p>
            <a:r>
              <a:rPr lang="ru-RU" sz="3300" dirty="0"/>
              <a:t>Тема «Защитники Отечества» особенно актуальна в наше время, когда дети черпают не всегда положительную информацию из телевизионных передач. Издавна славится наша страна </a:t>
            </a:r>
            <a:r>
              <a:rPr lang="ru-RU" sz="3300" dirty="0" smtClean="0"/>
              <a:t>своими защитниками</a:t>
            </a:r>
            <a:r>
              <a:rPr lang="ru-RU" sz="3300" dirty="0"/>
              <a:t>, которые охраняли и оберегали нашу Родину. Знакомя дошкольников с защитниками Отечества, мы зарождаем в них чувства гордости и любви. Актуальность выбранной темы определяется и тем, что для эффективного осуществления работы по воспитанию дошкольников, необходимо разработать комплекс занятий, которые помогут формированию духовно – патриотических </a:t>
            </a:r>
            <a:r>
              <a:rPr lang="ru-RU" sz="3300" dirty="0" smtClean="0"/>
              <a:t>чувств детей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 </a:t>
            </a:r>
            <a:r>
              <a:rPr lang="ru-RU" sz="3300" dirty="0" smtClean="0">
                <a:latin typeface="Agency FB Cyrillic" pitchFamily="2" charset="-52"/>
              </a:rPr>
              <a:t>.</a:t>
            </a:r>
            <a:r>
              <a:rPr kumimoji="0" lang="ru-RU" sz="3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gency FB Cyrillic" pitchFamily="2" charset="-52"/>
                <a:ea typeface="+mn-ea"/>
                <a:cs typeface="+mn-cs"/>
              </a:rPr>
              <a:t>                                              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3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Tm="3244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682" name="Picture 2" descr="C:\Users\User\Desktop\фото игрушек\20180216_0725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04664"/>
            <a:ext cx="7416824" cy="4608512"/>
          </a:xfrm>
          <a:prstGeom prst="rect">
            <a:avLst/>
          </a:prstGeom>
          <a:noFill/>
        </p:spPr>
      </p:pic>
    </p:spTree>
  </p:cSld>
  <p:clrMapOvr>
    <a:masterClrMapping/>
  </p:clrMapOvr>
  <p:transition advTm="3042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404664"/>
            <a:ext cx="828092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Подготовительный этап:</a:t>
            </a:r>
          </a:p>
          <a:p>
            <a:r>
              <a:rPr lang="ru-RU" sz="2000" dirty="0" smtClean="0"/>
              <a:t>- выявление уровня развития по данному разделу с помощью вводной презентации, опросов, бесед;</a:t>
            </a:r>
          </a:p>
          <a:p>
            <a:r>
              <a:rPr lang="ru-RU" sz="2000" dirty="0" smtClean="0"/>
              <a:t>- составление списка информационных источников: справочников, энциклопедий, художественной литературы;</a:t>
            </a:r>
          </a:p>
          <a:p>
            <a:r>
              <a:rPr lang="ru-RU" sz="2000" dirty="0" smtClean="0"/>
              <a:t>- подборка закладок для необходимых Интернет ресурсов, сохранение ссылок;</a:t>
            </a:r>
          </a:p>
          <a:p>
            <a:pPr>
              <a:buFontTx/>
              <a:buChar char="-"/>
            </a:pPr>
            <a:r>
              <a:rPr lang="ru-RU" sz="2000" dirty="0" smtClean="0"/>
              <a:t>определение времени для работы над проектом</a:t>
            </a:r>
          </a:p>
          <a:p>
            <a:r>
              <a:rPr lang="ru-RU" sz="2000" dirty="0" smtClean="0">
                <a:solidFill>
                  <a:srgbClr val="FF0000"/>
                </a:solidFill>
              </a:rPr>
              <a:t>      </a:t>
            </a:r>
            <a:r>
              <a:rPr lang="ru-RU" sz="2000" dirty="0" smtClean="0"/>
              <a:t>На подготовительном этапе работы необходимо:</a:t>
            </a:r>
          </a:p>
          <a:p>
            <a:pPr lvl="0"/>
            <a:r>
              <a:rPr lang="ru-RU" sz="2000" dirty="0" smtClean="0"/>
              <a:t>определить формы и методы; </a:t>
            </a:r>
          </a:p>
          <a:p>
            <a:pPr lvl="0"/>
            <a:r>
              <a:rPr lang="ru-RU" sz="2000" dirty="0" smtClean="0"/>
              <a:t>провести предварительную работу с педагогами ГБДОУ, родителями и детьми ;</a:t>
            </a:r>
          </a:p>
          <a:p>
            <a:pPr lvl="0"/>
            <a:r>
              <a:rPr lang="ru-RU" sz="2000" dirty="0" smtClean="0"/>
              <a:t>выбрать необходимые для проекта оборудование и материалы.</a:t>
            </a:r>
          </a:p>
          <a:p>
            <a:r>
              <a:rPr lang="ru-RU" dirty="0" smtClean="0"/>
              <a:t>   </a:t>
            </a:r>
          </a:p>
        </p:txBody>
      </p:sp>
    </p:spTree>
  </p:cSld>
  <p:clrMapOvr>
    <a:masterClrMapping/>
  </p:clrMapOvr>
  <p:transition advTm="3027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Содержимое 3" descr="20180216_07501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187624" y="620688"/>
            <a:ext cx="6768751" cy="4463901"/>
          </a:xfrm>
          <a:prstGeom prst="rect">
            <a:avLst/>
          </a:prstGeom>
        </p:spPr>
      </p:pic>
    </p:spTree>
  </p:cSld>
  <p:clrMapOvr>
    <a:masterClrMapping/>
  </p:clrMapOvr>
  <p:transition advTm="3011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229600" cy="511256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dirty="0" smtClean="0"/>
              <a:t>         Предварительная работа с педагогами:</a:t>
            </a:r>
          </a:p>
          <a:p>
            <a:r>
              <a:rPr lang="ru-RU" sz="2000" dirty="0" smtClean="0"/>
              <a:t>Проведение семинара для педагогов ГБДОУ, на котором подробно будет представлена информация о проекте с описанием целей и хода реализации проекта.</a:t>
            </a:r>
          </a:p>
          <a:p>
            <a:pPr>
              <a:buNone/>
            </a:pPr>
            <a:r>
              <a:rPr lang="ru-RU" sz="2000" dirty="0" smtClean="0"/>
              <a:t>         Предварительная работа с родителями: </a:t>
            </a:r>
          </a:p>
          <a:p>
            <a:r>
              <a:rPr lang="ru-RU" sz="2000" dirty="0" smtClean="0"/>
              <a:t>Проведение родительского собрания с целью информирования родителей о проекте, его целях, формах и методах работы с детьми. </a:t>
            </a:r>
          </a:p>
          <a:p>
            <a:pPr>
              <a:buNone/>
            </a:pPr>
            <a:r>
              <a:rPr lang="ru-RU" sz="2000" dirty="0" smtClean="0"/>
              <a:t>         Предварительная работа с детьми:</a:t>
            </a:r>
          </a:p>
          <a:p>
            <a:pPr>
              <a:buNone/>
            </a:pPr>
            <a:r>
              <a:rPr lang="ru-RU" sz="2000" dirty="0" smtClean="0"/>
              <a:t>1. Проведение бесед на тему «Что мы знаем о военных», «Военная техника»</a:t>
            </a:r>
          </a:p>
          <a:p>
            <a:pPr>
              <a:buNone/>
            </a:pPr>
            <a:r>
              <a:rPr lang="ru-RU" sz="2000" dirty="0" smtClean="0"/>
              <a:t>2. Подбор иллюстраций.</a:t>
            </a:r>
            <a:endParaRPr lang="ru-RU" sz="1900" dirty="0" smtClean="0"/>
          </a:p>
          <a:p>
            <a:pPr>
              <a:buNone/>
            </a:pPr>
            <a:r>
              <a:rPr lang="ru-RU" sz="1900" dirty="0" smtClean="0"/>
              <a:t>          Формы организации проекта:</a:t>
            </a:r>
          </a:p>
          <a:p>
            <a:pPr lvl="0"/>
            <a:r>
              <a:rPr lang="ru-RU" sz="1900" dirty="0" smtClean="0"/>
              <a:t>Познавательные занятия (аппликация, рисование, лепка, музыка, развитие речи, природный и социальный мир);</a:t>
            </a:r>
          </a:p>
          <a:p>
            <a:pPr lvl="0"/>
            <a:r>
              <a:rPr lang="ru-RU" sz="1900" dirty="0" smtClean="0"/>
              <a:t>Дидактические игры</a:t>
            </a:r>
          </a:p>
          <a:p>
            <a:pPr lvl="0"/>
            <a:r>
              <a:rPr lang="ru-RU" sz="1900" dirty="0" smtClean="0"/>
              <a:t>С/ролевые игры </a:t>
            </a:r>
          </a:p>
          <a:p>
            <a:pPr lvl="0"/>
            <a:r>
              <a:rPr lang="ru-RU" sz="1900" dirty="0" smtClean="0"/>
              <a:t>Трудовая деятельность детей.</a:t>
            </a:r>
          </a:p>
          <a:p>
            <a:pPr lvl="0"/>
            <a:r>
              <a:rPr lang="ru-RU" sz="1900" dirty="0" smtClean="0"/>
              <a:t>П/игры, эстафета</a:t>
            </a:r>
          </a:p>
          <a:p>
            <a:endParaRPr lang="ru-RU" dirty="0"/>
          </a:p>
        </p:txBody>
      </p:sp>
    </p:spTree>
  </p:cSld>
  <p:clrMapOvr>
    <a:masterClrMapping/>
  </p:clrMapOvr>
  <p:transition advTm="3042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C:\Users\User\Desktop\слайд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62" name="Picture 2" descr="C:\Users\User\Desktop\фото игрушек\20180216_075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71600" y="404664"/>
            <a:ext cx="7236296" cy="4752528"/>
          </a:xfrm>
          <a:prstGeom prst="rect">
            <a:avLst/>
          </a:prstGeom>
          <a:noFill/>
        </p:spPr>
      </p:pic>
    </p:spTree>
  </p:cSld>
  <p:clrMapOvr>
    <a:masterClrMapping/>
  </p:clrMapOvr>
  <p:transition advTm="3057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201</TotalTime>
  <Words>325</Words>
  <Application>Microsoft Office PowerPoint</Application>
  <PresentationFormat>Экран (4:3)</PresentationFormat>
  <Paragraphs>71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Справедливость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24</cp:revision>
  <dcterms:created xsi:type="dcterms:W3CDTF">2018-02-17T18:16:11Z</dcterms:created>
  <dcterms:modified xsi:type="dcterms:W3CDTF">2020-08-23T14:52:19Z</dcterms:modified>
</cp:coreProperties>
</file>