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9" r:id="rId4"/>
    <p:sldId id="264" r:id="rId5"/>
    <p:sldId id="259" r:id="rId6"/>
    <p:sldId id="260" r:id="rId7"/>
    <p:sldId id="261" r:id="rId8"/>
    <p:sldId id="265" r:id="rId9"/>
    <p:sldId id="266" r:id="rId10"/>
    <p:sldId id="267" r:id="rId11"/>
    <p:sldId id="262" r:id="rId12"/>
    <p:sldId id="268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66C32A-8070-4E53-B896-BBD24B37176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9A848-3CF9-4B13-9744-AD6892F5ED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925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06F36CE-4A1C-4FD1-B283-24F0CA1AB1B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19A848-3CF9-4B13-9744-AD6892F5ED9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shkolu.ru/user/mamulka22/file/314558/" TargetMode="External"/><Relationship Id="rId3" Type="http://schemas.openxmlformats.org/officeDocument/2006/relationships/hyperlink" Target="http://kotomatrix.ru/forum/viewtopic.php?pid=87208" TargetMode="External"/><Relationship Id="rId7" Type="http://schemas.openxmlformats.org/officeDocument/2006/relationships/hyperlink" Target="http://sch21-cher.ucoz.ru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bc-color.com/color/fruit/002/rowan-tree/rowan-tree-picture-color-ru.shtml" TargetMode="External"/><Relationship Id="rId11" Type="http://schemas.openxmlformats.org/officeDocument/2006/relationships/hyperlink" Target="http://www.proshkolu.ru/user/Polikarpowa/file/685532/" TargetMode="External"/><Relationship Id="rId5" Type="http://schemas.openxmlformats.org/officeDocument/2006/relationships/hyperlink" Target="http://selinata.ru/post135229178/" TargetMode="External"/><Relationship Id="rId10" Type="http://schemas.openxmlformats.org/officeDocument/2006/relationships/hyperlink" Target="http://ru.picscdn.com/domain/needlenthread.com/" TargetMode="External"/><Relationship Id="rId4" Type="http://schemas.openxmlformats.org/officeDocument/2006/relationships/hyperlink" Target="http://www.yartoys.ru/shop/7107.html" TargetMode="External"/><Relationship Id="rId9" Type="http://schemas.openxmlformats.org/officeDocument/2006/relationships/hyperlink" Target="http://ravden.3dn.ru/load/zagadki/zagadki_rifmovki/pro_syroezhki/25-1-0-34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Тимур\Desktop\на конкурс\лесовичок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0"/>
            <a:ext cx="9144000" cy="73264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191"/>
            <a:ext cx="7416824" cy="4063009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dirty="0" smtClean="0"/>
              <a:t>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"Виды письменных работ. Работа над деформированным текстом"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мур\Desktop\на конкурс\09104d92cbc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75" y="381000"/>
            <a:ext cx="5810250" cy="6096000"/>
          </a:xfrm>
          <a:prstGeom prst="rect">
            <a:avLst/>
          </a:prstGeom>
          <a:noFill/>
        </p:spPr>
      </p:pic>
      <p:pic>
        <p:nvPicPr>
          <p:cNvPr id="2053" name="Picture 5" descr="C:\Users\Тимур\Desktop\на конкурс\245484ее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10" t="6531" r="14091" b="2751"/>
          <a:stretch>
            <a:fillRect/>
          </a:stretch>
        </p:blipFill>
        <p:spPr bwMode="auto">
          <a:xfrm>
            <a:off x="2483768" y="2492896"/>
            <a:ext cx="2160240" cy="259228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700808"/>
            <a:ext cx="24010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Users\Тимур\Desktop\на конкурс\23a9ecc1bc72beb1d3eadeec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3789040"/>
            <a:ext cx="1399490" cy="2332484"/>
          </a:xfrm>
          <a:prstGeom prst="rect">
            <a:avLst/>
          </a:prstGeom>
          <a:noFill/>
        </p:spPr>
      </p:pic>
      <p:pic>
        <p:nvPicPr>
          <p:cNvPr id="8" name="Picture 2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83768" y="1484784"/>
            <a:ext cx="1855909" cy="153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24184 -0.10694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00" y="-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59323"/>
            <a:ext cx="24237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412776"/>
            <a:ext cx="136815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Гр …бы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63688" y="1412776"/>
            <a:ext cx="338437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Кл …новый  л …сток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1412776"/>
            <a:ext cx="165618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Р …</a:t>
            </a:r>
            <a:r>
              <a:rPr lang="ru-RU" sz="2400" i="1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бинка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948264" y="1412776"/>
            <a:ext cx="2051720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Сыр …</a:t>
            </a:r>
            <a:r>
              <a:rPr lang="ru-RU" sz="2400" i="1" dirty="0" err="1" smtClean="0">
                <a:solidFill>
                  <a:schemeClr val="tx1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ежка</a:t>
            </a:r>
            <a:endParaRPr lang="ru-RU" sz="2400" dirty="0"/>
          </a:p>
        </p:txBody>
      </p:sp>
      <p:pic>
        <p:nvPicPr>
          <p:cNvPr id="11267" name="Picture 3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708920"/>
            <a:ext cx="1388673" cy="1152128"/>
          </a:xfrm>
          <a:prstGeom prst="rect">
            <a:avLst/>
          </a:prstGeom>
          <a:noFill/>
        </p:spPr>
      </p:pic>
      <p:pic>
        <p:nvPicPr>
          <p:cNvPr id="14" name="Picture 3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2708920"/>
            <a:ext cx="1388673" cy="1152128"/>
          </a:xfrm>
          <a:prstGeom prst="rect">
            <a:avLst/>
          </a:prstGeom>
          <a:noFill/>
        </p:spPr>
      </p:pic>
      <p:sp>
        <p:nvSpPr>
          <p:cNvPr id="17" name="Полилиния 16"/>
          <p:cNvSpPr/>
          <p:nvPr/>
        </p:nvSpPr>
        <p:spPr>
          <a:xfrm>
            <a:off x="1763688" y="3135086"/>
            <a:ext cx="1175455" cy="359228"/>
          </a:xfrm>
          <a:custGeom>
            <a:avLst/>
            <a:gdLst>
              <a:gd name="connsiteX0" fmla="*/ 0 w 936172"/>
              <a:gd name="connsiteY0" fmla="*/ 228600 h 359228"/>
              <a:gd name="connsiteX1" fmla="*/ 555172 w 936172"/>
              <a:gd name="connsiteY1" fmla="*/ 21771 h 359228"/>
              <a:gd name="connsiteX2" fmla="*/ 936172 w 936172"/>
              <a:gd name="connsiteY2" fmla="*/ 359228 h 359228"/>
              <a:gd name="connsiteX3" fmla="*/ 936172 w 936172"/>
              <a:gd name="connsiteY3" fmla="*/ 359228 h 35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172" h="359228">
                <a:moveTo>
                  <a:pt x="0" y="228600"/>
                </a:moveTo>
                <a:cubicBezTo>
                  <a:pt x="199571" y="114300"/>
                  <a:pt x="399143" y="0"/>
                  <a:pt x="555172" y="21771"/>
                </a:cubicBezTo>
                <a:cubicBezTo>
                  <a:pt x="711201" y="43542"/>
                  <a:pt x="936172" y="359228"/>
                  <a:pt x="936172" y="359228"/>
                </a:cubicBezTo>
                <a:lnTo>
                  <a:pt x="936172" y="359228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3491880" y="3140968"/>
            <a:ext cx="1175455" cy="359228"/>
          </a:xfrm>
          <a:custGeom>
            <a:avLst/>
            <a:gdLst>
              <a:gd name="connsiteX0" fmla="*/ 0 w 936172"/>
              <a:gd name="connsiteY0" fmla="*/ 228600 h 359228"/>
              <a:gd name="connsiteX1" fmla="*/ 555172 w 936172"/>
              <a:gd name="connsiteY1" fmla="*/ 21771 h 359228"/>
              <a:gd name="connsiteX2" fmla="*/ 936172 w 936172"/>
              <a:gd name="connsiteY2" fmla="*/ 359228 h 359228"/>
              <a:gd name="connsiteX3" fmla="*/ 936172 w 936172"/>
              <a:gd name="connsiteY3" fmla="*/ 359228 h 35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172" h="359228">
                <a:moveTo>
                  <a:pt x="0" y="228600"/>
                </a:moveTo>
                <a:cubicBezTo>
                  <a:pt x="199571" y="114300"/>
                  <a:pt x="399143" y="0"/>
                  <a:pt x="555172" y="21771"/>
                </a:cubicBezTo>
                <a:cubicBezTo>
                  <a:pt x="711201" y="43542"/>
                  <a:pt x="936172" y="359228"/>
                  <a:pt x="936172" y="359228"/>
                </a:cubicBezTo>
                <a:lnTo>
                  <a:pt x="936172" y="359228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004048" y="2852936"/>
            <a:ext cx="1175455" cy="359228"/>
          </a:xfrm>
          <a:custGeom>
            <a:avLst/>
            <a:gdLst>
              <a:gd name="connsiteX0" fmla="*/ 0 w 936172"/>
              <a:gd name="connsiteY0" fmla="*/ 228600 h 359228"/>
              <a:gd name="connsiteX1" fmla="*/ 555172 w 936172"/>
              <a:gd name="connsiteY1" fmla="*/ 21771 h 359228"/>
              <a:gd name="connsiteX2" fmla="*/ 936172 w 936172"/>
              <a:gd name="connsiteY2" fmla="*/ 359228 h 359228"/>
              <a:gd name="connsiteX3" fmla="*/ 936172 w 936172"/>
              <a:gd name="connsiteY3" fmla="*/ 359228 h 35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172" h="359228">
                <a:moveTo>
                  <a:pt x="0" y="228600"/>
                </a:moveTo>
                <a:cubicBezTo>
                  <a:pt x="199571" y="114300"/>
                  <a:pt x="399143" y="0"/>
                  <a:pt x="555172" y="21771"/>
                </a:cubicBezTo>
                <a:cubicBezTo>
                  <a:pt x="711201" y="43542"/>
                  <a:pt x="936172" y="359228"/>
                  <a:pt x="936172" y="359228"/>
                </a:cubicBezTo>
                <a:lnTo>
                  <a:pt x="936172" y="359228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олилиния 19"/>
          <p:cNvSpPr/>
          <p:nvPr/>
        </p:nvSpPr>
        <p:spPr>
          <a:xfrm>
            <a:off x="6588224" y="3068960"/>
            <a:ext cx="1175455" cy="359228"/>
          </a:xfrm>
          <a:custGeom>
            <a:avLst/>
            <a:gdLst>
              <a:gd name="connsiteX0" fmla="*/ 0 w 936172"/>
              <a:gd name="connsiteY0" fmla="*/ 228600 h 359228"/>
              <a:gd name="connsiteX1" fmla="*/ 555172 w 936172"/>
              <a:gd name="connsiteY1" fmla="*/ 21771 h 359228"/>
              <a:gd name="connsiteX2" fmla="*/ 936172 w 936172"/>
              <a:gd name="connsiteY2" fmla="*/ 359228 h 359228"/>
              <a:gd name="connsiteX3" fmla="*/ 936172 w 936172"/>
              <a:gd name="connsiteY3" fmla="*/ 359228 h 359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6172" h="359228">
                <a:moveTo>
                  <a:pt x="0" y="228600"/>
                </a:moveTo>
                <a:cubicBezTo>
                  <a:pt x="199571" y="114300"/>
                  <a:pt x="399143" y="0"/>
                  <a:pt x="555172" y="21771"/>
                </a:cubicBezTo>
                <a:cubicBezTo>
                  <a:pt x="711201" y="43542"/>
                  <a:pt x="936172" y="359228"/>
                  <a:pt x="936172" y="359228"/>
                </a:cubicBezTo>
                <a:lnTo>
                  <a:pt x="936172" y="359228"/>
                </a:lnTo>
              </a:path>
            </a:pathLst>
          </a:cu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Picture 3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636912"/>
            <a:ext cx="1388673" cy="1152128"/>
          </a:xfrm>
          <a:prstGeom prst="rect">
            <a:avLst/>
          </a:prstGeom>
          <a:noFill/>
        </p:spPr>
      </p:pic>
      <p:pic>
        <p:nvPicPr>
          <p:cNvPr id="15" name="Picture 3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564904"/>
            <a:ext cx="1388673" cy="1152128"/>
          </a:xfrm>
          <a:prstGeom prst="rect">
            <a:avLst/>
          </a:prstGeom>
          <a:noFill/>
        </p:spPr>
      </p:pic>
      <p:pic>
        <p:nvPicPr>
          <p:cNvPr id="13" name="Picture 3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2708920"/>
            <a:ext cx="1388673" cy="1152128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3059832" y="3140968"/>
            <a:ext cx="360040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331640" y="3140968"/>
            <a:ext cx="360040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88024" y="2996952"/>
            <a:ext cx="288032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72200" y="2852936"/>
            <a:ext cx="288032" cy="36004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812360" y="3068960"/>
            <a:ext cx="216024" cy="2880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L -0.24792 -0.231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0.10642 -0.231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L -0.41754 -0.2206 " pathEditMode="relative" ptsTypes="AA">
                                      <p:cBhvr>
                                        <p:cTn id="1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7 L 0.08663 -0.2099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-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0.15764 -0.194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00" y="-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мур\Desktop\на конкурс\09104d92cbc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75" y="381000"/>
            <a:ext cx="5810250" cy="6096000"/>
          </a:xfrm>
          <a:prstGeom prst="rect">
            <a:avLst/>
          </a:prstGeom>
          <a:noFill/>
        </p:spPr>
      </p:pic>
      <p:pic>
        <p:nvPicPr>
          <p:cNvPr id="2053" name="Picture 5" descr="C:\Users\Тимур\Desktop\на конкурс\245484ее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10" t="6531" r="14091" b="2751"/>
          <a:stretch>
            <a:fillRect/>
          </a:stretch>
        </p:blipFill>
        <p:spPr bwMode="auto">
          <a:xfrm>
            <a:off x="2483768" y="2492896"/>
            <a:ext cx="2160240" cy="259228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700808"/>
            <a:ext cx="24010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Users\Тимур\Desktop\на конкурс\23a9ecc1bc72beb1d3eadeec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2924944"/>
            <a:ext cx="1399490" cy="2332484"/>
          </a:xfrm>
          <a:prstGeom prst="rect">
            <a:avLst/>
          </a:prstGeom>
          <a:noFill/>
        </p:spPr>
      </p:pic>
      <p:pic>
        <p:nvPicPr>
          <p:cNvPr id="8" name="Picture 2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8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2641701">
            <a:off x="5436096" y="2996952"/>
            <a:ext cx="1735841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6664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b="1" dirty="0" smtClean="0"/>
              <a:t>Использованные интернет ресурсы:</a:t>
            </a:r>
            <a:endParaRPr lang="ru-RU" dirty="0" smtClean="0"/>
          </a:p>
          <a:p>
            <a:r>
              <a:rPr lang="ru-RU" u="sng" dirty="0" smtClean="0">
                <a:hlinkClick r:id="rId3"/>
              </a:rPr>
              <a:t>http://kotomatrix.ru/forum/viewtopic.php?pid=87208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4"/>
              </a:rPr>
              <a:t>http://www.yartoys.ru/shop/7107.html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5"/>
              </a:rPr>
              <a:t>http://selinata.ru/post135229178/</a:t>
            </a:r>
            <a:r>
              <a:rPr lang="ru-RU" dirty="0" smtClean="0"/>
              <a:t> </a:t>
            </a:r>
          </a:p>
          <a:p>
            <a:r>
              <a:rPr lang="ru-RU" u="sng" dirty="0" smtClean="0">
                <a:hlinkClick r:id="rId6"/>
              </a:rPr>
              <a:t>http://www.abc-color.com/color/fruit/002/rowan-tree/rowan-tree-picture-color-ru.shtml</a:t>
            </a:r>
            <a:endParaRPr lang="ru-RU" dirty="0" smtClean="0"/>
          </a:p>
          <a:p>
            <a:r>
              <a:rPr lang="en-US" u="sng" dirty="0" smtClean="0">
                <a:hlinkClick r:id="rId7"/>
              </a:rPr>
              <a:t>sch21-cher.ucoz.ru</a:t>
            </a:r>
            <a:r>
              <a:rPr lang="en-US" dirty="0" smtClean="0"/>
              <a:t>› </a:t>
            </a:r>
            <a:endParaRPr lang="ru-RU" dirty="0" smtClean="0"/>
          </a:p>
          <a:p>
            <a:r>
              <a:rPr lang="en-US" u="sng" dirty="0" smtClean="0">
                <a:hlinkClick r:id="rId8"/>
              </a:rPr>
              <a:t>http://www.proshkolu.ru/user/mamulka22/file/314558/</a:t>
            </a:r>
            <a:endParaRPr lang="ru-RU" dirty="0" smtClean="0"/>
          </a:p>
          <a:p>
            <a:r>
              <a:rPr lang="en-US" u="sng" dirty="0" smtClean="0">
                <a:hlinkClick r:id="rId9"/>
              </a:rPr>
              <a:t>http://ravden.3dn.ru/load/zagadki/zagadki_rifmovki/pro_syroezhki/25-1-0-347</a:t>
            </a:r>
            <a:endParaRPr lang="ru-RU" dirty="0" smtClean="0"/>
          </a:p>
          <a:p>
            <a:r>
              <a:rPr lang="en-US" u="sng" dirty="0" smtClean="0">
                <a:hlinkClick r:id="rId10"/>
              </a:rPr>
              <a:t>http://ru.picscdn.com/domain/needlenthread.com/</a:t>
            </a:r>
            <a:endParaRPr lang="ru-RU" dirty="0" smtClean="0"/>
          </a:p>
          <a:p>
            <a:r>
              <a:rPr lang="ru-RU" u="sng" dirty="0" smtClean="0">
                <a:hlinkClick r:id="rId11"/>
              </a:rPr>
              <a:t>http://www.proshkolu.ru/user/Polikarpowa/file/685532/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Тимур\Desktop\на конкурс\лесовичок\фон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3264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имур\Desktop\на конкурс\лесовичок\ca03446eca1c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38" b="2602"/>
          <a:stretch>
            <a:fillRect/>
          </a:stretch>
        </p:blipFill>
        <p:spPr bwMode="auto">
          <a:xfrm>
            <a:off x="1475656" y="260648"/>
            <a:ext cx="6258272" cy="6381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-0.022 -0.02267  -0.033 -0.06133  -0.027 -0.1  C -0.024 -0.11333  -0.02 -0.12667  -0.014 -0.13733  C -0.01 -0.10667  0.004 -0.07867  0.025 -0.06133  C 0.025 -0.09867  0.041 -0.13467  0.068 -0.15067  C 0.077 -0.15733  0.087 -0.16  0.097 -0.16133  C 0.082 -0.13867  0.074 -0.10667  0.077 -0.07333  C 0.099 -0.09733  0.13 -0.10267  0.157 -0.08533  C 0.166 -0.08  0.175 -0.07067  0.181 -0.06133  C 0.158 -0.064  0.134 -0.052  0.117 -0.028  C 0.144 -0.02  0.167 0.008  0.174 0.04667  C 0.176 0.06  0.176 0.07333  0.174 0.08667  C 0.161 0.06133  0.139 0.044  0.115 0.04133  C 0.127 0.07467  0.124 0.116  0.106 0.14667  C 0.099 0.15733  0.091 0.16667  0.082 0.172  C 0.089 0.14267  0.085 0.10933  0.072 0.08267  C 0.06 0.116  0.034 0.13867  0.004 0.13867  C -0.007 0.13867  -0.017 0.136  -0.026 0.13067  C -0.004 0.12  0.013 0.09467  0.021 0.064  C -0.007 0.072  -0.036 0.06  -0.055 0.02933  C -0.062 0.01733  -0.066 0.00533  -0.069 -0.008  C -0.049 0.00933  -0.023 0.012  0 0  Z" pathEditMode="relative" ptsTypes="">
                                      <p:cBhvr>
                                        <p:cTn id="9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мур\Desktop\на конкурс\09104d92cbc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75" y="381000"/>
            <a:ext cx="5810250" cy="6096000"/>
          </a:xfrm>
          <a:prstGeom prst="rect">
            <a:avLst/>
          </a:prstGeom>
          <a:noFill/>
        </p:spPr>
      </p:pic>
      <p:pic>
        <p:nvPicPr>
          <p:cNvPr id="40962" name="Picture 2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79512" y="548680"/>
            <a:ext cx="1855909" cy="153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C 0.00712 0.01204 0.00972 0.0257 0.01424 0.03958 C 0.01597 0.04514 0.01684 0.04537 0.01788 0.0507 C 0.0184 0.05324 0.0184 0.05602 0.0191 0.05857 C 0.02326 0.07269 0.02917 0.08565 0.03333 0.1 C 0.0375 0.11435 0.03924 0.12986 0.04288 0.14445 C 0.04792 0.21898 0.04323 0.13982 0.04635 0.2507 C 0.0467 0.26019 0.04826 0.27153 0.05 0.28079 C 0.05069 0.28403 0.05243 0.29051 0.05243 0.29051 C 0.05451 0.30926 0.0599 0.32407 0.06545 0.3412 C 0.06806 0.34907 0.06528 0.34445 0.06788 0.35556 C 0.07153 0.3713 0.07934 0.40023 0.09045 0.40787 C 0.09444 0.41806 0.10087 0.42176 0.10833 0.42685 C 0.12535 0.4382 0.14201 0.44722 0.16076 0.45232 C 0.17066 0.45903 0.17969 0.46088 0.19045 0.46343 C 0.20122 0.4706 0.21233 0.47222 0.22378 0.47616 C 0.25399 0.47384 0.27031 0.48148 0.28576 0.4507 C 0.28958 0.43125 0.29566 0.41389 0.29757 0.39352 C 0.29844 0.38403 0.29774 0.37407 0.3 0.36505 C 0.30087 0.36181 0.3 0.35671 0.30243 0.35556 C 0.30747 0.35324 0.30469 0.3544 0.31076 0.35232 C 0.32361 0.35417 0.32326 0.35579 0.33333 0.36019 C 0.33854 0.36713 0.34531 0.37199 0.35122 0.37778 C 0.3566 0.3831 0.36128 0.3912 0.36667 0.39676 C 0.37813 0.40857 0.37101 0.39931 0.375 0.40463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2060575"/>
            <a:ext cx="433388" cy="2889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1.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1042988" y="5229225"/>
            <a:ext cx="3457575" cy="936625"/>
          </a:xfrm>
          <a:prstGeom prst="wedgeEllipseCallout">
            <a:avLst>
              <a:gd name="adj1" fmla="val -66491"/>
              <a:gd name="adj2" fmla="val -10879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1.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Результат при сложении.</a:t>
            </a:r>
          </a:p>
        </p:txBody>
      </p:sp>
      <p:grpSp>
        <p:nvGrpSpPr>
          <p:cNvPr id="4" name="Группа 3"/>
          <p:cNvGrpSpPr>
            <a:grpSpLocks/>
          </p:cNvGrpSpPr>
          <p:nvPr/>
        </p:nvGrpSpPr>
        <p:grpSpPr bwMode="auto">
          <a:xfrm>
            <a:off x="250825" y="2420938"/>
            <a:ext cx="433388" cy="2160587"/>
            <a:chOff x="1475656" y="692696"/>
            <a:chExt cx="432048" cy="2160240"/>
          </a:xfrm>
        </p:grpSpPr>
        <p:grpSp>
          <p:nvGrpSpPr>
            <p:cNvPr id="5" name="Группа 8"/>
            <p:cNvGrpSpPr>
              <a:grpSpLocks/>
            </p:cNvGrpSpPr>
            <p:nvPr/>
          </p:nvGrpSpPr>
          <p:grpSpPr bwMode="auto">
            <a:xfrm>
              <a:off x="1475656" y="692696"/>
              <a:ext cx="432048" cy="1728192"/>
              <a:chOff x="1475656" y="692696"/>
              <a:chExt cx="432048" cy="1728192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1475656" y="692696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  <p:sp>
            <p:nvSpPr>
              <p:cNvPr id="8" name="Прямоугольник 4"/>
              <p:cNvSpPr/>
              <p:nvPr/>
            </p:nvSpPr>
            <p:spPr>
              <a:xfrm>
                <a:off x="1475656" y="1124427"/>
                <a:ext cx="432048" cy="43331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1475656" y="1557744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1475656" y="1989474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</p:grpSp>
        <p:sp>
          <p:nvSpPr>
            <p:cNvPr id="6" name="Прямоугольник 5"/>
            <p:cNvSpPr/>
            <p:nvPr/>
          </p:nvSpPr>
          <p:spPr>
            <a:xfrm>
              <a:off x="1475656" y="2421205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/>
            </a:p>
          </p:txBody>
        </p:sp>
      </p:grpSp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250825" y="2420938"/>
            <a:ext cx="433388" cy="2160587"/>
            <a:chOff x="1475656" y="692696"/>
            <a:chExt cx="432048" cy="2160240"/>
          </a:xfrm>
        </p:grpSpPr>
        <p:grpSp>
          <p:nvGrpSpPr>
            <p:cNvPr id="12" name="Группа 11"/>
            <p:cNvGrpSpPr>
              <a:grpSpLocks/>
            </p:cNvGrpSpPr>
            <p:nvPr/>
          </p:nvGrpSpPr>
          <p:grpSpPr bwMode="auto">
            <a:xfrm>
              <a:off x="1475656" y="692696"/>
              <a:ext cx="432048" cy="1728192"/>
              <a:chOff x="1475656" y="692696"/>
              <a:chExt cx="432048" cy="1728192"/>
            </a:xfrm>
          </p:grpSpPr>
          <p:sp>
            <p:nvSpPr>
              <p:cNvPr id="14" name="Прямоугольник 13"/>
              <p:cNvSpPr/>
              <p:nvPr/>
            </p:nvSpPr>
            <p:spPr>
              <a:xfrm>
                <a:off x="1475656" y="692696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600" b="1" dirty="0"/>
                  <a:t>с</a:t>
                </a: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1475656" y="1124427"/>
                <a:ext cx="432048" cy="43331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600" b="1" dirty="0">
                    <a:solidFill>
                      <a:srgbClr val="FF0000"/>
                    </a:solidFill>
                  </a:rPr>
                  <a:t>у</a:t>
                </a:r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1475656" y="1557744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600" b="1" dirty="0"/>
                  <a:t>м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1475656" y="1989474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600" b="1" dirty="0"/>
                  <a:t>м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1475656" y="2421205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а</a:t>
              </a:r>
            </a:p>
          </p:txBody>
        </p:sp>
      </p:grpSp>
      <p:sp>
        <p:nvSpPr>
          <p:cNvPr id="18" name="Прямоугольник 17"/>
          <p:cNvSpPr/>
          <p:nvPr/>
        </p:nvSpPr>
        <p:spPr>
          <a:xfrm>
            <a:off x="684213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47813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11413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76600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116013" y="333375"/>
            <a:ext cx="431800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2.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1979613" y="765175"/>
            <a:ext cx="431800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3.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843213" y="333375"/>
            <a:ext cx="433387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4.</a:t>
            </a:r>
          </a:p>
        </p:txBody>
      </p:sp>
      <p:grpSp>
        <p:nvGrpSpPr>
          <p:cNvPr id="25" name="Группа 154"/>
          <p:cNvGrpSpPr>
            <a:grpSpLocks/>
          </p:cNvGrpSpPr>
          <p:nvPr/>
        </p:nvGrpSpPr>
        <p:grpSpPr bwMode="auto">
          <a:xfrm>
            <a:off x="2843213" y="692150"/>
            <a:ext cx="433387" cy="2592388"/>
            <a:chOff x="2843808" y="692696"/>
            <a:chExt cx="432048" cy="2592288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2843808" y="2853201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>
                  <a:solidFill>
                    <a:srgbClr val="FF0000"/>
                  </a:solidFill>
                </a:rPr>
                <a:t>н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843808" y="2421417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2843808" y="1989634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2843808" y="1556263"/>
              <a:ext cx="432048" cy="43337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843808" y="1124479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е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2843808" y="692696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п</a:t>
              </a:r>
              <a:endParaRPr lang="ru-RU" sz="3600" b="1" dirty="0"/>
            </a:p>
          </p:txBody>
        </p:sp>
      </p:grpSp>
      <p:grpSp>
        <p:nvGrpSpPr>
          <p:cNvPr id="26" name="Группа 163"/>
          <p:cNvGrpSpPr>
            <a:grpSpLocks/>
          </p:cNvGrpSpPr>
          <p:nvPr/>
        </p:nvGrpSpPr>
        <p:grpSpPr bwMode="auto">
          <a:xfrm>
            <a:off x="3708400" y="692150"/>
            <a:ext cx="431800" cy="2592388"/>
            <a:chOff x="3707904" y="692696"/>
            <a:chExt cx="432048" cy="2592288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3707904" y="2853201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>
                  <a:solidFill>
                    <a:srgbClr val="FF0000"/>
                  </a:solidFill>
                </a:rPr>
                <a:t>й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3707904" y="2421417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е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3707904" y="1989634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3707904" y="1556263"/>
              <a:ext cx="432048" cy="43337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3707904" y="1124479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707904" y="692696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х</a:t>
              </a:r>
              <a:endParaRPr lang="ru-RU" sz="3600" b="1" dirty="0"/>
            </a:p>
          </p:txBody>
        </p:sp>
      </p:grpSp>
      <p:sp>
        <p:nvSpPr>
          <p:cNvPr id="54" name="Прямоугольник 53"/>
          <p:cNvSpPr/>
          <p:nvPr/>
        </p:nvSpPr>
        <p:spPr>
          <a:xfrm>
            <a:off x="3708400" y="333375"/>
            <a:ext cx="431800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5.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4643438" y="1628775"/>
            <a:ext cx="433387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6.</a:t>
            </a:r>
          </a:p>
        </p:txBody>
      </p:sp>
      <p:grpSp>
        <p:nvGrpSpPr>
          <p:cNvPr id="27" name="Группа 172"/>
          <p:cNvGrpSpPr>
            <a:grpSpLocks/>
          </p:cNvGrpSpPr>
          <p:nvPr/>
        </p:nvGrpSpPr>
        <p:grpSpPr bwMode="auto">
          <a:xfrm>
            <a:off x="4643438" y="1989138"/>
            <a:ext cx="433387" cy="2160587"/>
            <a:chOff x="4644008" y="1988840"/>
            <a:chExt cx="432048" cy="2160240"/>
          </a:xfrm>
        </p:grpSpPr>
        <p:grpSp>
          <p:nvGrpSpPr>
            <p:cNvPr id="28" name="Группа 55"/>
            <p:cNvGrpSpPr>
              <a:grpSpLocks/>
            </p:cNvGrpSpPr>
            <p:nvPr/>
          </p:nvGrpSpPr>
          <p:grpSpPr bwMode="auto">
            <a:xfrm>
              <a:off x="4644008" y="2420888"/>
              <a:ext cx="432048" cy="1728192"/>
              <a:chOff x="1475656" y="692696"/>
              <a:chExt cx="432048" cy="1728192"/>
            </a:xfrm>
          </p:grpSpPr>
          <p:sp>
            <p:nvSpPr>
              <p:cNvPr id="57" name="Прямоугольник 56"/>
              <p:cNvSpPr/>
              <p:nvPr/>
            </p:nvSpPr>
            <p:spPr>
              <a:xfrm>
                <a:off x="1475656" y="692379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800" b="1" dirty="0"/>
                  <a:t>о</a:t>
                </a: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1475656" y="1124110"/>
                <a:ext cx="432048" cy="43331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3600" b="1" dirty="0">
                    <a:solidFill>
                      <a:srgbClr val="FF0000"/>
                    </a:solidFill>
                  </a:rPr>
                  <a:t>с</a:t>
                </a:r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1475656" y="1557427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800" b="1" dirty="0"/>
                  <a:t>с</a:t>
                </a:r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1475656" y="1989157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800" b="1" dirty="0"/>
                  <a:t>е</a:t>
                </a:r>
              </a:p>
            </p:txBody>
          </p:sp>
        </p:grpSp>
        <p:sp>
          <p:nvSpPr>
            <p:cNvPr id="61" name="Прямоугольник 60"/>
            <p:cNvSpPr/>
            <p:nvPr/>
          </p:nvSpPr>
          <p:spPr>
            <a:xfrm>
              <a:off x="4644008" y="1988840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dirty="0" err="1"/>
                <a:t>ш</a:t>
              </a:r>
              <a:endParaRPr lang="ru-RU" sz="2800" b="1" dirty="0"/>
            </a:p>
          </p:txBody>
        </p:sp>
      </p:grpSp>
      <p:sp>
        <p:nvSpPr>
          <p:cNvPr id="62" name="Прямоугольник 61"/>
          <p:cNvSpPr/>
          <p:nvPr/>
        </p:nvSpPr>
        <p:spPr>
          <a:xfrm>
            <a:off x="5076825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5940425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л</a:t>
            </a:r>
          </a:p>
        </p:txBody>
      </p:sp>
      <p:sp>
        <p:nvSpPr>
          <p:cNvPr id="66" name="Прямоугольник 65"/>
          <p:cNvSpPr/>
          <p:nvPr/>
        </p:nvSpPr>
        <p:spPr>
          <a:xfrm>
            <a:off x="6804025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7667625" y="2852738"/>
            <a:ext cx="433388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8101013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й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508625" y="1196975"/>
            <a:ext cx="431800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7.</a:t>
            </a:r>
          </a:p>
        </p:txBody>
      </p:sp>
      <p:grpSp>
        <p:nvGrpSpPr>
          <p:cNvPr id="29" name="Группа 194"/>
          <p:cNvGrpSpPr>
            <a:grpSpLocks/>
          </p:cNvGrpSpPr>
          <p:nvPr/>
        </p:nvGrpSpPr>
        <p:grpSpPr bwMode="auto">
          <a:xfrm>
            <a:off x="6372225" y="1989138"/>
            <a:ext cx="431800" cy="2160587"/>
            <a:chOff x="6372200" y="1988840"/>
            <a:chExt cx="432048" cy="2160240"/>
          </a:xfrm>
        </p:grpSpPr>
        <p:sp>
          <p:nvSpPr>
            <p:cNvPr id="65" name="Прямоугольник 64"/>
            <p:cNvSpPr/>
            <p:nvPr/>
          </p:nvSpPr>
          <p:spPr>
            <a:xfrm>
              <a:off x="6372200" y="2852301"/>
              <a:ext cx="432048" cy="4333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6372200" y="2420571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л</a:t>
              </a: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6372200" y="1988840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6372200" y="3717349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с</a:t>
              </a: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6372200" y="3285619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с</a:t>
              </a:r>
            </a:p>
          </p:txBody>
        </p:sp>
      </p:grpSp>
      <p:sp>
        <p:nvSpPr>
          <p:cNvPr id="83" name="Прямоугольник 82"/>
          <p:cNvSpPr/>
          <p:nvPr/>
        </p:nvSpPr>
        <p:spPr>
          <a:xfrm>
            <a:off x="6372225" y="1628775"/>
            <a:ext cx="431800" cy="28733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8.</a:t>
            </a:r>
          </a:p>
        </p:txBody>
      </p:sp>
      <p:sp>
        <p:nvSpPr>
          <p:cNvPr id="88" name="Прямоугольник 87"/>
          <p:cNvSpPr/>
          <p:nvPr/>
        </p:nvSpPr>
        <p:spPr>
          <a:xfrm>
            <a:off x="7235825" y="1989138"/>
            <a:ext cx="431800" cy="28733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9.</a:t>
            </a:r>
          </a:p>
        </p:txBody>
      </p:sp>
      <p:grpSp>
        <p:nvGrpSpPr>
          <p:cNvPr id="30" name="Группа 181"/>
          <p:cNvGrpSpPr>
            <a:grpSpLocks/>
          </p:cNvGrpSpPr>
          <p:nvPr/>
        </p:nvGrpSpPr>
        <p:grpSpPr bwMode="auto">
          <a:xfrm>
            <a:off x="5508625" y="1557338"/>
            <a:ext cx="431800" cy="3887787"/>
            <a:chOff x="5508104" y="1556792"/>
            <a:chExt cx="432048" cy="3888432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5508104" y="285240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FF0000"/>
                  </a:solidFill>
                </a:rPr>
                <a:t>г</a:t>
              </a: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5508104" y="2420535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5508104" y="198866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5508104" y="1556792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п</a:t>
              </a:r>
              <a:endParaRPr lang="ru-RU" sz="3600" b="1" dirty="0"/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5508104" y="5013352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а</a:t>
              </a: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5508104" y="4581481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м</a:t>
              </a: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5508104" y="3284279"/>
              <a:ext cx="432048" cy="43345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5508104" y="371773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а</a:t>
              </a: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5508104" y="414960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м</a:t>
              </a:r>
            </a:p>
          </p:txBody>
        </p:sp>
      </p:grpSp>
      <p:grpSp>
        <p:nvGrpSpPr>
          <p:cNvPr id="31" name="Группа 202"/>
          <p:cNvGrpSpPr>
            <a:grpSpLocks/>
          </p:cNvGrpSpPr>
          <p:nvPr/>
        </p:nvGrpSpPr>
        <p:grpSpPr bwMode="auto">
          <a:xfrm>
            <a:off x="7235825" y="2420938"/>
            <a:ext cx="431800" cy="3024187"/>
            <a:chOff x="7236296" y="2420888"/>
            <a:chExt cx="432048" cy="3024336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7236296" y="2852709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>
                  <a:solidFill>
                    <a:srgbClr val="FF0000"/>
                  </a:solidFill>
                </a:rPr>
                <a:t>н</a:t>
              </a:r>
              <a:endParaRPr lang="ru-RU" sz="3600" b="1" dirty="0">
                <a:solidFill>
                  <a:srgbClr val="FF000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7236296" y="2420888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а</a:t>
              </a: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7236296" y="4581581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н</a:t>
              </a:r>
              <a:endParaRPr lang="ru-RU" sz="3600" b="1" dirty="0"/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236296" y="4149760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н</a:t>
              </a:r>
              <a:endParaRPr lang="ru-RU" sz="3600" b="1" dirty="0"/>
            </a:p>
          </p:txBody>
        </p:sp>
        <p:sp>
          <p:nvSpPr>
            <p:cNvPr id="87" name="Прямоугольник 86"/>
            <p:cNvSpPr/>
            <p:nvPr/>
          </p:nvSpPr>
          <p:spPr>
            <a:xfrm>
              <a:off x="7236296" y="3716352"/>
              <a:ext cx="432048" cy="43340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е</a:t>
              </a:r>
            </a:p>
          </p:txBody>
        </p:sp>
        <p:sp>
          <p:nvSpPr>
            <p:cNvPr id="89" name="Прямоугольник 88"/>
            <p:cNvSpPr/>
            <p:nvPr/>
          </p:nvSpPr>
          <p:spPr>
            <a:xfrm>
              <a:off x="7236296" y="3284531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т</a:t>
              </a:r>
            </a:p>
          </p:txBody>
        </p:sp>
        <p:sp>
          <p:nvSpPr>
            <p:cNvPr id="92" name="Прямоугольник 91"/>
            <p:cNvSpPr/>
            <p:nvPr/>
          </p:nvSpPr>
          <p:spPr>
            <a:xfrm>
              <a:off x="7236296" y="5013403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а</a:t>
              </a:r>
            </a:p>
          </p:txBody>
        </p:sp>
      </p:grpSp>
      <p:sp>
        <p:nvSpPr>
          <p:cNvPr id="4125" name="Прямоугольник 96"/>
          <p:cNvSpPr>
            <a:spLocks noChangeArrowheads="1"/>
          </p:cNvSpPr>
          <p:nvPr/>
        </p:nvSpPr>
        <p:spPr bwMode="auto">
          <a:xfrm>
            <a:off x="8388350" y="5157788"/>
            <a:ext cx="341313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endParaRPr lang="ru-RU" sz="3200">
              <a:latin typeface="Calibri" pitchFamily="34" charset="0"/>
            </a:endParaRPr>
          </a:p>
        </p:txBody>
      </p:sp>
      <p:sp>
        <p:nvSpPr>
          <p:cNvPr id="4126" name="Прямоугольник 99"/>
          <p:cNvSpPr>
            <a:spLocks noChangeArrowheads="1"/>
          </p:cNvSpPr>
          <p:nvPr/>
        </p:nvSpPr>
        <p:spPr bwMode="auto">
          <a:xfrm>
            <a:off x="1187450" y="2924175"/>
            <a:ext cx="377825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/>
            </a:r>
            <a:br>
              <a:rPr lang="ru-RU" b="1">
                <a:latin typeface="Calibri" pitchFamily="34" charset="0"/>
              </a:rPr>
            </a:br>
            <a:endParaRPr lang="ru-RU" sz="3200">
              <a:latin typeface="Calibri" pitchFamily="34" charset="0"/>
            </a:endParaRPr>
          </a:p>
        </p:txBody>
      </p:sp>
      <p:sp>
        <p:nvSpPr>
          <p:cNvPr id="106" name="Овальная выноска 105"/>
          <p:cNvSpPr/>
          <p:nvPr/>
        </p:nvSpPr>
        <p:spPr>
          <a:xfrm>
            <a:off x="1258888" y="5300663"/>
            <a:ext cx="3097212" cy="1008062"/>
          </a:xfrm>
          <a:prstGeom prst="wedgeEllipseCallout">
            <a:avLst>
              <a:gd name="adj1" fmla="val -47904"/>
              <a:gd name="adj2" fmla="val -9191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2.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Отгадывание слов по их значению.</a:t>
            </a:r>
          </a:p>
        </p:txBody>
      </p:sp>
      <p:grpSp>
        <p:nvGrpSpPr>
          <p:cNvPr id="32" name="Группа 115"/>
          <p:cNvGrpSpPr>
            <a:grpSpLocks/>
          </p:cNvGrpSpPr>
          <p:nvPr/>
        </p:nvGrpSpPr>
        <p:grpSpPr bwMode="auto">
          <a:xfrm>
            <a:off x="1116013" y="692150"/>
            <a:ext cx="431800" cy="3889375"/>
            <a:chOff x="1115616" y="692696"/>
            <a:chExt cx="432048" cy="3888432"/>
          </a:xfrm>
        </p:grpSpPr>
        <p:sp>
          <p:nvSpPr>
            <p:cNvPr id="107" name="Прямоугольник 106"/>
            <p:cNvSpPr/>
            <p:nvPr/>
          </p:nvSpPr>
          <p:spPr>
            <a:xfrm>
              <a:off x="1115616" y="2852760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FF0000"/>
                  </a:solidFill>
                </a:rPr>
                <a:t>в</a:t>
              </a:r>
            </a:p>
          </p:txBody>
        </p:sp>
        <p:sp>
          <p:nvSpPr>
            <p:cNvPr id="108" name="Прямоугольник 107"/>
            <p:cNvSpPr/>
            <p:nvPr/>
          </p:nvSpPr>
          <p:spPr>
            <a:xfrm>
              <a:off x="1115616" y="2421065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с</a:t>
              </a:r>
            </a:p>
          </p:txBody>
        </p:sp>
        <p:sp>
          <p:nvSpPr>
            <p:cNvPr id="109" name="Прямоугольник 108"/>
            <p:cNvSpPr/>
            <p:nvPr/>
          </p:nvSpPr>
          <p:spPr>
            <a:xfrm>
              <a:off x="1115616" y="1989370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с</a:t>
              </a: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115616" y="1556087"/>
              <a:ext cx="432048" cy="4332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  <p:sp>
          <p:nvSpPr>
            <p:cNvPr id="111" name="Прямоугольник 110"/>
            <p:cNvSpPr/>
            <p:nvPr/>
          </p:nvSpPr>
          <p:spPr>
            <a:xfrm>
              <a:off x="1115616" y="1124391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112" name="Прямоугольник 111"/>
            <p:cNvSpPr/>
            <p:nvPr/>
          </p:nvSpPr>
          <p:spPr>
            <a:xfrm>
              <a:off x="1115616" y="692696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113" name="Прямоугольник 112"/>
            <p:cNvSpPr/>
            <p:nvPr/>
          </p:nvSpPr>
          <p:spPr>
            <a:xfrm>
              <a:off x="1115616" y="4149433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д</a:t>
              </a:r>
              <a:endParaRPr lang="ru-RU" sz="3600" b="1" dirty="0"/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1115616" y="3717737"/>
              <a:ext cx="432048" cy="431695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р</a:t>
              </a:r>
              <a:endParaRPr lang="ru-RU" sz="3600" b="1" dirty="0"/>
            </a:p>
          </p:txBody>
        </p:sp>
        <p:sp>
          <p:nvSpPr>
            <p:cNvPr id="115" name="Прямоугольник 114"/>
            <p:cNvSpPr/>
            <p:nvPr/>
          </p:nvSpPr>
          <p:spPr>
            <a:xfrm>
              <a:off x="1115616" y="3284455"/>
              <a:ext cx="432048" cy="43328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</p:grpSp>
      <p:sp>
        <p:nvSpPr>
          <p:cNvPr id="117" name="Прямоугольник 116"/>
          <p:cNvSpPr/>
          <p:nvPr/>
        </p:nvSpPr>
        <p:spPr>
          <a:xfrm>
            <a:off x="1116013" y="28527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18" name="Прямоугольник 117"/>
          <p:cNvSpPr/>
          <p:nvPr/>
        </p:nvSpPr>
        <p:spPr>
          <a:xfrm>
            <a:off x="1116013" y="24209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19" name="Прямоугольник 118"/>
          <p:cNvSpPr/>
          <p:nvPr/>
        </p:nvSpPr>
        <p:spPr>
          <a:xfrm>
            <a:off x="1116013" y="19891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1116013" y="15573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1" name="Прямоугольник 120"/>
          <p:cNvSpPr/>
          <p:nvPr/>
        </p:nvSpPr>
        <p:spPr>
          <a:xfrm>
            <a:off x="1116013" y="11255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1116013" y="692150"/>
            <a:ext cx="431800" cy="433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3" name="Прямоугольник 122"/>
          <p:cNvSpPr/>
          <p:nvPr/>
        </p:nvSpPr>
        <p:spPr>
          <a:xfrm>
            <a:off x="1116013" y="4149725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1116013" y="3716338"/>
            <a:ext cx="431800" cy="43338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1116013" y="3284538"/>
            <a:ext cx="431800" cy="431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b="1" dirty="0"/>
          </a:p>
        </p:txBody>
      </p:sp>
      <p:sp>
        <p:nvSpPr>
          <p:cNvPr id="135" name="Овальная выноска 134"/>
          <p:cNvSpPr/>
          <p:nvPr/>
        </p:nvSpPr>
        <p:spPr>
          <a:xfrm>
            <a:off x="1331913" y="5300663"/>
            <a:ext cx="3024187" cy="1081087"/>
          </a:xfrm>
          <a:prstGeom prst="wedgeEllipseCallout">
            <a:avLst>
              <a:gd name="adj1" fmla="val -9315"/>
              <a:gd name="adj2" fmla="val -11991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3.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Собирание марок, открыток.</a:t>
            </a:r>
          </a:p>
        </p:txBody>
      </p:sp>
      <p:grpSp>
        <p:nvGrpSpPr>
          <p:cNvPr id="33" name="Группа 143"/>
          <p:cNvGrpSpPr>
            <a:grpSpLocks/>
          </p:cNvGrpSpPr>
          <p:nvPr/>
        </p:nvGrpSpPr>
        <p:grpSpPr bwMode="auto">
          <a:xfrm>
            <a:off x="1979613" y="1125538"/>
            <a:ext cx="431800" cy="3887787"/>
            <a:chOff x="1979712" y="1124744"/>
            <a:chExt cx="432048" cy="3888432"/>
          </a:xfrm>
        </p:grpSpPr>
        <p:sp>
          <p:nvSpPr>
            <p:cNvPr id="145" name="Прямоугольник 144"/>
            <p:cNvSpPr/>
            <p:nvPr/>
          </p:nvSpPr>
          <p:spPr>
            <a:xfrm>
              <a:off x="1979712" y="2852231"/>
              <a:ext cx="432048" cy="43345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rgbClr val="FF0000"/>
                  </a:solidFill>
                </a:rPr>
                <a:t>е</a:t>
              </a:r>
            </a:p>
          </p:txBody>
        </p:sp>
        <p:sp>
          <p:nvSpPr>
            <p:cNvPr id="146" name="Прямоугольник 145"/>
            <p:cNvSpPr/>
            <p:nvPr/>
          </p:nvSpPr>
          <p:spPr>
            <a:xfrm>
              <a:off x="1979712" y="242035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л</a:t>
              </a:r>
            </a:p>
          </p:txBody>
        </p:sp>
        <p:sp>
          <p:nvSpPr>
            <p:cNvPr id="147" name="Прямоугольник 146"/>
            <p:cNvSpPr/>
            <p:nvPr/>
          </p:nvSpPr>
          <p:spPr>
            <a:xfrm>
              <a:off x="1979712" y="198848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л</a:t>
              </a:r>
            </a:p>
          </p:txBody>
        </p:sp>
        <p:sp>
          <p:nvSpPr>
            <p:cNvPr id="148" name="Прямоугольник 147"/>
            <p:cNvSpPr/>
            <p:nvPr/>
          </p:nvSpPr>
          <p:spPr>
            <a:xfrm>
              <a:off x="1979712" y="1556616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о</a:t>
              </a:r>
            </a:p>
          </p:txBody>
        </p:sp>
        <p:sp>
          <p:nvSpPr>
            <p:cNvPr id="149" name="Прямоугольник 148"/>
            <p:cNvSpPr/>
            <p:nvPr/>
          </p:nvSpPr>
          <p:spPr>
            <a:xfrm>
              <a:off x="1979712" y="112474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1979712" y="4149433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и</a:t>
              </a:r>
            </a:p>
          </p:txBody>
        </p:sp>
        <p:sp>
          <p:nvSpPr>
            <p:cNvPr id="151" name="Прямоугольник 150"/>
            <p:cNvSpPr/>
            <p:nvPr/>
          </p:nvSpPr>
          <p:spPr>
            <a:xfrm>
              <a:off x="1979712" y="3717561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 err="1"/>
                <a:t>ц</a:t>
              </a:r>
              <a:endParaRPr lang="ru-RU" sz="3600" b="1" dirty="0"/>
            </a:p>
          </p:txBody>
        </p:sp>
        <p:sp>
          <p:nvSpPr>
            <p:cNvPr id="152" name="Прямоугольник 151"/>
            <p:cNvSpPr/>
            <p:nvPr/>
          </p:nvSpPr>
          <p:spPr>
            <a:xfrm>
              <a:off x="1979712" y="328568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к</a:t>
              </a:r>
            </a:p>
          </p:txBody>
        </p:sp>
        <p:sp>
          <p:nvSpPr>
            <p:cNvPr id="153" name="Прямоугольник 152"/>
            <p:cNvSpPr/>
            <p:nvPr/>
          </p:nvSpPr>
          <p:spPr>
            <a:xfrm>
              <a:off x="1979712" y="458130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/>
                <a:t>я</a:t>
              </a:r>
            </a:p>
          </p:txBody>
        </p:sp>
      </p:grpSp>
      <p:grpSp>
        <p:nvGrpSpPr>
          <p:cNvPr id="56" name="Группа 142"/>
          <p:cNvGrpSpPr>
            <a:grpSpLocks/>
          </p:cNvGrpSpPr>
          <p:nvPr/>
        </p:nvGrpSpPr>
        <p:grpSpPr bwMode="auto">
          <a:xfrm>
            <a:off x="1979613" y="1125538"/>
            <a:ext cx="431800" cy="3887787"/>
            <a:chOff x="1979712" y="1124744"/>
            <a:chExt cx="432048" cy="3888432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1979712" y="2852231"/>
              <a:ext cx="432048" cy="43345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1979712" y="242035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1979712" y="198848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1979712" y="1556616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1979712" y="112474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1979712" y="4149433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1979712" y="3717561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1979712" y="328568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42" name="Прямоугольник 141"/>
            <p:cNvSpPr/>
            <p:nvPr/>
          </p:nvSpPr>
          <p:spPr>
            <a:xfrm>
              <a:off x="1979712" y="458130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  <p:sp>
        <p:nvSpPr>
          <p:cNvPr id="154" name="Овальная выноска 153"/>
          <p:cNvSpPr/>
          <p:nvPr/>
        </p:nvSpPr>
        <p:spPr>
          <a:xfrm>
            <a:off x="971550" y="5229225"/>
            <a:ext cx="4537075" cy="1368425"/>
          </a:xfrm>
          <a:prstGeom prst="wedgeEllipseCallout">
            <a:avLst>
              <a:gd name="adj1" fmla="val -3796"/>
              <a:gd name="adj2" fmla="val -184948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4.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Он на вокзале есть всегда,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К нему приходят поезда,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Двойное </a:t>
            </a:r>
            <a:r>
              <a:rPr lang="ru-RU" i="1" dirty="0" err="1"/>
              <a:t>р</a:t>
            </a:r>
            <a:r>
              <a:rPr lang="ru-RU" b="1" dirty="0"/>
              <a:t> содержит он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 называется …</a:t>
            </a:r>
          </a:p>
        </p:txBody>
      </p:sp>
      <p:grpSp>
        <p:nvGrpSpPr>
          <p:cNvPr id="90" name="Группа 155"/>
          <p:cNvGrpSpPr>
            <a:grpSpLocks/>
          </p:cNvGrpSpPr>
          <p:nvPr/>
        </p:nvGrpSpPr>
        <p:grpSpPr bwMode="auto">
          <a:xfrm>
            <a:off x="2843213" y="692150"/>
            <a:ext cx="433387" cy="2592388"/>
            <a:chOff x="2843808" y="692696"/>
            <a:chExt cx="432048" cy="2592288"/>
          </a:xfrm>
        </p:grpSpPr>
        <p:sp>
          <p:nvSpPr>
            <p:cNvPr id="157" name="Прямоугольник 156"/>
            <p:cNvSpPr/>
            <p:nvPr/>
          </p:nvSpPr>
          <p:spPr>
            <a:xfrm>
              <a:off x="2843808" y="2853201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58" name="Прямоугольник 157"/>
            <p:cNvSpPr/>
            <p:nvPr/>
          </p:nvSpPr>
          <p:spPr>
            <a:xfrm>
              <a:off x="2843808" y="2421417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59" name="Прямоугольник 158"/>
            <p:cNvSpPr/>
            <p:nvPr/>
          </p:nvSpPr>
          <p:spPr>
            <a:xfrm>
              <a:off x="2843808" y="1989634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0" name="Прямоугольник 159"/>
            <p:cNvSpPr/>
            <p:nvPr/>
          </p:nvSpPr>
          <p:spPr>
            <a:xfrm>
              <a:off x="2843808" y="1556263"/>
              <a:ext cx="432048" cy="43337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1" name="Прямоугольник 160"/>
            <p:cNvSpPr/>
            <p:nvPr/>
          </p:nvSpPr>
          <p:spPr>
            <a:xfrm>
              <a:off x="2843808" y="1124479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2" name="Прямоугольник 161"/>
            <p:cNvSpPr/>
            <p:nvPr/>
          </p:nvSpPr>
          <p:spPr>
            <a:xfrm>
              <a:off x="2843808" y="692696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  <p:sp>
        <p:nvSpPr>
          <p:cNvPr id="163" name="Овальная выноска 162"/>
          <p:cNvSpPr/>
          <p:nvPr/>
        </p:nvSpPr>
        <p:spPr>
          <a:xfrm>
            <a:off x="755650" y="5084763"/>
            <a:ext cx="4537075" cy="1368425"/>
          </a:xfrm>
          <a:prstGeom prst="wedgeEllipseCallout">
            <a:avLst>
              <a:gd name="adj1" fmla="val 19480"/>
              <a:gd name="adj2" fmla="val -17540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5.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Проста загадка и легка: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Пишусь всегда через два </a:t>
            </a:r>
            <a:r>
              <a:rPr lang="ru-RU" i="1" dirty="0"/>
              <a:t>к</a:t>
            </a:r>
            <a:r>
              <a:rPr lang="ru-RU" b="1" dirty="0"/>
              <a:t>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 мяч, и шайбу клюшкой бей,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А называюсь я - … </a:t>
            </a:r>
          </a:p>
        </p:txBody>
      </p:sp>
      <p:grpSp>
        <p:nvGrpSpPr>
          <p:cNvPr id="91" name="Группа 164"/>
          <p:cNvGrpSpPr>
            <a:grpSpLocks/>
          </p:cNvGrpSpPr>
          <p:nvPr/>
        </p:nvGrpSpPr>
        <p:grpSpPr bwMode="auto">
          <a:xfrm>
            <a:off x="3708400" y="692150"/>
            <a:ext cx="431800" cy="2592388"/>
            <a:chOff x="3707904" y="692696"/>
            <a:chExt cx="432048" cy="2592288"/>
          </a:xfrm>
        </p:grpSpPr>
        <p:sp>
          <p:nvSpPr>
            <p:cNvPr id="166" name="Прямоугольник 165"/>
            <p:cNvSpPr/>
            <p:nvPr/>
          </p:nvSpPr>
          <p:spPr>
            <a:xfrm>
              <a:off x="3707904" y="2853201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7" name="Прямоугольник 166"/>
            <p:cNvSpPr/>
            <p:nvPr/>
          </p:nvSpPr>
          <p:spPr>
            <a:xfrm>
              <a:off x="3707904" y="2421417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8" name="Прямоугольник 167"/>
            <p:cNvSpPr/>
            <p:nvPr/>
          </p:nvSpPr>
          <p:spPr>
            <a:xfrm>
              <a:off x="3707904" y="1989634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69" name="Прямоугольник 168"/>
            <p:cNvSpPr/>
            <p:nvPr/>
          </p:nvSpPr>
          <p:spPr>
            <a:xfrm>
              <a:off x="3707904" y="1556263"/>
              <a:ext cx="432048" cy="43337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70" name="Прямоугольник 169"/>
            <p:cNvSpPr/>
            <p:nvPr/>
          </p:nvSpPr>
          <p:spPr>
            <a:xfrm>
              <a:off x="3707904" y="1124479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71" name="Прямоугольник 170"/>
            <p:cNvSpPr/>
            <p:nvPr/>
          </p:nvSpPr>
          <p:spPr>
            <a:xfrm>
              <a:off x="3707904" y="692696"/>
              <a:ext cx="432048" cy="431783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  <p:sp>
        <p:nvSpPr>
          <p:cNvPr id="172" name="Овальная выноска 171"/>
          <p:cNvSpPr/>
          <p:nvPr/>
        </p:nvSpPr>
        <p:spPr>
          <a:xfrm>
            <a:off x="684213" y="5229225"/>
            <a:ext cx="4535487" cy="1368425"/>
          </a:xfrm>
          <a:prstGeom prst="wedgeEllipseCallout">
            <a:avLst>
              <a:gd name="adj1" fmla="val 35797"/>
              <a:gd name="adj2" fmla="val -13641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6.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По долинам, по оврагам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Мчит широкая дорога.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 она, как знают все,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Называется …</a:t>
            </a:r>
          </a:p>
        </p:txBody>
      </p:sp>
      <p:grpSp>
        <p:nvGrpSpPr>
          <p:cNvPr id="93" name="Группа 173"/>
          <p:cNvGrpSpPr>
            <a:grpSpLocks/>
          </p:cNvGrpSpPr>
          <p:nvPr/>
        </p:nvGrpSpPr>
        <p:grpSpPr bwMode="auto">
          <a:xfrm>
            <a:off x="4643438" y="1989138"/>
            <a:ext cx="433387" cy="2160587"/>
            <a:chOff x="4644008" y="1988840"/>
            <a:chExt cx="432048" cy="2160240"/>
          </a:xfrm>
        </p:grpSpPr>
        <p:grpSp>
          <p:nvGrpSpPr>
            <p:cNvPr id="94" name="Группа 174"/>
            <p:cNvGrpSpPr>
              <a:grpSpLocks/>
            </p:cNvGrpSpPr>
            <p:nvPr/>
          </p:nvGrpSpPr>
          <p:grpSpPr bwMode="auto">
            <a:xfrm>
              <a:off x="4644008" y="2420888"/>
              <a:ext cx="432048" cy="1728192"/>
              <a:chOff x="1475656" y="692696"/>
              <a:chExt cx="432048" cy="1728192"/>
            </a:xfrm>
          </p:grpSpPr>
          <p:sp>
            <p:nvSpPr>
              <p:cNvPr id="177" name="Прямоугольник 176"/>
              <p:cNvSpPr/>
              <p:nvPr/>
            </p:nvSpPr>
            <p:spPr>
              <a:xfrm>
                <a:off x="1475656" y="692379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  <p:sp>
            <p:nvSpPr>
              <p:cNvPr id="178" name="Прямоугольник 177"/>
              <p:cNvSpPr/>
              <p:nvPr/>
            </p:nvSpPr>
            <p:spPr>
              <a:xfrm>
                <a:off x="1475656" y="1124110"/>
                <a:ext cx="432048" cy="433317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3600" b="1" dirty="0"/>
              </a:p>
            </p:txBody>
          </p:sp>
          <p:sp>
            <p:nvSpPr>
              <p:cNvPr id="179" name="Прямоугольник 178"/>
              <p:cNvSpPr/>
              <p:nvPr/>
            </p:nvSpPr>
            <p:spPr>
              <a:xfrm>
                <a:off x="1475656" y="1557427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  <p:sp>
            <p:nvSpPr>
              <p:cNvPr id="180" name="Прямоугольник 179"/>
              <p:cNvSpPr/>
              <p:nvPr/>
            </p:nvSpPr>
            <p:spPr>
              <a:xfrm>
                <a:off x="1475656" y="1989157"/>
                <a:ext cx="432048" cy="431731"/>
              </a:xfrm>
              <a:prstGeom prst="rec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800" b="1" dirty="0"/>
              </a:p>
            </p:txBody>
          </p:sp>
        </p:grpSp>
        <p:sp>
          <p:nvSpPr>
            <p:cNvPr id="176" name="Прямоугольник 175"/>
            <p:cNvSpPr/>
            <p:nvPr/>
          </p:nvSpPr>
          <p:spPr>
            <a:xfrm>
              <a:off x="4644008" y="1988840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800" b="1" dirty="0"/>
            </a:p>
          </p:txBody>
        </p:sp>
      </p:grpSp>
      <p:sp>
        <p:nvSpPr>
          <p:cNvPr id="181" name="Овальная выноска 180"/>
          <p:cNvSpPr/>
          <p:nvPr/>
        </p:nvSpPr>
        <p:spPr>
          <a:xfrm>
            <a:off x="2051050" y="5589588"/>
            <a:ext cx="3997325" cy="1079500"/>
          </a:xfrm>
          <a:prstGeom prst="wedgeEllipseCallout">
            <a:avLst>
              <a:gd name="adj1" fmla="val 33993"/>
              <a:gd name="adj2" fmla="val -11997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7.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Компьютерная, телевизионная, учебная …</a:t>
            </a:r>
          </a:p>
        </p:txBody>
      </p:sp>
      <p:grpSp>
        <p:nvGrpSpPr>
          <p:cNvPr id="95" name="Группа 182"/>
          <p:cNvGrpSpPr>
            <a:grpSpLocks/>
          </p:cNvGrpSpPr>
          <p:nvPr/>
        </p:nvGrpSpPr>
        <p:grpSpPr bwMode="auto">
          <a:xfrm>
            <a:off x="5508625" y="1557338"/>
            <a:ext cx="431800" cy="3887787"/>
            <a:chOff x="5508104" y="1556792"/>
            <a:chExt cx="432048" cy="3888432"/>
          </a:xfrm>
        </p:grpSpPr>
        <p:sp>
          <p:nvSpPr>
            <p:cNvPr id="184" name="Прямоугольник 183"/>
            <p:cNvSpPr/>
            <p:nvPr/>
          </p:nvSpPr>
          <p:spPr>
            <a:xfrm>
              <a:off x="5508104" y="285240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85" name="Прямоугольник 184"/>
            <p:cNvSpPr/>
            <p:nvPr/>
          </p:nvSpPr>
          <p:spPr>
            <a:xfrm>
              <a:off x="5508104" y="2420535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86" name="Прямоугольник 185"/>
            <p:cNvSpPr/>
            <p:nvPr/>
          </p:nvSpPr>
          <p:spPr>
            <a:xfrm>
              <a:off x="5508104" y="1988664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87" name="Прямоугольник 186"/>
            <p:cNvSpPr/>
            <p:nvPr/>
          </p:nvSpPr>
          <p:spPr>
            <a:xfrm>
              <a:off x="5508104" y="1556792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88" name="Прямоугольник 187"/>
            <p:cNvSpPr/>
            <p:nvPr/>
          </p:nvSpPr>
          <p:spPr>
            <a:xfrm>
              <a:off x="5508104" y="5013352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89" name="Прямоугольник 188"/>
            <p:cNvSpPr/>
            <p:nvPr/>
          </p:nvSpPr>
          <p:spPr>
            <a:xfrm>
              <a:off x="5508104" y="4581481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90" name="Прямоугольник 189"/>
            <p:cNvSpPr/>
            <p:nvPr/>
          </p:nvSpPr>
          <p:spPr>
            <a:xfrm>
              <a:off x="5508104" y="3284279"/>
              <a:ext cx="432048" cy="433459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91" name="Прямоугольник 190"/>
            <p:cNvSpPr/>
            <p:nvPr/>
          </p:nvSpPr>
          <p:spPr>
            <a:xfrm>
              <a:off x="5508104" y="3717737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92" name="Прямоугольник 191"/>
            <p:cNvSpPr/>
            <p:nvPr/>
          </p:nvSpPr>
          <p:spPr>
            <a:xfrm>
              <a:off x="5508104" y="4149609"/>
              <a:ext cx="432048" cy="431872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  <p:sp>
        <p:nvSpPr>
          <p:cNvPr id="194" name="Овальная выноска 193"/>
          <p:cNvSpPr/>
          <p:nvPr/>
        </p:nvSpPr>
        <p:spPr>
          <a:xfrm>
            <a:off x="1908175" y="5084763"/>
            <a:ext cx="4751388" cy="1557337"/>
          </a:xfrm>
          <a:prstGeom prst="wedgeEllipseCallout">
            <a:avLst>
              <a:gd name="adj1" fmla="val 52071"/>
              <a:gd name="adj2" fmla="val -121657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8.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Где доска и парты есть,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Чтоб всем детям сразу сесть?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Это в школе есть, у нас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Это наш просторный …</a:t>
            </a:r>
          </a:p>
        </p:txBody>
      </p:sp>
      <p:grpSp>
        <p:nvGrpSpPr>
          <p:cNvPr id="4096" name="Группа 195"/>
          <p:cNvGrpSpPr>
            <a:grpSpLocks/>
          </p:cNvGrpSpPr>
          <p:nvPr/>
        </p:nvGrpSpPr>
        <p:grpSpPr bwMode="auto">
          <a:xfrm>
            <a:off x="6372225" y="1989138"/>
            <a:ext cx="431800" cy="2160587"/>
            <a:chOff x="6372200" y="1988840"/>
            <a:chExt cx="432048" cy="2160240"/>
          </a:xfrm>
        </p:grpSpPr>
        <p:sp>
          <p:nvSpPr>
            <p:cNvPr id="197" name="Прямоугольник 196"/>
            <p:cNvSpPr/>
            <p:nvPr/>
          </p:nvSpPr>
          <p:spPr>
            <a:xfrm>
              <a:off x="6372200" y="2852301"/>
              <a:ext cx="432048" cy="433317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98" name="Прямоугольник 197"/>
            <p:cNvSpPr/>
            <p:nvPr/>
          </p:nvSpPr>
          <p:spPr>
            <a:xfrm>
              <a:off x="6372200" y="2420571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199" name="Прямоугольник 198"/>
            <p:cNvSpPr/>
            <p:nvPr/>
          </p:nvSpPr>
          <p:spPr>
            <a:xfrm>
              <a:off x="6372200" y="1988840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0" name="Прямоугольник 199"/>
            <p:cNvSpPr/>
            <p:nvPr/>
          </p:nvSpPr>
          <p:spPr>
            <a:xfrm>
              <a:off x="6372200" y="3717349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1" name="Прямоугольник 200"/>
            <p:cNvSpPr/>
            <p:nvPr/>
          </p:nvSpPr>
          <p:spPr>
            <a:xfrm>
              <a:off x="6372200" y="3285619"/>
              <a:ext cx="432048" cy="43173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  <p:sp>
        <p:nvSpPr>
          <p:cNvPr id="202" name="Овальная выноска 201"/>
          <p:cNvSpPr/>
          <p:nvPr/>
        </p:nvSpPr>
        <p:spPr>
          <a:xfrm>
            <a:off x="2555875" y="4941888"/>
            <a:ext cx="4752975" cy="1555750"/>
          </a:xfrm>
          <a:prstGeom prst="wedgeEllipseCallout">
            <a:avLst>
              <a:gd name="adj1" fmla="val 50239"/>
              <a:gd name="adj2" fmla="val -76906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Вопрос 9.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День и ночь стоит на крыше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Это чудо-постовой: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Всё увидит, всё услышит,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Всем поделится со мной.</a:t>
            </a:r>
          </a:p>
        </p:txBody>
      </p:sp>
      <p:grpSp>
        <p:nvGrpSpPr>
          <p:cNvPr id="4097" name="Группа 203"/>
          <p:cNvGrpSpPr>
            <a:grpSpLocks/>
          </p:cNvGrpSpPr>
          <p:nvPr/>
        </p:nvGrpSpPr>
        <p:grpSpPr bwMode="auto">
          <a:xfrm>
            <a:off x="7235825" y="2420938"/>
            <a:ext cx="431800" cy="3024187"/>
            <a:chOff x="7236296" y="2420888"/>
            <a:chExt cx="432048" cy="3024336"/>
          </a:xfrm>
        </p:grpSpPr>
        <p:sp>
          <p:nvSpPr>
            <p:cNvPr id="205" name="Прямоугольник 204"/>
            <p:cNvSpPr/>
            <p:nvPr/>
          </p:nvSpPr>
          <p:spPr>
            <a:xfrm>
              <a:off x="7236296" y="2852709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6" name="Прямоугольник 205"/>
            <p:cNvSpPr/>
            <p:nvPr/>
          </p:nvSpPr>
          <p:spPr>
            <a:xfrm>
              <a:off x="7236296" y="2420888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7" name="Прямоугольник 206"/>
            <p:cNvSpPr/>
            <p:nvPr/>
          </p:nvSpPr>
          <p:spPr>
            <a:xfrm>
              <a:off x="7236296" y="4581581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8" name="Прямоугольник 207"/>
            <p:cNvSpPr/>
            <p:nvPr/>
          </p:nvSpPr>
          <p:spPr>
            <a:xfrm>
              <a:off x="7236296" y="4149760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09" name="Прямоугольник 208"/>
            <p:cNvSpPr/>
            <p:nvPr/>
          </p:nvSpPr>
          <p:spPr>
            <a:xfrm>
              <a:off x="7236296" y="3716352"/>
              <a:ext cx="432048" cy="433408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10" name="Прямоугольник 209"/>
            <p:cNvSpPr/>
            <p:nvPr/>
          </p:nvSpPr>
          <p:spPr>
            <a:xfrm>
              <a:off x="7236296" y="3284531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  <p:sp>
          <p:nvSpPr>
            <p:cNvPr id="212" name="Прямоугольник 211"/>
            <p:cNvSpPr/>
            <p:nvPr/>
          </p:nvSpPr>
          <p:spPr>
            <a:xfrm>
              <a:off x="7236296" y="5013403"/>
              <a:ext cx="432048" cy="431821"/>
            </a:xfrm>
            <a:prstGeom prst="rec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3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500"/>
                            </p:stCondLst>
                            <p:childTnLst>
                              <p:par>
                                <p:cTn id="6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81" restart="whenNotActive" fill="hold" evtFilter="cancelBubble" nodeType="interactiveSeq">
                <p:stCondLst>
                  <p:cond evt="onClick" delay="0">
                    <p:tgtEl>
                      <p:spTgt spid="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2" fill="hold">
                      <p:stCondLst>
                        <p:cond delay="0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5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1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"/>
                  </p:tgtEl>
                </p:cond>
              </p:nextCondLst>
            </p:seq>
            <p:seq concurrent="1" nextAc="seek">
              <p:cTn id="105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6" fill="hold">
                      <p:stCondLst>
                        <p:cond delay="0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13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0" fill="hold">
                      <p:stCondLst>
                        <p:cond delay="0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2000"/>
                            </p:stCondLst>
                            <p:childTnLst>
                              <p:par>
                                <p:cTn id="15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15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8" fill="hold">
                      <p:stCondLst>
                        <p:cond delay="0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165" restart="whenNotActive" fill="hold" evtFilter="cancelBubble" nodeType="interactiveSeq">
                <p:stCondLst>
                  <p:cond evt="onClick" delay="0">
                    <p:tgtEl>
                      <p:spTgt spid="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6" fill="hold">
                      <p:stCondLst>
                        <p:cond delay="0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2000"/>
                                        <p:tgtEl>
                                          <p:spTgt spid="4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000"/>
                            </p:stCondLst>
                            <p:childTnLst>
                              <p:par>
                                <p:cTn id="1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2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"/>
                  </p:tgtEl>
                </p:cond>
              </p:nextCondLst>
            </p:seq>
            <p:seq concurrent="1" nextAc="seek">
              <p:cTn id="175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6" fill="hold">
                      <p:stCondLst>
                        <p:cond delay="0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183" restart="whenNotActive" fill="hold" evtFilter="cancelBubble" nodeType="interactiveSeq">
                <p:stCondLst>
                  <p:cond evt="onClick" delay="0">
                    <p:tgtEl>
                      <p:spTgt spid="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4" fill="hold">
                      <p:stCondLst>
                        <p:cond delay="0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2000"/>
                            </p:stCondLst>
                            <p:childTnLst>
                              <p:par>
                                <p:cTn id="19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2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2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6" grpId="0" animBg="1"/>
      <p:bldP spid="106" grpId="1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35" grpId="0" animBg="1"/>
      <p:bldP spid="135" grpId="1" animBg="1"/>
      <p:bldP spid="154" grpId="0" animBg="1"/>
      <p:bldP spid="154" grpId="1" animBg="1"/>
      <p:bldP spid="163" grpId="0" animBg="1"/>
      <p:bldP spid="163" grpId="1" animBg="1"/>
      <p:bldP spid="172" grpId="0" animBg="1"/>
      <p:bldP spid="172" grpId="1" animBg="1"/>
      <p:bldP spid="181" grpId="0" animBg="1"/>
      <p:bldP spid="181" grpId="1" animBg="1"/>
      <p:bldP spid="194" grpId="0" animBg="1"/>
      <p:bldP spid="194" grpId="1" animBg="1"/>
      <p:bldP spid="202" grpId="0" animBg="1"/>
      <p:bldP spid="20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мур\Desktop\на конкурс\09104d92cbc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75" y="381000"/>
            <a:ext cx="5810250" cy="6096000"/>
          </a:xfrm>
          <a:prstGeom prst="rect">
            <a:avLst/>
          </a:prstGeom>
          <a:noFill/>
        </p:spPr>
      </p:pic>
      <p:pic>
        <p:nvPicPr>
          <p:cNvPr id="2053" name="Picture 5" descr="C:\Users\Тимур\Desktop\на конкурс\245484ее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10" t="6531" r="14091" b="2751"/>
          <a:stretch>
            <a:fillRect/>
          </a:stretch>
        </p:blipFill>
        <p:spPr bwMode="auto">
          <a:xfrm>
            <a:off x="7164288" y="4005064"/>
            <a:ext cx="2160240" cy="2592288"/>
          </a:xfrm>
          <a:prstGeom prst="rect">
            <a:avLst/>
          </a:prstGeom>
          <a:noFill/>
        </p:spPr>
      </p:pic>
      <p:pic>
        <p:nvPicPr>
          <p:cNvPr id="9" name="Picture 2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23728" y="2276872"/>
            <a:ext cx="1855909" cy="153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1.11111E-6 C -0.05764 -0.13565 -0.1151 -0.27129 -0.17257 -0.30162 C -0.23003 -0.33194 -0.31823 -0.20139 -0.34514 -0.1824 C -0.37205 -0.16342 -0.3533 -0.17546 -0.33455 -0.18727 " pathEditMode="relative" ptsTypes="aaaA">
                                      <p:cBhvr>
                                        <p:cTn id="6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1484784"/>
            <a:ext cx="5642967" cy="38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88640"/>
            <a:ext cx="273630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Стоял ясный день.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44824"/>
            <a:ext cx="331236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светило ярко.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3140968"/>
            <a:ext cx="58326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Стая журавлей косяком тянулась к югу.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3789040"/>
            <a:ext cx="331236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 был сказочным.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9584" y="3789040"/>
            <a:ext cx="37444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оделся в яркий наряд.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5589240"/>
            <a:ext cx="58326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Листья закружились в дружном хороводе.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2420888"/>
            <a:ext cx="331236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Небо было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3968" y="1700808"/>
            <a:ext cx="453650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пошли на экскурсию в лес.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6281936"/>
            <a:ext cx="58326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жёлтых листьев он казался золотым. 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220072" y="4869160"/>
            <a:ext cx="367240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Началась пора листопада.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835696" y="4869160"/>
            <a:ext cx="309634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Подул лёгкий ветерок.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79512" y="1052736"/>
            <a:ext cx="748883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 они набрали разных листьев и вернулись домой.  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167336" y="332656"/>
            <a:ext cx="59766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долго любовались красотой природы.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91680" y="116632"/>
            <a:ext cx="273630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Стоял ясный день. 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764704"/>
            <a:ext cx="331236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Солнце светило ярко.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71392" y="1412776"/>
            <a:ext cx="547260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Стая журавлей косяком тянулась к югу.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2060848"/>
            <a:ext cx="331236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 был сказочным.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2060848"/>
            <a:ext cx="3744416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оделся в яркий наряд.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19672" y="4005064"/>
            <a:ext cx="58326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Листья закружились в дружном хороводе.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1412776"/>
            <a:ext cx="280831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Небо было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голубое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764704"/>
            <a:ext cx="439248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пошли на экскурсию в лес.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2708920"/>
            <a:ext cx="583264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жёлтых листьев он казался золотым. 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19672" y="4653136"/>
            <a:ext cx="3672408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Началась пора листопада.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91680" y="3356992"/>
            <a:ext cx="309634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Подул лёгкий ветерок.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5949280"/>
            <a:ext cx="7488832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Потом они набрали разных листьев и вернулись домой.   </a:t>
            </a:r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19672" y="5301208"/>
            <a:ext cx="5976664" cy="576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долго любовались красотой природы.</a:t>
            </a:r>
            <a:endParaRPr lang="ru-RU" sz="11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имур\Desktop\на конкурс\09104d92cbc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66875" y="381000"/>
            <a:ext cx="5810250" cy="6096000"/>
          </a:xfrm>
          <a:prstGeom prst="rect">
            <a:avLst/>
          </a:prstGeom>
          <a:noFill/>
        </p:spPr>
      </p:pic>
      <p:pic>
        <p:nvPicPr>
          <p:cNvPr id="2053" name="Picture 5" descr="C:\Users\Тимур\Desktop\на конкурс\245484ее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310" t="6531" r="14091" b="2751"/>
          <a:stretch>
            <a:fillRect/>
          </a:stretch>
        </p:blipFill>
        <p:spPr bwMode="auto">
          <a:xfrm>
            <a:off x="2483768" y="2492896"/>
            <a:ext cx="2160240" cy="2592288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3284984"/>
            <a:ext cx="24010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D:\с диска С\картинки, анимашки, фоны,рамки\фоны осенние\54815bbb96db.png"/>
          <p:cNvPicPr>
            <a:picLocks noChangeAspect="1" noChangeArrowheads="1"/>
          </p:cNvPicPr>
          <p:nvPr/>
        </p:nvPicPr>
        <p:blipFill>
          <a:blip r:embed="rId7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35896" y="1412776"/>
            <a:ext cx="1855909" cy="1539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59259E-6 C -0.07431 -0.10856 -0.14862 -0.2169 -0.19046 -0.22708 C -0.2323 -0.23727 -0.24132 -0.08981 -0.25122 -0.0618 " pathEditMode="relative" ptsTypes="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463</Words>
  <Application>Microsoft Office PowerPoint</Application>
  <PresentationFormat>Экран (4:3)</PresentationFormat>
  <Paragraphs>174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 "Виды письменных работ. Работа над деформированным текстом"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Тимур</dc:creator>
  <cp:lastModifiedBy>Home</cp:lastModifiedBy>
  <cp:revision>35</cp:revision>
  <dcterms:created xsi:type="dcterms:W3CDTF">2011-10-11T04:18:51Z</dcterms:created>
  <dcterms:modified xsi:type="dcterms:W3CDTF">2019-11-18T03:56:04Z</dcterms:modified>
</cp:coreProperties>
</file>