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29.jpeg" ContentType="image/jpeg"/>
  <Override PartName="/ppt/media/image27.jpeg" ContentType="image/jpeg"/>
  <Override PartName="/ppt/media/image26.jpeg" ContentType="image/jpeg"/>
  <Override PartName="/ppt/media/image25.jpeg" ContentType="image/jpeg"/>
  <Override PartName="/ppt/media/image23.jpeg" ContentType="image/jpeg"/>
  <Override PartName="/ppt/media/image22.jpeg" ContentType="image/jpeg"/>
  <Override PartName="/ppt/media/image21.jpeg" ContentType="image/jpeg"/>
  <Override PartName="/ppt/media/image20.jpeg" ContentType="image/jpe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9.jpeg" ContentType="image/jpeg"/>
  <Override PartName="/ppt/media/image18.jpeg" ContentType="image/jpeg"/>
  <Override PartName="/ppt/media/image17.jpeg" ContentType="image/jpeg"/>
  <Override PartName="/ppt/media/image13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28.png" ContentType="image/png"/>
  <Override PartName="/ppt/media/image24.png" ContentType="image/png"/>
  <Override PartName="/ppt/media/image1.jpeg" ContentType="image/jpeg"/>
  <Override PartName="/ppt/media/image6.jpeg" ContentType="image/jpeg"/>
  <Override PartName="/ppt/media/image16.png" ContentType="image/png"/>
  <Override PartName="/ppt/media/image7.jpeg" ContentType="image/jpeg"/>
  <Override PartName="/ppt/media/image8.jpeg" ContentType="image/jpeg"/>
  <Override PartName="/ppt/media/image9.jpeg" ContentType="image/jpeg"/>
  <Override PartName="/ppt/media/image14.png" ContentType="image/png"/>
  <Override PartName="/ppt/media/image15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_rels/slide26.xml.rels" ContentType="application/vnd.openxmlformats-package.relationships+xml"/>
  <Override PartName="/ppt/slides/_rels/slide25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2.xml.rels" ContentType="application/vnd.openxmlformats-package.relationships+xml"/>
  <Override PartName="/ppt/slides/_rels/slide21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0" y="5806440"/>
            <a:ext cx="10077120" cy="175176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1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0"/>
            <a:ext cx="10074240" cy="939240"/>
          </a:xfrm>
          <a:prstGeom prst="rect">
            <a:avLst/>
          </a:prstGeom>
          <a:gradFill rotWithShape="0">
            <a:gsLst>
              <a:gs pos="0">
                <a:srgbClr val="dff2fc"/>
              </a:gs>
              <a:gs pos="100000">
                <a:srgbClr val="009bdd"/>
              </a:gs>
            </a:gsLst>
            <a:lin ang="108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2"/>
          <p:cNvSpPr/>
          <p:nvPr/>
        </p:nvSpPr>
        <p:spPr>
          <a:xfrm>
            <a:off x="0" y="6620400"/>
            <a:ext cx="10074240" cy="939240"/>
          </a:xfrm>
          <a:prstGeom prst="rect">
            <a:avLst/>
          </a:prstGeom>
          <a:gradFill rotWithShape="0">
            <a:gsLst>
              <a:gs pos="0">
                <a:srgbClr val="dff2fc"/>
              </a:gs>
              <a:gs pos="100000">
                <a:srgbClr val="009bdd"/>
              </a:gs>
            </a:gsLst>
            <a:lin ang="108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PlaceHolder 3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hyperlink" Target="http://rebus1.com/index.php?item=history" TargetMode="External"/><Relationship Id="rId2" Type="http://schemas.openxmlformats.org/officeDocument/2006/relationships/hyperlink" Target="https://ru.wikipedia.org/wiki/&#1056;&#1077;&#1073;&#1091;&#1089;_(&#1078;&#1091;&#1088;&#1085;&#1072;&#1083;)" TargetMode="External"/><Relationship Id="rId3" Type="http://schemas.openxmlformats.org/officeDocument/2006/relationships/hyperlink" Target="https://www.pinterest.ru/pin/402298179203274640/" TargetMode="External"/><Relationship Id="rId4" Type="http://schemas.openxmlformats.org/officeDocument/2006/relationships/hyperlink" Target="https://logiclike.com/math-logic/rebusy" TargetMode="External"/><Relationship Id="rId5" Type="http://schemas.openxmlformats.org/officeDocument/2006/relationships/hyperlink" Target="http://nachalo4ka.ru/zanimatelnaya-azbuka-dlya-detey-rebusyi/" TargetMode="External"/><Relationship Id="rId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" descr=""/>
          <p:cNvPicPr/>
          <p:nvPr/>
        </p:nvPicPr>
        <p:blipFill>
          <a:blip r:embed="rId1"/>
          <a:stretch/>
        </p:blipFill>
        <p:spPr>
          <a:xfrm>
            <a:off x="517320" y="360000"/>
            <a:ext cx="2864160" cy="177840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2"/>
          <a:stretch/>
        </p:blipFill>
        <p:spPr>
          <a:xfrm>
            <a:off x="333720" y="3456000"/>
            <a:ext cx="3767760" cy="2825280"/>
          </a:xfrm>
          <a:prstGeom prst="rect">
            <a:avLst/>
          </a:prstGeom>
          <a:ln>
            <a:noFill/>
          </a:ln>
        </p:spPr>
      </p:pic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6264000" y="3528000"/>
            <a:ext cx="3172320" cy="25894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0" y="1989720"/>
            <a:ext cx="9069120" cy="1962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9600" spc="-1" strike="noStrike">
                <a:solidFill>
                  <a:srgbClr val="62a73b"/>
                </a:solidFill>
                <a:latin typeface="Purisa"/>
                <a:ea typeface="DejaVu Sans"/>
              </a:rPr>
              <a:t>РЕБУСЫ</a:t>
            </a:r>
            <a:endParaRPr b="0" lang="ru-RU" sz="9600" spc="-1" strike="noStrike">
              <a:latin typeface="Arial"/>
            </a:endParaRPr>
          </a:p>
        </p:txBody>
      </p:sp>
      <p:pic>
        <p:nvPicPr>
          <p:cNvPr id="83" name="" descr=""/>
          <p:cNvPicPr/>
          <p:nvPr/>
        </p:nvPicPr>
        <p:blipFill>
          <a:blip r:embed="rId4"/>
          <a:stretch/>
        </p:blipFill>
        <p:spPr>
          <a:xfrm>
            <a:off x="7200000" y="216000"/>
            <a:ext cx="2478240" cy="2478240"/>
          </a:xfrm>
          <a:prstGeom prst="rect">
            <a:avLst/>
          </a:prstGeom>
          <a:ln>
            <a:noFill/>
          </a:ln>
        </p:spPr>
      </p:pic>
      <p:sp>
        <p:nvSpPr>
          <p:cNvPr id="84" name="CustomShape 2"/>
          <p:cNvSpPr/>
          <p:nvPr/>
        </p:nvSpPr>
        <p:spPr>
          <a:xfrm>
            <a:off x="4824000" y="6565680"/>
            <a:ext cx="4878000" cy="345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latin typeface="Arial"/>
              </a:rPr>
              <a:t>Разработала: воспитатель Трофимова Т.В.</a:t>
            </a:r>
            <a:endParaRPr b="0" lang="ru-RU" sz="1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432000" y="-144000"/>
            <a:ext cx="9069120" cy="124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1" name="" descr=""/>
          <p:cNvPicPr/>
          <p:nvPr/>
        </p:nvPicPr>
        <p:blipFill>
          <a:blip r:embed="rId1"/>
          <a:stretch/>
        </p:blipFill>
        <p:spPr>
          <a:xfrm>
            <a:off x="1007640" y="936000"/>
            <a:ext cx="7582320" cy="5685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504000" y="-5040"/>
            <a:ext cx="9069120" cy="124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3" name="" descr=""/>
          <p:cNvPicPr/>
          <p:nvPr/>
        </p:nvPicPr>
        <p:blipFill>
          <a:blip r:embed="rId1"/>
          <a:stretch/>
        </p:blipFill>
        <p:spPr>
          <a:xfrm>
            <a:off x="965520" y="936000"/>
            <a:ext cx="7582320" cy="5685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504000" y="-5040"/>
            <a:ext cx="9069120" cy="124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5" name="" descr=""/>
          <p:cNvPicPr/>
          <p:nvPr/>
        </p:nvPicPr>
        <p:blipFill>
          <a:blip r:embed="rId1"/>
          <a:stretch/>
        </p:blipFill>
        <p:spPr>
          <a:xfrm>
            <a:off x="815400" y="936000"/>
            <a:ext cx="7678440" cy="5757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2"/>
          <p:cNvSpPr/>
          <p:nvPr/>
        </p:nvSpPr>
        <p:spPr>
          <a:xfrm>
            <a:off x="504000" y="176904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270360" y="864000"/>
            <a:ext cx="9339840" cy="5757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2"/>
          <p:cNvSpPr/>
          <p:nvPr/>
        </p:nvSpPr>
        <p:spPr>
          <a:xfrm>
            <a:off x="504000" y="176904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387360" y="936000"/>
            <a:ext cx="9223560" cy="568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2"/>
          <p:cNvSpPr/>
          <p:nvPr/>
        </p:nvSpPr>
        <p:spPr>
          <a:xfrm>
            <a:off x="504000" y="176904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4" name="" descr=""/>
          <p:cNvPicPr/>
          <p:nvPr/>
        </p:nvPicPr>
        <p:blipFill>
          <a:blip r:embed="rId1"/>
          <a:stretch/>
        </p:blipFill>
        <p:spPr>
          <a:xfrm>
            <a:off x="394560" y="876240"/>
            <a:ext cx="9322920" cy="5746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2"/>
          <p:cNvSpPr/>
          <p:nvPr/>
        </p:nvSpPr>
        <p:spPr>
          <a:xfrm>
            <a:off x="504000" y="176904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>
            <a:off x="489960" y="933480"/>
            <a:ext cx="9227880" cy="5688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576000" y="-14400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Noto Sans CJK SC"/>
              </a:rPr>
              <a:t> </a:t>
            </a:r>
            <a:r>
              <a:rPr b="1" lang="ru-RU" sz="2400" spc="-1" strike="noStrike">
                <a:solidFill>
                  <a:srgbClr val="ffffff"/>
                </a:solidFill>
                <a:latin typeface="Arial"/>
                <a:ea typeface="Noto Sans CJK SC"/>
              </a:rPr>
              <a:t>Упражнение на снятие напряжения с глаз и шеи.</a:t>
            </a:r>
            <a:br/>
            <a:r>
              <a:rPr b="1" lang="ru-RU" sz="2800" spc="-1" strike="noStrike">
                <a:solidFill>
                  <a:srgbClr val="ffffff"/>
                </a:solidFill>
                <a:latin typeface="Arial"/>
                <a:ea typeface="Noto Sans CJK SC"/>
              </a:rPr>
              <a:t>Рисуем носом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504000" y="1152000"/>
            <a:ext cx="9241920" cy="525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21409a"/>
                </a:solidFill>
                <a:latin typeface="Arial"/>
                <a:ea typeface="DejaVu Sans"/>
              </a:rPr>
              <a:t>Предложите ребенку носом нарисовать в воздухе какой-либо предмет или букву. Попробуйте угадать, что было нарисовано. 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30" name="" descr=""/>
          <p:cNvPicPr/>
          <p:nvPr/>
        </p:nvPicPr>
        <p:blipFill>
          <a:blip r:embed="rId1"/>
          <a:stretch/>
        </p:blipFill>
        <p:spPr>
          <a:xfrm>
            <a:off x="648000" y="2310120"/>
            <a:ext cx="8781840" cy="5233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216000" y="0"/>
            <a:ext cx="9717840" cy="124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Arial"/>
                <a:ea typeface="DejaVu Sans"/>
              </a:rPr>
              <a:t>Какое число спрятано за котенком?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460080" y="2001960"/>
            <a:ext cx="9113040" cy="2574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CustomShape 2"/>
          <p:cNvSpPr/>
          <p:nvPr/>
        </p:nvSpPr>
        <p:spPr>
          <a:xfrm>
            <a:off x="504000" y="176904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5" name="" descr=""/>
          <p:cNvPicPr/>
          <p:nvPr/>
        </p:nvPicPr>
        <p:blipFill>
          <a:blip r:embed="rId1"/>
          <a:stretch/>
        </p:blipFill>
        <p:spPr>
          <a:xfrm>
            <a:off x="720000" y="987120"/>
            <a:ext cx="7629840" cy="5558400"/>
          </a:xfrm>
          <a:prstGeom prst="rect">
            <a:avLst/>
          </a:prstGeom>
          <a:ln>
            <a:noFill/>
          </a:ln>
        </p:spPr>
      </p:pic>
      <p:sp>
        <p:nvSpPr>
          <p:cNvPr id="136" name="CustomShape 3"/>
          <p:cNvSpPr/>
          <p:nvPr/>
        </p:nvSpPr>
        <p:spPr>
          <a:xfrm>
            <a:off x="288000" y="173880"/>
            <a:ext cx="9576000" cy="54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200" spc="-1" strike="noStrike">
                <a:solidFill>
                  <a:srgbClr val="ffffff"/>
                </a:solidFill>
                <a:latin typeface="Arial"/>
                <a:ea typeface="DejaVu Sans"/>
              </a:rPr>
              <a:t>Какое число спрятано за грибочком? звездой?</a:t>
            </a:r>
            <a:endParaRPr b="0" lang="ru-RU" sz="3200" spc="-1" strike="noStrike">
              <a:latin typeface="Arial"/>
            </a:endParaRPr>
          </a:p>
        </p:txBody>
      </p:sp>
    </p:spTree>
  </p:cSld>
  <p:timing>
    <p:tnLst>
      <p:par>
        <p:cTn id="37" dur="indefinite" restart="never" nodeType="tmRoot">
          <p:childTnLst>
            <p:seq>
              <p:cTn id="3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288000" y="1433880"/>
            <a:ext cx="9069120" cy="374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just">
              <a:lnSpc>
                <a:spcPct val="100000"/>
              </a:lnSpc>
            </a:pPr>
            <a:r>
              <a:rPr b="0" lang="ru-RU" sz="4400" spc="-1" strike="noStrike">
                <a:solidFill>
                  <a:srgbClr val="006699"/>
                </a:solidFill>
                <a:latin typeface="Arial"/>
                <a:ea typeface="DejaVu Sans"/>
              </a:rPr>
              <a:t>Ребус - это загадка, в которой зашифровано слово или целая фраза. Загадка может быть представлена в виде картинок, цифр, букв и запятых. Читаются ребусы слева направо. 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1008000" y="445320"/>
            <a:ext cx="7413480" cy="122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faa61a"/>
                </a:solidFill>
                <a:latin typeface="Arial"/>
                <a:ea typeface="DejaVu Sans"/>
              </a:rPr>
              <a:t>Что же такое ребусы?</a:t>
            </a:r>
            <a:endParaRPr b="0" lang="ru-RU" sz="48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523080" y="-17640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ffffff"/>
                </a:solidFill>
                <a:latin typeface="Arial"/>
                <a:ea typeface="DejaVu Sans"/>
              </a:rPr>
              <a:t>Соедини пары картинок с примерами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38" name="" descr=""/>
          <p:cNvPicPr/>
          <p:nvPr/>
        </p:nvPicPr>
        <p:blipFill>
          <a:blip r:embed="rId1"/>
          <a:stretch/>
        </p:blipFill>
        <p:spPr>
          <a:xfrm>
            <a:off x="1200960" y="936000"/>
            <a:ext cx="7112160" cy="5727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9" dur="indefinite" restart="never" nodeType="tmRoot">
          <p:childTnLst>
            <p:seq>
              <p:cTn id="4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CustomShape 2"/>
          <p:cNvSpPr/>
          <p:nvPr/>
        </p:nvSpPr>
        <p:spPr>
          <a:xfrm>
            <a:off x="504000" y="176904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1" name="" descr=""/>
          <p:cNvPicPr/>
          <p:nvPr/>
        </p:nvPicPr>
        <p:blipFill>
          <a:blip r:embed="rId1"/>
          <a:stretch/>
        </p:blipFill>
        <p:spPr>
          <a:xfrm>
            <a:off x="504000" y="963720"/>
            <a:ext cx="9069480" cy="5590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3" name="CustomShape 2"/>
          <p:cNvSpPr/>
          <p:nvPr/>
        </p:nvSpPr>
        <p:spPr>
          <a:xfrm>
            <a:off x="504000" y="176904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4" name="" descr=""/>
          <p:cNvPicPr/>
          <p:nvPr/>
        </p:nvPicPr>
        <p:blipFill>
          <a:blip r:embed="rId1"/>
          <a:stretch/>
        </p:blipFill>
        <p:spPr>
          <a:xfrm>
            <a:off x="1008000" y="1809000"/>
            <a:ext cx="7929000" cy="3228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3" dur="indefinite" restart="never" nodeType="tmRoot">
          <p:childTnLst>
            <p:seq>
              <p:cTn id="4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504000" y="-5040"/>
            <a:ext cx="9069120" cy="124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6" name="" descr=""/>
          <p:cNvPicPr/>
          <p:nvPr/>
        </p:nvPicPr>
        <p:blipFill>
          <a:blip r:embed="rId1"/>
          <a:stretch/>
        </p:blipFill>
        <p:spPr>
          <a:xfrm>
            <a:off x="516960" y="1548360"/>
            <a:ext cx="9213840" cy="3849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5" dur="indefinite" restart="never" nodeType="tmRoot">
          <p:childTnLst>
            <p:seq>
              <p:cTn id="4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Arial"/>
                <a:ea typeface="DejaVu Sans"/>
              </a:rPr>
              <a:t>Ребус — рассказ.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48" name="" descr=""/>
          <p:cNvPicPr/>
          <p:nvPr/>
        </p:nvPicPr>
        <p:blipFill>
          <a:blip r:embed="rId1"/>
          <a:stretch/>
        </p:blipFill>
        <p:spPr>
          <a:xfrm>
            <a:off x="2448000" y="900360"/>
            <a:ext cx="5324760" cy="6657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7" dur="indefinite" restart="never" nodeType="tmRoot">
          <p:childTnLst>
            <p:seq>
              <p:cTn id="4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504000" y="-5040"/>
            <a:ext cx="9069120" cy="1248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0" name="" descr=""/>
          <p:cNvPicPr/>
          <p:nvPr/>
        </p:nvPicPr>
        <p:blipFill>
          <a:blip r:embed="rId1"/>
          <a:stretch/>
        </p:blipFill>
        <p:spPr>
          <a:xfrm>
            <a:off x="0" y="-54360"/>
            <a:ext cx="10149840" cy="7611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9" dur="indefinite" restart="never" nodeType="tmRoot">
          <p:childTnLst>
            <p:seq>
              <p:cTn id="5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Arial"/>
                <a:ea typeface="DejaVu Sans"/>
              </a:rPr>
              <a:t>Используемые ресурсы: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52" name="CustomShape 2"/>
          <p:cNvSpPr/>
          <p:nvPr/>
        </p:nvSpPr>
        <p:spPr>
          <a:xfrm>
            <a:off x="432000" y="1243800"/>
            <a:ext cx="9142920" cy="552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"/>
            </a:pPr>
            <a:r>
              <a:rPr b="0" lang="ru-RU" sz="26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1"/>
              </a:rPr>
              <a:t>http://rebus1.com/index.php?item=history</a:t>
            </a:r>
            <a:endParaRPr b="0" lang="ru-RU" sz="2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"/>
            </a:pPr>
            <a:r>
              <a:rPr b="0" lang="ru-RU" sz="2600" spc="-1" strike="noStrike" u="sng">
                <a:solidFill>
                  <a:srgbClr val="0000ff"/>
                </a:solidFill>
                <a:uFillTx/>
                <a:latin typeface="Arial"/>
                <a:ea typeface="Noto Sans CJK SC"/>
                <a:hlinkClick r:id="rId2"/>
              </a:rPr>
              <a:t>https://historygames.ru/golovolomki/istoriya-rebusov.html</a:t>
            </a:r>
            <a:endParaRPr b="0" lang="ru-RU" sz="2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"/>
            </a:pPr>
            <a:r>
              <a:rPr b="0" lang="ru-RU" sz="2600" spc="-1" strike="noStrike" u="sng">
                <a:solidFill>
                  <a:srgbClr val="0000ff"/>
                </a:solidFill>
                <a:uFillTx/>
                <a:latin typeface="Arial"/>
                <a:ea typeface="Noto Sans CJK SC"/>
                <a:hlinkClick r:id="rId3"/>
              </a:rPr>
              <a:t>https://www.pinterest.ru/pin/402298179203274640/</a:t>
            </a:r>
            <a:endParaRPr b="0" lang="ru-RU" sz="2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"/>
            </a:pPr>
            <a:r>
              <a:rPr b="0" lang="ru-RU" sz="2600" spc="-1" strike="noStrike" u="sng">
                <a:solidFill>
                  <a:srgbClr val="0000ff"/>
                </a:solidFill>
                <a:uFillTx/>
                <a:latin typeface="Arial"/>
                <a:ea typeface="Noto Sans CJK SC"/>
                <a:hlinkClick r:id="rId4"/>
              </a:rPr>
              <a:t>https://logiclike.com/math-logic/rebusy</a:t>
            </a:r>
            <a:endParaRPr b="0" lang="ru-RU" sz="2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"/>
            </a:pPr>
            <a:r>
              <a:rPr b="0" lang="ru-RU" sz="2600" spc="-1" strike="noStrike" u="sng">
                <a:solidFill>
                  <a:srgbClr val="0000ff"/>
                </a:solidFill>
                <a:uFillTx/>
                <a:latin typeface="Arial"/>
                <a:ea typeface="Noto Sans CJK SC"/>
                <a:hlinkClick r:id="rId5"/>
              </a:rPr>
              <a:t>http://nachalo4ka.ru/zanimatelnaya-azbuka-dlya-detey-rebusyi/</a:t>
            </a:r>
            <a:endParaRPr b="0" lang="ru-RU" sz="2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"/>
            </a:pPr>
            <a:r>
              <a:rPr b="0" lang="ru-RU" sz="2600" spc="-1" strike="noStrike">
                <a:solidFill>
                  <a:srgbClr val="0000ff"/>
                </a:solidFill>
                <a:latin typeface="Arial"/>
                <a:ea typeface="Noto Sans CJK SC"/>
              </a:rPr>
              <a:t>https://matsharik.ru/rebusy-1-klass/</a:t>
            </a:r>
            <a:endParaRPr b="0" lang="ru-RU" sz="26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"/>
            </a:pPr>
            <a:r>
              <a:rPr b="0" lang="ru-RU" sz="2600" spc="-1" strike="noStrike">
                <a:solidFill>
                  <a:srgbClr val="0000ff"/>
                </a:solidFill>
                <a:latin typeface="Arial"/>
                <a:ea typeface="Noto Sans CJK SC"/>
              </a:rPr>
              <a:t>http://rostok-cher.ru/i-am-a-parent/play-learn/106--sekrety-puzzles-solved</a:t>
            </a:r>
            <a:endParaRPr b="0" lang="ru-RU" sz="2600" spc="-1" strike="noStrike">
              <a:latin typeface="Arial"/>
            </a:endParaRPr>
          </a:p>
        </p:txBody>
      </p:sp>
    </p:spTree>
  </p:cSld>
  <p:timing>
    <p:tnLst>
      <p:par>
        <p:cTn id="51" dur="indefinite" restart="never" nodeType="tmRoot">
          <p:childTnLst>
            <p:seq>
              <p:cTn id="5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504000" y="301320"/>
            <a:ext cx="9069120" cy="63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Arial"/>
                <a:ea typeface="DejaVu Sans"/>
              </a:rPr>
              <a:t>История ребусов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432000" y="115200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1480" algn="just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66cc"/>
                </a:solidFill>
                <a:latin typeface="Arial"/>
                <a:ea typeface="DejaVu Sans"/>
              </a:rPr>
              <a:t>Прародителем ребусов считают рисуночное письмо древнего Египта и пиктограммы древнего Китая. Рисунками из разных предметов в то время часто заменяли сложные в изображении слова. 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752040" y="3672000"/>
            <a:ext cx="4230720" cy="3660120"/>
          </a:xfrm>
          <a:prstGeom prst="rect">
            <a:avLst/>
          </a:prstGeom>
          <a:ln>
            <a:noFill/>
          </a:ln>
        </p:spPr>
      </p:pic>
      <p:pic>
        <p:nvPicPr>
          <p:cNvPr id="90" name="" descr=""/>
          <p:cNvPicPr/>
          <p:nvPr/>
        </p:nvPicPr>
        <p:blipFill>
          <a:blip r:embed="rId2"/>
          <a:stretch/>
        </p:blipFill>
        <p:spPr>
          <a:xfrm>
            <a:off x="5760000" y="3600000"/>
            <a:ext cx="3597480" cy="3686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2"/>
          <p:cNvSpPr/>
          <p:nvPr/>
        </p:nvSpPr>
        <p:spPr>
          <a:xfrm>
            <a:off x="504000" y="1008000"/>
            <a:ext cx="8565840" cy="467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3200" spc="-1" strike="noStrike">
                <a:solidFill>
                  <a:srgbClr val="0066cc"/>
                </a:solidFill>
                <a:latin typeface="Arial"/>
                <a:ea typeface="DejaVu Sans"/>
              </a:rPr>
              <a:t>Первый печатный сборник был составлен в 1582 году, французским художником Этьеном Табуро.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792000" y="2795040"/>
            <a:ext cx="3961800" cy="3723840"/>
          </a:xfrm>
          <a:prstGeom prst="rect">
            <a:avLst/>
          </a:prstGeom>
          <a:ln>
            <a:noFill/>
          </a:ln>
        </p:spPr>
      </p:pic>
      <p:pic>
        <p:nvPicPr>
          <p:cNvPr id="94" name="" descr=""/>
          <p:cNvPicPr/>
          <p:nvPr/>
        </p:nvPicPr>
        <p:blipFill>
          <a:blip r:embed="rId2"/>
          <a:stretch/>
        </p:blipFill>
        <p:spPr>
          <a:xfrm>
            <a:off x="5393880" y="2232000"/>
            <a:ext cx="3383640" cy="4173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2"/>
          <p:cNvSpPr/>
          <p:nvPr/>
        </p:nvSpPr>
        <p:spPr>
          <a:xfrm>
            <a:off x="288360" y="130356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66cc"/>
                </a:solidFill>
                <a:latin typeface="Arial"/>
                <a:ea typeface="DejaVu Sans"/>
              </a:rPr>
              <a:t>В XVI веке нарисованные ребусы появились в Англии, Германии и Италии.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5688000" y="2298600"/>
            <a:ext cx="3093480" cy="4204800"/>
          </a:xfrm>
          <a:prstGeom prst="rect">
            <a:avLst/>
          </a:prstGeom>
          <a:ln>
            <a:noFill/>
          </a:ln>
        </p:spPr>
      </p:pic>
      <p:pic>
        <p:nvPicPr>
          <p:cNvPr id="98" name="" descr=""/>
          <p:cNvPicPr/>
          <p:nvPr/>
        </p:nvPicPr>
        <p:blipFill>
          <a:blip r:embed="rId2"/>
          <a:stretch/>
        </p:blipFill>
        <p:spPr>
          <a:xfrm>
            <a:off x="919440" y="2592000"/>
            <a:ext cx="3902400" cy="3652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2"/>
          <p:cNvSpPr/>
          <p:nvPr/>
        </p:nvSpPr>
        <p:spPr>
          <a:xfrm>
            <a:off x="504000" y="108756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432000" indent="-3214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66cc"/>
                </a:solidFill>
                <a:latin typeface="Arial"/>
                <a:ea typeface="DejaVu Sans"/>
              </a:rPr>
              <a:t> </a:t>
            </a:r>
            <a:r>
              <a:rPr b="0" lang="ru-RU" sz="3200" spc="-1" strike="noStrike">
                <a:solidFill>
                  <a:srgbClr val="0066cc"/>
                </a:solidFill>
                <a:latin typeface="Arial"/>
                <a:ea typeface="DejaVu Sans"/>
              </a:rPr>
              <a:t>В России ребусы появились впервые в 1845 году.</a:t>
            </a:r>
            <a:endParaRPr b="0" lang="ru-RU" sz="3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101" name="" descr=""/>
          <p:cNvPicPr/>
          <p:nvPr/>
        </p:nvPicPr>
        <p:blipFill>
          <a:blip r:embed="rId1"/>
          <a:stretch/>
        </p:blipFill>
        <p:spPr>
          <a:xfrm>
            <a:off x="2088000" y="1944000"/>
            <a:ext cx="6293160" cy="4553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432360" y="82440"/>
            <a:ext cx="9069120" cy="63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Arial"/>
                <a:ea typeface="DejaVu Sans"/>
              </a:rPr>
              <a:t>Ребус 1883 года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504000" y="176904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637920" y="932400"/>
            <a:ext cx="8950680" cy="5712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2"/>
          <p:cNvSpPr/>
          <p:nvPr/>
        </p:nvSpPr>
        <p:spPr>
          <a:xfrm>
            <a:off x="504000" y="576000"/>
            <a:ext cx="9069120" cy="489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spcBef>
                <a:spcPts val="1417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2800" spc="-1" strike="noStrike">
                <a:solidFill>
                  <a:srgbClr val="0066cc"/>
                </a:solidFill>
                <a:latin typeface="Arial"/>
                <a:ea typeface="DejaVu Sans"/>
              </a:rPr>
              <a:t>- читать слова и фразы нужно слева направо;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2800" spc="-1" strike="noStrike">
                <a:solidFill>
                  <a:srgbClr val="0066cc"/>
                </a:solidFill>
                <a:latin typeface="Arial"/>
                <a:ea typeface="DejaVu Sans"/>
              </a:rPr>
              <a:t>- картинка перевёрнута (к примеру, изображен перевёрнутый нос, то разгадка слово - сон);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2800" spc="-1" strike="noStrike">
                <a:solidFill>
                  <a:srgbClr val="0066cc"/>
                </a:solidFill>
                <a:latin typeface="Arial"/>
                <a:ea typeface="DejaVu Sans"/>
              </a:rPr>
              <a:t>- изображена стрелка справа налево (показывает, что считать слово необходимо справа налево, "дог" - "год"), если стрелок много, то читать так нужно несколько слов;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2800" spc="-1" strike="noStrike">
                <a:solidFill>
                  <a:srgbClr val="0066cc"/>
                </a:solidFill>
                <a:latin typeface="Arial"/>
                <a:ea typeface="DejaVu Sans"/>
              </a:rPr>
              <a:t>- запятая вверху перед ребусом, говорит о том, что первая буква слова вычеркивается, если после слова, то последняя буква (сколько запятых, столько букв и убираем);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3200" spc="-1" strike="noStrike">
                <a:solidFill>
                  <a:srgbClr val="0066cc"/>
                </a:solidFill>
                <a:latin typeface="Arial"/>
                <a:ea typeface="DejaVu Sans"/>
              </a:rPr>
              <a:t>    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07" name="CustomShape 3"/>
          <p:cNvSpPr/>
          <p:nvPr/>
        </p:nvSpPr>
        <p:spPr>
          <a:xfrm>
            <a:off x="1665000" y="101880"/>
            <a:ext cx="7092720" cy="60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ffffff"/>
                </a:solidFill>
                <a:latin typeface="Arial"/>
                <a:ea typeface="DejaVu Sans"/>
              </a:rPr>
              <a:t>Правила разгадывания ребусов</a:t>
            </a:r>
            <a:endParaRPr b="0" lang="ru-RU" sz="3600" spc="-1" strike="noStrike"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504000" y="-5040"/>
            <a:ext cx="9069120" cy="124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ustomShape 2"/>
          <p:cNvSpPr/>
          <p:nvPr/>
        </p:nvSpPr>
        <p:spPr>
          <a:xfrm>
            <a:off x="504000" y="1087560"/>
            <a:ext cx="9069120" cy="438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2800" spc="-1" strike="noStrike">
                <a:solidFill>
                  <a:srgbClr val="0066cc"/>
                </a:solidFill>
                <a:latin typeface="Arial"/>
                <a:ea typeface="DejaVu Sans"/>
              </a:rPr>
              <a:t>- зачёркнутая буква показывает о том, что ёё нужно убрать из слова;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2800" spc="-1" strike="noStrike">
                <a:solidFill>
                  <a:srgbClr val="0066cc"/>
                </a:solidFill>
                <a:latin typeface="Arial"/>
                <a:ea typeface="DejaVu Sans"/>
              </a:rPr>
              <a:t>- если с зачёркнутой буквой рядом стоит другая, то меняем одну на другую;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2800" spc="-1" strike="noStrike">
                <a:solidFill>
                  <a:srgbClr val="0066cc"/>
                </a:solidFill>
                <a:latin typeface="Arial"/>
                <a:ea typeface="DejaVu Sans"/>
              </a:rPr>
              <a:t>- если под картинкой написаны цифры, то слово состоит из букв под написанными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b="0" lang="ru-RU" sz="2800" spc="-1" strike="noStrike">
                <a:solidFill>
                  <a:srgbClr val="0066cc"/>
                </a:solidFill>
                <a:latin typeface="Arial"/>
                <a:ea typeface="DejaVu Sans"/>
              </a:rPr>
              <a:t>- один рисунок расположен под другим (или в любом другом положении), то между словами ставим предлог в, на, над, под и т.д. соответственно изображению;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ru-RU" sz="2800" spc="-1" strike="noStrike"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2020-04-20T16:40:15Z</dcterms:created>
  <dc:creator/>
  <dc:description/>
  <dc:language>ru-RU</dc:language>
  <cp:lastModifiedBy/>
  <dcterms:modified xsi:type="dcterms:W3CDTF">2020-08-23T22:07:56Z</dcterms:modified>
  <cp:revision>44</cp:revision>
  <dc:subject/>
  <dc:title>Blue Curve</dc:title>
</cp:coreProperties>
</file>