
<file path=[Content_Types].xml><?xml version="1.0" encoding="utf-8"?>
<Types xmlns="http://schemas.openxmlformats.org/package/2006/content-types">
  <Override ContentType="application/vnd.openxmlformats-officedocument.presentationml.slide+xml" PartName="/ppt/slides/slide6.xml"/>
  <Override ContentType="application/vnd.openxmlformats-officedocument.presentationml.slide+xml" PartName="/ppt/slides/slide29.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7.xml"/>
  <Override ContentType="application/vnd.openxmlformats-officedocument.presentationml.slideLayout+xml" PartName="/ppt/slideLayouts/slideLayout4.xml"/>
  <Override ContentType="application/vnd.openxmlformats-officedocument.presentationml.slideLayout+xml" PartName="/ppt/slideLayouts/slideLayout6.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theme+xml" PartName="/ppt/theme/theme1.xml"/>
  <Override ContentType="application/vnd.openxmlformats-officedocument.presentationml.slideLayout+xml" PartName="/ppt/slideLayouts/slideLayout2.xml"/>
  <Override ContentType="application/vnd.openxmlformats-officedocument.presentationml.slideLayout+xml" PartName="/ppt/slideLayouts/slideLayout3.xml"/>
  <Default ContentType="image/jpeg" Extension="jpeg"/>
  <Default ContentType="image/x-emf" Extension="emf"/>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31.xml"/>
  <Override ContentType="application/vnd.openxmlformats-officedocument.presentationml.slideLayout+xml" PartName="/ppt/slideLayouts/slideLayout1.xml"/>
  <Override ContentType="application/vnd.openxmlformats-officedocument.extended-properties+xml" PartName="/docProps/app.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0.xml"/>
  <Override ContentType="application/vnd.openxmlformats-officedocument.presentationml.tableStyles+xml" PartName="/ppt/tableStyles.xml"/>
  <Override ContentType="application/vnd.openxmlformats-officedocument.presentationml.slideLayout+xml" PartName="/ppt/slideLayouts/slideLayout11.xml"/>
  <Override ContentType="application/vnd.openxmlformats-officedocument.presentationml.slideLayout+xml" PartName="/ppt/slideLayouts/slideLayout10.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viewProps+xml" PartName="/ppt/viewProps.xml"/>
  <Override ContentType="application/vnd.openxmlformats-officedocument.presentationml.slideLayout+xml" PartName="/ppt/slideLayouts/slideLayout9.xml"/>
  <Override ContentType="application/vnd.openxmlformats-package.core-properties+xml" PartName="/docProps/core.xml"/>
  <Override ContentType="application/vnd.openxmlformats-officedocument.presentationml.slide+xml" PartName="/ppt/slides/slide5.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Layout+xml" PartName="/ppt/slideLayouts/slideLayout7.xml"/>
  <Default ContentType="image/png" Extension="png"/>
  <Override ContentType="application/vnd.openxmlformats-officedocument.presentationml.slide+xml" PartName="/ppt/slides/slide3.xml"/>
  <Override ContentType="application/vnd.openxmlformats-officedocument.presentationml.slide+xml" PartName="/ppt/slides/slide17.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slideLayout+xml" PartName="/ppt/slideLayouts/slideLayout5.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app.xml" Type="http://schemas.openxmlformats.org/officeDocument/2006/relationships/extended-properties"/><Relationship Id="rId2" Target="docProps/core.xml" Type="http://schemas.openxmlformats.org/package/2006/relationships/metadata/core-properties"/><Relationship Id="rId1" Target="ppt/presentation.xml" Type="http://schemas.openxmlformats.org/officeDocument/2006/relationships/officeDocument"/><Relationship Id="rId4"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0" r:id="rId7"/>
    <p:sldId id="268" r:id="rId8"/>
    <p:sldId id="264" r:id="rId9"/>
    <p:sldId id="265" r:id="rId10"/>
    <p:sldId id="266" r:id="rId11"/>
    <p:sldId id="271" r:id="rId12"/>
    <p:sldId id="270" r:id="rId13"/>
    <p:sldId id="272" r:id="rId14"/>
    <p:sldId id="279" r:id="rId15"/>
    <p:sldId id="281" r:id="rId16"/>
    <p:sldId id="273" r:id="rId17"/>
    <p:sldId id="275" r:id="rId18"/>
    <p:sldId id="276" r:id="rId19"/>
    <p:sldId id="277" r:id="rId20"/>
    <p:sldId id="278" r:id="rId21"/>
    <p:sldId id="282" r:id="rId22"/>
    <p:sldId id="283" r:id="rId23"/>
    <p:sldId id="284" r:id="rId24"/>
    <p:sldId id="285" r:id="rId25"/>
    <p:sldId id="286" r:id="rId26"/>
    <p:sldId id="287" r:id="rId27"/>
    <p:sldId id="267" r:id="rId28"/>
    <p:sldId id="288" r:id="rId29"/>
    <p:sldId id="289" r:id="rId30"/>
    <p:sldId id="290" r:id="rId31"/>
    <p:sldId id="292" r:id="rId3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302" y="30"/>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2765591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38006079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19142487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1734249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1984520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3132078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3000657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1763380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21743192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378909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F8CE5793-DD8D-4238-A354-30B3392D5176}" type="datetimeFigureOut">
              <a:rPr lang="ru-RU" smtClean="0"/>
              <a:pPr/>
              <a:t>24.08.2020</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15831092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CE5793-DD8D-4238-A354-30B3392D5176}" type="datetimeFigureOut">
              <a:rPr lang="ru-RU" smtClean="0"/>
              <a:pPr/>
              <a:t>24.08.2020</a:t>
            </a:fld>
            <a:endParaRPr lang="ru-RU" dirty="0"/>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dirty="0"/>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5DCE4C-455C-47DD-89AA-3EAABBB48ECD}" type="slidenum">
              <a:rPr lang="ru-RU" smtClean="0"/>
              <a:pPr/>
              <a:t>‹#›</a:t>
            </a:fld>
            <a:endParaRPr lang="ru-RU" dirty="0"/>
          </a:p>
        </p:txBody>
      </p:sp>
    </p:spTree>
    <p:extLst>
      <p:ext uri="{BB962C8B-B14F-4D97-AF65-F5344CB8AC3E}">
        <p14:creationId xmlns="" xmlns:p14="http://schemas.microsoft.com/office/powerpoint/2010/main" val="22926888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7.jpeg" Type="http://schemas.openxmlformats.org/officeDocument/2006/relationships/image"/><Relationship Id="rId1" Target="../slideLayouts/slideLayout1.xml" Type="http://schemas.openxmlformats.org/officeDocument/2006/relationships/slideLayout"/></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6.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2.xml.rels><?xml version="1.0" encoding="UTF-8" standalone="yes" ?><Relationships xmlns="http://schemas.openxmlformats.org/package/2006/relationships"><Relationship Id="rId3" Target="../media/image34.jpeg" Type="http://schemas.openxmlformats.org/officeDocument/2006/relationships/image"/><Relationship Id="rId2" Target="../media/image1.jpeg" Type="http://schemas.openxmlformats.org/officeDocument/2006/relationships/image"/><Relationship Id="rId1" Target="../slideLayouts/slideLayout6.xml" Type="http://schemas.openxmlformats.org/officeDocument/2006/relationships/slideLayout"/><Relationship Id="rId4" Target="../media/image35.jpeg" Type="http://schemas.openxmlformats.org/officeDocument/2006/relationships/image"/></Relationships>
</file>

<file path=ppt/slides/_rels/slide23.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1.jpeg"/><Relationship Id="rId1" Type="http://schemas.openxmlformats.org/officeDocument/2006/relationships/slideLayout" Target="../slideLayouts/slideLayout6.xml"/><Relationship Id="rId4" Type="http://schemas.openxmlformats.org/officeDocument/2006/relationships/image" Target="../media/image37.jpeg"/></Relationships>
</file>

<file path=ppt/slides/_rels/slide24.xml.rels><?xml version="1.0" encoding="UTF-8" standalone="yes" ?><Relationships xmlns="http://schemas.openxmlformats.org/package/2006/relationships"><Relationship Id="rId3" Target="../media/image38.jpeg" Type="http://schemas.openxmlformats.org/officeDocument/2006/relationships/image"/><Relationship Id="rId2" Target="../media/image1.jpeg" Type="http://schemas.openxmlformats.org/officeDocument/2006/relationships/image"/><Relationship Id="rId1" Target="../slideLayouts/slideLayout6.xml" Type="http://schemas.openxmlformats.org/officeDocument/2006/relationships/slideLayout"/><Relationship Id="rId6" Target="../media/image41.jpeg" Type="http://schemas.openxmlformats.org/officeDocument/2006/relationships/image"/><Relationship Id="rId5" Target="../media/image40.jpeg" Type="http://schemas.openxmlformats.org/officeDocument/2006/relationships/image"/><Relationship Id="rId4" Target="../media/image39.jpeg" Type="http://schemas.openxmlformats.org/officeDocument/2006/relationships/image"/></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arget="../media/image42.jpeg" Type="http://schemas.openxmlformats.org/officeDocument/2006/relationships/image"/><Relationship Id="rId2" Target="../media/image1.jpeg" Type="http://schemas.openxmlformats.org/officeDocument/2006/relationships/image"/><Relationship Id="rId1" Target="../slideLayouts/slideLayout7.xml" Type="http://schemas.openxmlformats.org/officeDocument/2006/relationships/slideLayout"/><Relationship Id="rId5" Target="../media/image44.jpeg" Type="http://schemas.openxmlformats.org/officeDocument/2006/relationships/image"/><Relationship Id="rId4" Target="../media/image43.jpeg" Type="http://schemas.openxmlformats.org/officeDocument/2006/relationships/image"/></Relationships>
</file>

<file path=ppt/slides/_rels/slide27.xml.rels><?xml version="1.0" encoding="UTF-8" standalone="yes" ?><Relationships xmlns="http://schemas.openxmlformats.org/package/2006/relationships"><Relationship Id="rId2" Target="../media/image7.jpeg" Type="http://schemas.openxmlformats.org/officeDocument/2006/relationships/image"/><Relationship Id="rId1" Target="../slideLayouts/slideLayout6.xml" Type="http://schemas.openxmlformats.org/officeDocument/2006/relationships/slideLayout"/></Relationships>
</file>

<file path=ppt/slides/_rels/slide28.xml.rels><?xml version="1.0" encoding="UTF-8" standalone="yes" ?><Relationships xmlns="http://schemas.openxmlformats.org/package/2006/relationships"><Relationship Id="rId3" Target="../media/image46.jpeg" Type="http://schemas.openxmlformats.org/officeDocument/2006/relationships/image"/><Relationship Id="rId2" Target="../media/image45.jpeg" Type="http://schemas.openxmlformats.org/officeDocument/2006/relationships/image"/><Relationship Id="rId1" Target="../slideLayouts/slideLayout7.xml" Type="http://schemas.openxmlformats.org/officeDocument/2006/relationships/slideLayout"/><Relationship Id="rId4" Target="../media/image47.jpeg" Type="http://schemas.openxmlformats.org/officeDocument/2006/relationships/image"/></Relationships>
</file>

<file path=ppt/slides/_rels/slide29.xml.rels><?xml version="1.0" encoding="UTF-8" standalone="yes" ?><Relationships xmlns="http://schemas.openxmlformats.org/package/2006/relationships"><Relationship Id="rId3" Target="../media/image48.jpeg" Type="http://schemas.openxmlformats.org/officeDocument/2006/relationships/image"/><Relationship Id="rId2" Target="../media/image45.jpeg" Type="http://schemas.openxmlformats.org/officeDocument/2006/relationships/image"/><Relationship Id="rId1" Target="../slideLayouts/slideLayout7.xml" Type="http://schemas.openxmlformats.org/officeDocument/2006/relationships/slideLayout"/><Relationship Id="rId4" Target="../media/image49.jpeg" Type="http://schemas.openxmlformats.org/officeDocument/2006/relationships/image"/></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arget="../media/image50.png" Type="http://schemas.openxmlformats.org/officeDocument/2006/relationships/image"/><Relationship Id="rId2" Target="../media/image45.jpeg" Type="http://schemas.openxmlformats.org/officeDocument/2006/relationships/image"/><Relationship Id="rId1" Target="../slideLayouts/slideLayout7.xml" Type="http://schemas.openxmlformats.org/officeDocument/2006/relationships/slideLayout"/></Relationships>
</file>

<file path=ppt/slides/_rels/slide31.xml.rels><?xml version="1.0" encoding="UTF-8" standalone="yes" ?><Relationships xmlns="http://schemas.openxmlformats.org/package/2006/relationships"><Relationship Id="rId2" Target="../media/image45.jpeg" Type="http://schemas.openxmlformats.org/officeDocument/2006/relationships/image"/><Relationship Id="rId1" Target="../slideLayouts/slideLayout6.xml" Type="http://schemas.openxmlformats.org/officeDocument/2006/relationships/slideLayout"/></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arget="../media/image8.jpeg" Type="http://schemas.openxmlformats.org/officeDocument/2006/relationships/image"/><Relationship Id="rId2" Target="../media/image7.jpeg" Type="http://schemas.openxmlformats.org/officeDocument/2006/relationships/image"/><Relationship Id="rId1" Target="../slideLayouts/slideLayout6.xml" Type="http://schemas.openxmlformats.org/officeDocument/2006/relationships/slideLayout"/></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0" y="1052737"/>
            <a:ext cx="6012160" cy="792087"/>
          </a:xfrm>
        </p:spPr>
        <p:txBody>
          <a:bodyPr>
            <a:normAutofit/>
          </a:bodyPr>
          <a:lstStyle/>
          <a:p>
            <a:r>
              <a:rPr lang="ru-RU" altLang="ru-RU" sz="1400" b="1" dirty="0">
                <a:solidFill>
                  <a:srgbClr val="002060"/>
                </a:solidFill>
                <a:latin typeface="Times New Roman" pitchFamily="18" charset="0"/>
                <a:cs typeface="Times New Roman" pitchFamily="18" charset="0"/>
              </a:rPr>
              <a:t>муниципальное бюджетное дошкольное образовательное учреждение </a:t>
            </a:r>
            <a:br>
              <a:rPr lang="ru-RU" altLang="ru-RU" sz="1400" b="1" dirty="0">
                <a:solidFill>
                  <a:srgbClr val="002060"/>
                </a:solidFill>
                <a:latin typeface="Times New Roman" pitchFamily="18" charset="0"/>
                <a:cs typeface="Times New Roman" pitchFamily="18" charset="0"/>
              </a:rPr>
            </a:br>
            <a:r>
              <a:rPr lang="ru-RU" altLang="ru-RU" sz="1400" b="1" dirty="0">
                <a:solidFill>
                  <a:srgbClr val="002060"/>
                </a:solidFill>
                <a:latin typeface="Times New Roman" pitchFamily="18" charset="0"/>
                <a:cs typeface="Times New Roman" pitchFamily="18" charset="0"/>
              </a:rPr>
              <a:t> «Детский сад № 20 «Росинка»</a:t>
            </a:r>
            <a:r>
              <a:rPr lang="ru-RU" sz="1400" b="1" dirty="0">
                <a:solidFill>
                  <a:srgbClr val="002060"/>
                </a:solidFill>
              </a:rPr>
              <a:t/>
            </a:r>
            <a:br>
              <a:rPr lang="ru-RU" sz="1400" b="1" dirty="0">
                <a:solidFill>
                  <a:srgbClr val="002060"/>
                </a:solidFill>
              </a:rPr>
            </a:br>
            <a:endParaRPr lang="ru-RU" sz="1400" b="1" dirty="0">
              <a:solidFill>
                <a:srgbClr val="002060"/>
              </a:solidFill>
            </a:endParaRPr>
          </a:p>
        </p:txBody>
      </p:sp>
      <p:sp>
        <p:nvSpPr>
          <p:cNvPr id="3" name="Подзаголовок 2"/>
          <p:cNvSpPr>
            <a:spLocks noGrp="1"/>
          </p:cNvSpPr>
          <p:nvPr>
            <p:ph type="subTitle" idx="1"/>
          </p:nvPr>
        </p:nvSpPr>
        <p:spPr>
          <a:xfrm>
            <a:off x="0" y="2564904"/>
            <a:ext cx="6588224" cy="2088232"/>
          </a:xfrm>
        </p:spPr>
        <p:txBody>
          <a:bodyPr>
            <a:normAutofit/>
          </a:bodyPr>
          <a:lstStyle/>
          <a:p>
            <a:pPr lvl="0"/>
            <a:r>
              <a:rPr lang="ru-RU" b="1" dirty="0">
                <a:solidFill>
                  <a:srgbClr val="002060"/>
                </a:solidFill>
                <a:latin typeface="Times New Roman" panose="02020603050405020304" pitchFamily="18" charset="0"/>
                <a:cs typeface="Times New Roman" panose="02020603050405020304" pitchFamily="18" charset="0"/>
              </a:rPr>
              <a:t>Дидактические игры и пособия –по правилам дорожного движения для детей дошкольного возраста </a:t>
            </a:r>
          </a:p>
          <a:p>
            <a:endParaRPr lang="ru-RU"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3779912" y="5489677"/>
            <a:ext cx="3635896" cy="923330"/>
          </a:xfrm>
          <a:prstGeom prst="rect">
            <a:avLst/>
          </a:prstGeom>
        </p:spPr>
        <p:txBody>
          <a:bodyPr wrap="square">
            <a:spAutoFit/>
          </a:bodyPr>
          <a:lstStyle/>
          <a:p>
            <a:r>
              <a:rPr lang="ru-RU" b="1" dirty="0">
                <a:solidFill>
                  <a:srgbClr val="002060"/>
                </a:solidFill>
                <a:latin typeface="Times New Roman" pitchFamily="18" charset="0"/>
                <a:cs typeface="Times New Roman" pitchFamily="18" charset="0"/>
              </a:rPr>
              <a:t>Презентацию подготовила:</a:t>
            </a:r>
          </a:p>
          <a:p>
            <a:r>
              <a:rPr lang="ru-RU" b="1" dirty="0">
                <a:solidFill>
                  <a:srgbClr val="002060"/>
                </a:solidFill>
                <a:latin typeface="Times New Roman" pitchFamily="18" charset="0"/>
                <a:cs typeface="Times New Roman" pitchFamily="18" charset="0"/>
              </a:rPr>
              <a:t>Инструктор по физической культуре </a:t>
            </a:r>
            <a:r>
              <a:rPr lang="ru-RU" b="1" dirty="0" err="1">
                <a:solidFill>
                  <a:srgbClr val="002060"/>
                </a:solidFill>
                <a:latin typeface="Times New Roman" pitchFamily="18" charset="0"/>
                <a:cs typeface="Times New Roman" pitchFamily="18" charset="0"/>
              </a:rPr>
              <a:t>Борутенко</a:t>
            </a:r>
            <a:r>
              <a:rPr lang="ru-RU" b="1" dirty="0">
                <a:solidFill>
                  <a:srgbClr val="002060"/>
                </a:solidFill>
                <a:latin typeface="Times New Roman" pitchFamily="18" charset="0"/>
                <a:cs typeface="Times New Roman" pitchFamily="18" charset="0"/>
              </a:rPr>
              <a:t> О.В.</a:t>
            </a:r>
          </a:p>
        </p:txBody>
      </p:sp>
    </p:spTree>
    <p:extLst>
      <p:ext uri="{BB962C8B-B14F-4D97-AF65-F5344CB8AC3E}">
        <p14:creationId xmlns="" xmlns:p14="http://schemas.microsoft.com/office/powerpoint/2010/main" val="2564518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ctrTitle"/>
          </p:nvPr>
        </p:nvSpPr>
        <p:spPr>
          <a:xfrm>
            <a:off x="-108520" y="980728"/>
            <a:ext cx="7416824" cy="5760640"/>
          </a:xfrm>
        </p:spPr>
        <p:txBody>
          <a:bodyPr>
            <a:noAutofit/>
          </a:bodyPr>
          <a:lstStyle/>
          <a:p>
            <a:r>
              <a:rPr lang="ru-RU" sz="1500" b="1" dirty="0">
                <a:latin typeface="Times New Roman" pitchFamily="18" charset="0"/>
                <a:cs typeface="Times New Roman" pitchFamily="18" charset="0"/>
              </a:rPr>
              <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Воспитатели детей группы раннего возраста «Родничок» </a:t>
            </a:r>
            <a:br>
              <a:rPr lang="ru-RU" sz="1500" b="1" dirty="0">
                <a:latin typeface="Times New Roman" pitchFamily="18" charset="0"/>
                <a:cs typeface="Times New Roman" pitchFamily="18" charset="0"/>
              </a:rPr>
            </a:br>
            <a:r>
              <a:rPr lang="ru-RU" sz="1500" b="1" dirty="0" err="1">
                <a:latin typeface="Times New Roman" pitchFamily="18" charset="0"/>
                <a:cs typeface="Times New Roman" pitchFamily="18" charset="0"/>
              </a:rPr>
              <a:t>Валенко</a:t>
            </a:r>
            <a:r>
              <a:rPr lang="ru-RU" sz="1500" b="1" dirty="0">
                <a:latin typeface="Times New Roman" pitchFamily="18" charset="0"/>
                <a:cs typeface="Times New Roman" pitchFamily="18" charset="0"/>
              </a:rPr>
              <a:t> С.П.,  </a:t>
            </a:r>
            <a:r>
              <a:rPr lang="ru-RU" sz="1500" b="1" dirty="0" err="1">
                <a:latin typeface="Times New Roman" pitchFamily="18" charset="0"/>
                <a:cs typeface="Times New Roman" pitchFamily="18" charset="0"/>
              </a:rPr>
              <a:t>Гассельбах</a:t>
            </a:r>
            <a:r>
              <a:rPr lang="ru-RU" sz="1500" b="1" dirty="0">
                <a:latin typeface="Times New Roman" pitchFamily="18" charset="0"/>
                <a:cs typeface="Times New Roman" pitchFamily="18" charset="0"/>
              </a:rPr>
              <a:t> С.А.</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Дидактическая игра по ПДД.</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«Маленькие пешеходы»</a:t>
            </a:r>
            <a:br>
              <a:rPr lang="ru-RU" sz="1500" b="1" dirty="0">
                <a:latin typeface="Times New Roman" pitchFamily="18" charset="0"/>
                <a:cs typeface="Times New Roman" pitchFamily="18" charset="0"/>
              </a:rPr>
            </a:br>
            <a:r>
              <a:rPr lang="ru-RU" sz="1500" b="1" u="sng" dirty="0">
                <a:latin typeface="Times New Roman" pitchFamily="18" charset="0"/>
                <a:cs typeface="Times New Roman" pitchFamily="18" charset="0"/>
              </a:rPr>
              <a:t>Цель игры: </a:t>
            </a:r>
            <a:r>
              <a:rPr lang="ru-RU" sz="1500" b="1" dirty="0">
                <a:latin typeface="Times New Roman" pitchFamily="18" charset="0"/>
                <a:cs typeface="Times New Roman" pitchFamily="18" charset="0"/>
              </a:rPr>
              <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 ознакомление детей с элементарными правилами дорожного движения.</a:t>
            </a:r>
            <a:br>
              <a:rPr lang="ru-RU" sz="1500" b="1" dirty="0">
                <a:latin typeface="Times New Roman" pitchFamily="18" charset="0"/>
                <a:cs typeface="Times New Roman" pitchFamily="18" charset="0"/>
              </a:rPr>
            </a:br>
            <a:r>
              <a:rPr lang="ru-RU" sz="1500" b="1" u="sng" dirty="0">
                <a:latin typeface="Times New Roman" pitchFamily="18" charset="0"/>
                <a:cs typeface="Times New Roman" pitchFamily="18" charset="0"/>
              </a:rPr>
              <a:t>Задачи:</a:t>
            </a:r>
            <a:r>
              <a:rPr lang="ru-RU" sz="1500" b="1" dirty="0">
                <a:latin typeface="Times New Roman" pitchFamily="18" charset="0"/>
                <a:cs typeface="Times New Roman" pitchFamily="18" charset="0"/>
              </a:rPr>
              <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 познакомить со светофором, о назначении его цветов, пешеходным переходом.</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 дать детям представления о пространственных отношениях в верху, внизу используя дидактический материал.</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 воспитывать правила безопасного поведения на дороге.</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Ход игры:</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Игра проводится на макете.</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Первый вариант (для пешеходов)</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С помощью кукол и воспитателя дети разыгрывают различные дорожные ситуации. Так на управляемом перекрёстке на зелёный цвет светофора куклы переходят улицу, на желтый останавливаются, ждут, на красный продолжают стоять.</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Затем куклы идут по тротуару до «Пешеходного перехода» и там переходят проезжую часть.</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Второй вариант (для водителей)</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С помощью машинок детей знакомим с правилами поведения на дороге.</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Детям объясняем, что обозначает каждый сигнал светофора, разыгрывая дорожные ситуации.  </a:t>
            </a:r>
            <a:br>
              <a:rPr lang="ru-RU" sz="1500" b="1" dirty="0">
                <a:latin typeface="Times New Roman" pitchFamily="18" charset="0"/>
                <a:cs typeface="Times New Roman" pitchFamily="18" charset="0"/>
              </a:rPr>
            </a:br>
            <a:r>
              <a:rPr lang="ru-RU" sz="1500" dirty="0"/>
              <a:t> </a:t>
            </a:r>
            <a:br>
              <a:rPr lang="ru-RU" sz="1500" dirty="0"/>
            </a:br>
            <a:endParaRPr lang="ru-RU" sz="15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25704264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Рисунок 4" descr="C:\Users\Оксана\Downloads\IMG_20181224_111030.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641809" y="1589780"/>
            <a:ext cx="3240360" cy="2443884"/>
          </a:xfrm>
          <a:prstGeom prst="rect">
            <a:avLst/>
          </a:prstGeom>
          <a:ln>
            <a:noFill/>
          </a:ln>
          <a:effectLst>
            <a:softEdge rad="112500"/>
          </a:effectLst>
        </p:spPr>
      </p:pic>
      <p:pic>
        <p:nvPicPr>
          <p:cNvPr id="6" name="Рисунок 5" descr="C:\Users\Оксана\Downloads\IMG_20181224_111542.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523977" y="2604219"/>
            <a:ext cx="4524032" cy="4224440"/>
          </a:xfrm>
          <a:prstGeom prst="rect">
            <a:avLst/>
          </a:prstGeom>
          <a:ln>
            <a:noFill/>
          </a:ln>
          <a:effectLst>
            <a:softEdge rad="112500"/>
          </a:effectLst>
        </p:spPr>
      </p:pic>
      <p:pic>
        <p:nvPicPr>
          <p:cNvPr id="7" name="Рисунок 6" descr="C:\Users\Оксана\Downloads\IMG_20181224_111030.jpg"/>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1014675" y="4171227"/>
            <a:ext cx="3444873" cy="2496866"/>
          </a:xfrm>
          <a:prstGeom prst="rect">
            <a:avLst/>
          </a:prstGeom>
          <a:ln>
            <a:noFill/>
          </a:ln>
          <a:effectLst>
            <a:softEdge rad="112500"/>
          </a:effectLst>
        </p:spPr>
      </p:pic>
      <p:sp>
        <p:nvSpPr>
          <p:cNvPr id="4" name="Прямоугольник 3"/>
          <p:cNvSpPr/>
          <p:nvPr/>
        </p:nvSpPr>
        <p:spPr>
          <a:xfrm>
            <a:off x="827584" y="1124744"/>
            <a:ext cx="4156010" cy="369332"/>
          </a:xfrm>
          <a:prstGeom prst="rect">
            <a:avLst/>
          </a:prstGeom>
        </p:spPr>
        <p:txBody>
          <a:bodyPr wrap="none">
            <a:spAutoFit/>
          </a:bodyPr>
          <a:lstStyle/>
          <a:p>
            <a:r>
              <a:rPr lang="ru-RU" b="1" dirty="0">
                <a:latin typeface="Times New Roman" pitchFamily="18" charset="0"/>
                <a:cs typeface="Times New Roman" pitchFamily="18" charset="0"/>
              </a:rPr>
              <a:t>Группа раннего возраста «Родничок» </a:t>
            </a:r>
            <a:endParaRPr lang="ru-RU" dirty="0"/>
          </a:p>
        </p:txBody>
      </p:sp>
    </p:spTree>
    <p:extLst>
      <p:ext uri="{BB962C8B-B14F-4D97-AF65-F5344CB8AC3E}">
        <p14:creationId xmlns="" xmlns:p14="http://schemas.microsoft.com/office/powerpoint/2010/main" val="935117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0" y="1484784"/>
            <a:ext cx="6444208" cy="2187674"/>
          </a:xfrm>
        </p:spPr>
        <p:txBody>
          <a:bodyPr>
            <a:normAutofit fontScale="90000"/>
          </a:bodyPr>
          <a:lstStyle/>
          <a:p>
            <a:r>
              <a:rPr lang="ru-RU" sz="1700" b="1" dirty="0">
                <a:latin typeface="Times New Roman" pitchFamily="18" charset="0"/>
                <a:cs typeface="Times New Roman" pitchFamily="18" charset="0"/>
              </a:rPr>
              <a:t/>
            </a:r>
            <a:br>
              <a:rPr lang="ru-RU" sz="1700" b="1" dirty="0">
                <a:latin typeface="Times New Roman" pitchFamily="18" charset="0"/>
                <a:cs typeface="Times New Roman" pitchFamily="18" charset="0"/>
              </a:rPr>
            </a:br>
            <a:r>
              <a:rPr lang="ru-RU" sz="1800" b="1" dirty="0">
                <a:latin typeface="Times New Roman" pitchFamily="18" charset="0"/>
                <a:cs typeface="Times New Roman" pitchFamily="18" charset="0"/>
              </a:rPr>
              <a:t>Воспитатель детей младшего дошкольного возраста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группы «Ягодка» </a:t>
            </a:r>
            <a:r>
              <a:rPr lang="ru-RU" sz="1800" b="1" dirty="0" err="1">
                <a:latin typeface="Times New Roman" pitchFamily="18" charset="0"/>
                <a:cs typeface="Times New Roman" pitchFamily="18" charset="0"/>
              </a:rPr>
              <a:t>Сабадышина</a:t>
            </a:r>
            <a:r>
              <a:rPr lang="ru-RU" sz="1800" b="1" dirty="0">
                <a:latin typeface="Times New Roman" pitchFamily="18" charset="0"/>
                <a:cs typeface="Times New Roman" pitchFamily="18" charset="0"/>
              </a:rPr>
              <a:t> Е.М.</a:t>
            </a:r>
            <a:br>
              <a:rPr lang="ru-RU" sz="1800" b="1" dirty="0">
                <a:latin typeface="Times New Roman" pitchFamily="18" charset="0"/>
                <a:cs typeface="Times New Roman" pitchFamily="18" charset="0"/>
              </a:rPr>
            </a:br>
            <a:r>
              <a:rPr lang="ru-RU" sz="1700" b="1" dirty="0">
                <a:latin typeface="Times New Roman" pitchFamily="18" charset="0"/>
                <a:cs typeface="Times New Roman" pitchFamily="18" charset="0"/>
              </a:rPr>
              <a:t>Дидактическая игра «Собери кубики»</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Цель: ознакомление детей с дорожными знаками и правилами дорожного движения.</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Задачи:</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Воспитательные: воспитывать потребность в соблюдении правил дорожного движения.</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Образовательные: обобщать знания по правилам дорожного движения.</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Развивающие: закрепить знания дорожных знаков, уметь классифицировать их: запрещающие, предупреждающие, знаки приоритета. </a:t>
            </a:r>
            <a:r>
              <a:rPr lang="ru-RU" dirty="0"/>
              <a:t/>
            </a:r>
            <a:br>
              <a:rPr lang="ru-RU" dirty="0"/>
            </a:br>
            <a:endParaRPr lang="ru-RU" dirty="0"/>
          </a:p>
        </p:txBody>
      </p:sp>
      <p:sp>
        <p:nvSpPr>
          <p:cNvPr id="3" name="Подзаголовок 2"/>
          <p:cNvSpPr>
            <a:spLocks noGrp="1"/>
          </p:cNvSpPr>
          <p:nvPr>
            <p:ph type="subTitle" idx="1"/>
          </p:nvPr>
        </p:nvSpPr>
        <p:spPr>
          <a:xfrm flipH="1">
            <a:off x="7772399" y="3886200"/>
            <a:ext cx="45719" cy="1752600"/>
          </a:xfrm>
        </p:spPr>
        <p:txBody>
          <a:bodyPr/>
          <a:lstStyle/>
          <a:p>
            <a:endParaRPr lang="ru-RU" dirty="0"/>
          </a:p>
        </p:txBody>
      </p:sp>
      <p:pic>
        <p:nvPicPr>
          <p:cNvPr id="5" name="Рисунок 4" descr="C:\Users\Оксана\Downloads\image (12).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215" y="3763864"/>
            <a:ext cx="4162028" cy="2930674"/>
          </a:xfrm>
          <a:prstGeom prst="rect">
            <a:avLst/>
          </a:prstGeom>
          <a:ln>
            <a:noFill/>
          </a:ln>
          <a:effectLst>
            <a:softEdge rad="112500"/>
          </a:effectLst>
        </p:spPr>
      </p:pic>
      <p:pic>
        <p:nvPicPr>
          <p:cNvPr id="6" name="Рисунок 5" descr="C:\Users\Оксана\Downloads\image (10).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572000" y="3763863"/>
            <a:ext cx="3859560" cy="2930674"/>
          </a:xfrm>
          <a:prstGeom prst="rect">
            <a:avLst/>
          </a:prstGeom>
          <a:ln>
            <a:noFill/>
          </a:ln>
          <a:effectLst>
            <a:softEdge rad="112500"/>
          </a:effectLst>
        </p:spPr>
      </p:pic>
    </p:spTree>
    <p:extLst>
      <p:ext uri="{BB962C8B-B14F-4D97-AF65-F5344CB8AC3E}">
        <p14:creationId xmlns="" xmlns:p14="http://schemas.microsoft.com/office/powerpoint/2010/main" val="9351177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hkola-internatkolivan.edusite.ru/images/p150_malyshi_1353235107-1-.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1052736"/>
            <a:ext cx="6300192" cy="2088232"/>
          </a:xfrm>
        </p:spPr>
        <p:txBody>
          <a:bodyPr>
            <a:noAutofit/>
          </a:bodyPr>
          <a:lstStyle/>
          <a:p>
            <a:r>
              <a:rPr lang="ru-RU" sz="1700" b="1" dirty="0">
                <a:latin typeface="Times New Roman" pitchFamily="18" charset="0"/>
                <a:cs typeface="Times New Roman" pitchFamily="18" charset="0"/>
              </a:rPr>
              <a:t>Воспитатель </a:t>
            </a:r>
            <a:r>
              <a:rPr lang="ru-RU" sz="1600" b="1" dirty="0">
                <a:latin typeface="Times New Roman" pitchFamily="18" charset="0"/>
                <a:cs typeface="Times New Roman" pitchFamily="18" charset="0"/>
              </a:rPr>
              <a:t>детей </a:t>
            </a:r>
            <a:r>
              <a:rPr lang="ru-RU" sz="1700" b="1" dirty="0">
                <a:latin typeface="Times New Roman" pitchFamily="18" charset="0"/>
                <a:cs typeface="Times New Roman" pitchFamily="18" charset="0"/>
              </a:rPr>
              <a:t>младшего дошкольного возраста </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группы «Ягодка» </a:t>
            </a:r>
            <a:r>
              <a:rPr lang="ru-RU" sz="1700" b="1" dirty="0" err="1">
                <a:latin typeface="Times New Roman" pitchFamily="18" charset="0"/>
                <a:cs typeface="Times New Roman" pitchFamily="18" charset="0"/>
              </a:rPr>
              <a:t>Пульянова</a:t>
            </a:r>
            <a:r>
              <a:rPr lang="ru-RU" sz="1700" b="1" dirty="0">
                <a:latin typeface="Times New Roman" pitchFamily="18" charset="0"/>
                <a:cs typeface="Times New Roman" pitchFamily="18" charset="0"/>
              </a:rPr>
              <a:t> Е.И.</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Дидактическая игра «Четвертый лишний»</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Цель: формирование умений детей классифицировать предметы.</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 лишний участник дорожного движения</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-лишнее транспортное средство</a:t>
            </a:r>
            <a:br>
              <a:rPr lang="ru-RU" sz="1700" b="1" dirty="0">
                <a:latin typeface="Times New Roman" pitchFamily="18" charset="0"/>
                <a:cs typeface="Times New Roman" pitchFamily="18" charset="0"/>
              </a:rPr>
            </a:br>
            <a:r>
              <a:rPr lang="ru-RU" sz="1700" b="1" dirty="0">
                <a:latin typeface="Times New Roman" pitchFamily="18" charset="0"/>
                <a:cs typeface="Times New Roman" pitchFamily="18" charset="0"/>
              </a:rPr>
              <a:t>-лишний сигнал светофора и т.д.</a:t>
            </a:r>
          </a:p>
        </p:txBody>
      </p:sp>
      <p:pic>
        <p:nvPicPr>
          <p:cNvPr id="5" name="Рисунок 4" descr="C:\Users\Оксана\Downloads\image (11).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917848" y="3126425"/>
            <a:ext cx="2880320" cy="3672408"/>
          </a:xfrm>
          <a:prstGeom prst="rect">
            <a:avLst/>
          </a:prstGeom>
          <a:ln>
            <a:noFill/>
          </a:ln>
          <a:effectLst>
            <a:softEdge rad="112500"/>
          </a:effectLst>
        </p:spPr>
      </p:pic>
      <p:pic>
        <p:nvPicPr>
          <p:cNvPr id="6" name="Рисунок 5" descr="C:\Users\Оксана\Downloads\image (7) (3).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716016" y="3573016"/>
            <a:ext cx="3945865" cy="3168352"/>
          </a:xfrm>
          <a:prstGeom prst="rect">
            <a:avLst/>
          </a:prstGeom>
          <a:ln>
            <a:noFill/>
          </a:ln>
          <a:effectLst>
            <a:softEdge rad="112500"/>
          </a:effectLst>
        </p:spPr>
      </p:pic>
    </p:spTree>
    <p:extLst>
      <p:ext uri="{BB962C8B-B14F-4D97-AF65-F5344CB8AC3E}">
        <p14:creationId xmlns="" xmlns:p14="http://schemas.microsoft.com/office/powerpoint/2010/main" val="41620135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107504" y="1268760"/>
            <a:ext cx="7416824" cy="3456384"/>
          </a:xfrm>
        </p:spPr>
        <p:txBody>
          <a:bodyPr>
            <a:noAutofit/>
          </a:bodyPr>
          <a:lstStyle/>
          <a:p>
            <a:r>
              <a:rPr lang="ru-RU" sz="1400" b="1" dirty="0">
                <a:latin typeface="Times New Roman" pitchFamily="18" charset="0"/>
                <a:cs typeface="Times New Roman" pitchFamily="18" charset="0"/>
              </a:rPr>
              <a:t>Воспитатель</a:t>
            </a:r>
            <a:r>
              <a:rPr lang="ru-RU" sz="1400" i="1" dirty="0">
                <a:latin typeface="Times New Roman" pitchFamily="18" charset="0"/>
                <a:cs typeface="Times New Roman" pitchFamily="18" charset="0"/>
              </a:rPr>
              <a:t> </a:t>
            </a:r>
            <a:r>
              <a:rPr lang="ru-RU" sz="1400" b="1" dirty="0">
                <a:latin typeface="Times New Roman" pitchFamily="18" charset="0"/>
                <a:cs typeface="Times New Roman" pitchFamily="18" charset="0"/>
              </a:rPr>
              <a:t>детей младшего дошкольного возраста </a:t>
            </a:r>
            <a:br>
              <a:rPr lang="ru-RU" sz="1400" b="1" dirty="0">
                <a:latin typeface="Times New Roman" pitchFamily="18" charset="0"/>
                <a:cs typeface="Times New Roman" pitchFamily="18" charset="0"/>
              </a:rPr>
            </a:br>
            <a:r>
              <a:rPr lang="ru-RU" sz="1400" b="1" dirty="0">
                <a:latin typeface="Times New Roman" pitchFamily="18" charset="0"/>
                <a:cs typeface="Times New Roman" pitchFamily="18" charset="0"/>
              </a:rPr>
              <a:t>группы «Почемучки» </a:t>
            </a:r>
            <a:r>
              <a:rPr lang="ru-RU" sz="1400" b="1" dirty="0" err="1">
                <a:latin typeface="Times New Roman" pitchFamily="18" charset="0"/>
                <a:cs typeface="Times New Roman" pitchFamily="18" charset="0"/>
              </a:rPr>
              <a:t>Шкурлакова</a:t>
            </a:r>
            <a:r>
              <a:rPr lang="ru-RU" sz="1400" b="1" dirty="0">
                <a:latin typeface="Times New Roman" pitchFamily="18" charset="0"/>
                <a:cs typeface="Times New Roman" pitchFamily="18" charset="0"/>
              </a:rPr>
              <a:t> Н.Ф.</a:t>
            </a:r>
            <a:r>
              <a:rPr lang="ru-RU" sz="1600" b="1" dirty="0">
                <a:latin typeface="Times New Roman" pitchFamily="18" charset="0"/>
                <a:cs typeface="Times New Roman" pitchFamily="18" charset="0"/>
              </a:rPr>
              <a:t>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Дидактическая игра «Угадай  транспорт»</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Цель: закрепление представлений детей о различных видах транспорта; умение по описанию (загадке) узнавать предметы; развитие смекалки и речевой активности.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Материал: картотека загадок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Ход игры:  Дети сидят полукругом. Педагог: «Дети, мы с вами беседовали о транспорте, наблюдали за его движением по дороге, а сегодня поиграем в игру, которая называется «Угадай транспорт». Послушайте правила игры. Я буду загадывать загадки о транспорте, а вы должны подумать и правильно их отгадать. Кто первым отгадает, о каком транспорте идет речь в загадке, получает картинку с его изображением. У кого в конце игры будет больше картинок, тот и победит».</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 </a:t>
            </a:r>
            <a:br>
              <a:rPr lang="ru-RU" sz="1600" b="1" dirty="0">
                <a:latin typeface="Times New Roman" pitchFamily="18" charset="0"/>
                <a:cs typeface="Times New Roman" pitchFamily="18" charset="0"/>
              </a:rPr>
            </a:br>
            <a:endParaRPr lang="ru-RU" sz="1600" b="1" dirty="0">
              <a:latin typeface="Times New Roman" pitchFamily="18" charset="0"/>
              <a:cs typeface="Times New Roman" pitchFamily="18" charset="0"/>
            </a:endParaRPr>
          </a:p>
        </p:txBody>
      </p:sp>
      <p:pic>
        <p:nvPicPr>
          <p:cNvPr id="4" name="Рисунок 3" descr="C:\Users\Оксана\Downloads\IMG-13154064246c2d74b3fad6ed1aac2300-V.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30174" y="4437112"/>
            <a:ext cx="3384376" cy="2420888"/>
          </a:xfrm>
          <a:prstGeom prst="rect">
            <a:avLst/>
          </a:prstGeom>
          <a:ln>
            <a:noFill/>
          </a:ln>
          <a:effectLst>
            <a:softEdge rad="112500"/>
          </a:effectLst>
        </p:spPr>
      </p:pic>
      <p:pic>
        <p:nvPicPr>
          <p:cNvPr id="5" name="Рисунок 4" descr="C:\Users\Оксана\Downloads\IMG-9bcf87689824d508486088c487cb8eba-V.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5076056" y="4365104"/>
            <a:ext cx="3672408" cy="2488248"/>
          </a:xfrm>
          <a:prstGeom prst="rect">
            <a:avLst/>
          </a:prstGeom>
          <a:ln>
            <a:noFill/>
          </a:ln>
          <a:effectLst>
            <a:softEdge rad="112500"/>
          </a:effectLst>
        </p:spPr>
      </p:pic>
    </p:spTree>
    <p:extLst>
      <p:ext uri="{BB962C8B-B14F-4D97-AF65-F5344CB8AC3E}">
        <p14:creationId xmlns="" xmlns:p14="http://schemas.microsoft.com/office/powerpoint/2010/main" val="38936777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107504" y="836712"/>
            <a:ext cx="6552728" cy="3024336"/>
          </a:xfrm>
        </p:spPr>
        <p:txBody>
          <a:bodyPr>
            <a:normAutofit/>
          </a:bodyPr>
          <a:lstStyle/>
          <a:p>
            <a:r>
              <a:rPr lang="ru-RU" sz="1600" b="1" dirty="0">
                <a:latin typeface="Times New Roman" pitchFamily="18" charset="0"/>
                <a:cs typeface="Times New Roman" pitchFamily="18" charset="0"/>
              </a:rPr>
              <a:t>Воспитатель детей младшего дошкольного возраста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группы «Почемучки» Донченко О.В.</a:t>
            </a:r>
            <a:br>
              <a:rPr lang="ru-RU" sz="1600" b="1" dirty="0">
                <a:latin typeface="Times New Roman" pitchFamily="18" charset="0"/>
                <a:cs typeface="Times New Roman" pitchFamily="18" charset="0"/>
              </a:rPr>
            </a:br>
            <a:r>
              <a:rPr lang="ru-RU" sz="1500" b="1" dirty="0">
                <a:latin typeface="Times New Roman" pitchFamily="18" charset="0"/>
                <a:cs typeface="Times New Roman" pitchFamily="18" charset="0"/>
              </a:rPr>
              <a:t>Дидактическая пособие.</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ЛЭПБУК по ПДД   </a:t>
            </a:r>
            <a:br>
              <a:rPr lang="ru-RU" sz="1500" b="1" dirty="0">
                <a:latin typeface="Times New Roman" pitchFamily="18" charset="0"/>
                <a:cs typeface="Times New Roman" pitchFamily="18" charset="0"/>
              </a:rPr>
            </a:br>
            <a:r>
              <a:rPr lang="ru-RU" sz="1500" b="1" u="sng" dirty="0">
                <a:latin typeface="Times New Roman" pitchFamily="18" charset="0"/>
                <a:cs typeface="Times New Roman" pitchFamily="18" charset="0"/>
              </a:rPr>
              <a:t>Цель</a:t>
            </a:r>
            <a:r>
              <a:rPr lang="ru-RU" sz="1500" b="1" dirty="0">
                <a:latin typeface="Times New Roman" pitchFamily="18" charset="0"/>
                <a:cs typeface="Times New Roman" pitchFamily="18" charset="0"/>
              </a:rPr>
              <a:t>: формирование системы знаний, умений и навыков детей по правилам дорожного движения через организацию работы с  </a:t>
            </a:r>
            <a:r>
              <a:rPr lang="ru-RU" sz="1500" b="1" dirty="0" err="1">
                <a:latin typeface="Times New Roman" pitchFamily="18" charset="0"/>
                <a:cs typeface="Times New Roman" pitchFamily="18" charset="0"/>
              </a:rPr>
              <a:t>лэпбуком</a:t>
            </a:r>
            <a:r>
              <a:rPr lang="ru-RU" sz="1500" b="1" dirty="0">
                <a:latin typeface="Times New Roman" pitchFamily="18" charset="0"/>
                <a:cs typeface="Times New Roman" pitchFamily="18" charset="0"/>
              </a:rPr>
              <a:t>.</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1. Сложи картинку. Дети собирают разрезные картинки.</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2. Отгадай загадку. Воспитатель загадывает загадку, дети выбирают картинку(отгадку).</a:t>
            </a:r>
            <a:br>
              <a:rPr lang="ru-RU" sz="1500" b="1" dirty="0">
                <a:latin typeface="Times New Roman" pitchFamily="18" charset="0"/>
                <a:cs typeface="Times New Roman" pitchFamily="18" charset="0"/>
              </a:rPr>
            </a:br>
            <a:r>
              <a:rPr lang="ru-RU" sz="1500" b="1" dirty="0">
                <a:latin typeface="Times New Roman" pitchFamily="18" charset="0"/>
                <a:cs typeface="Times New Roman" pitchFamily="18" charset="0"/>
              </a:rPr>
              <a:t>3. Чтение стихов по ПДД.</a:t>
            </a:r>
            <a:br>
              <a:rPr lang="ru-RU" sz="1500" b="1" dirty="0">
                <a:latin typeface="Times New Roman" pitchFamily="18" charset="0"/>
                <a:cs typeface="Times New Roman" pitchFamily="18" charset="0"/>
              </a:rPr>
            </a:br>
            <a:endParaRPr lang="ru-RU" sz="1500" b="1" dirty="0">
              <a:latin typeface="Times New Roman" pitchFamily="18" charset="0"/>
              <a:cs typeface="Times New Roman" pitchFamily="18" charset="0"/>
            </a:endParaRPr>
          </a:p>
        </p:txBody>
      </p:sp>
      <p:pic>
        <p:nvPicPr>
          <p:cNvPr id="4" name="Рисунок 3" descr="C:\Users\Оксана\Downloads\IMG-e76e933258ecd1c24bdfb0ff7c404774-V.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0" y="3451769"/>
            <a:ext cx="3168352" cy="2160240"/>
          </a:xfrm>
          <a:prstGeom prst="rect">
            <a:avLst/>
          </a:prstGeom>
          <a:ln>
            <a:noFill/>
          </a:ln>
          <a:effectLst>
            <a:softEdge rad="112500"/>
          </a:effectLst>
        </p:spPr>
      </p:pic>
      <p:pic>
        <p:nvPicPr>
          <p:cNvPr id="5" name="Рисунок 4" descr="C:\Users\Оксана\Downloads\IMG-880d94db71f1958dda604901ada10376-V.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3707903" y="3476437"/>
            <a:ext cx="2896617" cy="1670051"/>
          </a:xfrm>
          <a:prstGeom prst="rect">
            <a:avLst/>
          </a:prstGeom>
          <a:ln>
            <a:noFill/>
          </a:ln>
          <a:effectLst>
            <a:softEdge rad="112500"/>
          </a:effectLst>
        </p:spPr>
      </p:pic>
      <p:pic>
        <p:nvPicPr>
          <p:cNvPr id="6" name="Рисунок 5" descr="C:\Users\Оксана\Downloads\IMG-8a75a8ff6d004cd162f2a9f45a3468f6-V.jpg"/>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6604520" y="4531888"/>
            <a:ext cx="2507665" cy="2155651"/>
          </a:xfrm>
          <a:prstGeom prst="rect">
            <a:avLst/>
          </a:prstGeom>
          <a:ln>
            <a:noFill/>
          </a:ln>
          <a:effectLst>
            <a:softEdge rad="112500"/>
          </a:effectLst>
        </p:spPr>
      </p:pic>
      <p:pic>
        <p:nvPicPr>
          <p:cNvPr id="7" name="Рисунок 6" descr="C:\Users\Оксана\Downloads\IMG-126589ab8ad1b8bf70ee6dfe088857fc-V.jpg"/>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3119714" y="5146488"/>
            <a:ext cx="2896617" cy="1608746"/>
          </a:xfrm>
          <a:prstGeom prst="rect">
            <a:avLst/>
          </a:prstGeom>
          <a:ln>
            <a:noFill/>
          </a:ln>
          <a:effectLst>
            <a:softEdge rad="112500"/>
          </a:effectLst>
        </p:spPr>
      </p:pic>
    </p:spTree>
    <p:extLst>
      <p:ext uri="{BB962C8B-B14F-4D97-AF65-F5344CB8AC3E}">
        <p14:creationId xmlns="" xmlns:p14="http://schemas.microsoft.com/office/powerpoint/2010/main" val="1620318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867"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5496" y="1340768"/>
            <a:ext cx="6480720" cy="1728192"/>
          </a:xfrm>
        </p:spPr>
        <p:txBody>
          <a:bodyPr>
            <a:normAutofit fontScale="90000"/>
          </a:bodyPr>
          <a:lstStyle/>
          <a:p>
            <a:r>
              <a:rPr lang="ru-RU" sz="1600" b="1" dirty="0">
                <a:latin typeface="Times New Roman" pitchFamily="18" charset="0"/>
                <a:cs typeface="Times New Roman" pitchFamily="18" charset="0"/>
              </a:rPr>
              <a:t/>
            </a:r>
            <a:br>
              <a:rPr lang="ru-RU" sz="1600" b="1" dirty="0">
                <a:latin typeface="Times New Roman" pitchFamily="18" charset="0"/>
                <a:cs typeface="Times New Roman" pitchFamily="18" charset="0"/>
              </a:rPr>
            </a:br>
            <a:r>
              <a:rPr lang="ru-RU" sz="1800" b="1" dirty="0">
                <a:latin typeface="Times New Roman" pitchFamily="18" charset="0"/>
                <a:cs typeface="Times New Roman" pitchFamily="18" charset="0"/>
              </a:rPr>
              <a:t>Воспитатель детей среднего дошкольного возраста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группы «Ромашка» Чижова Л.В.</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Дидактическая игра «Собери дорожный знак»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Цель: ознакомление детей с дорожными знаками и правилами дорожного движения.</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Вначале знакомила детей с дорожными знаками, затем по образцу изображения дети собирали знаки и рассказывали о назначении. Потом ребята без наглядного образца справлялись с заданием самостоятельно.</a:t>
            </a:r>
            <a:br>
              <a:rPr lang="ru-RU" sz="1800" b="1" dirty="0">
                <a:latin typeface="Times New Roman" pitchFamily="18" charset="0"/>
                <a:cs typeface="Times New Roman" pitchFamily="18" charset="0"/>
              </a:rPr>
            </a:br>
            <a:endParaRPr lang="ru-RU" sz="1800" b="1" dirty="0">
              <a:latin typeface="Times New Roman" pitchFamily="18" charset="0"/>
              <a:cs typeface="Times New Roman" pitchFamily="18" charset="0"/>
            </a:endParaRPr>
          </a:p>
        </p:txBody>
      </p:sp>
      <p:pic>
        <p:nvPicPr>
          <p:cNvPr id="6" name="Рисунок 5" descr="C:\Users\Оксана\Desktop\игры пдд\115.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8410" y="3600979"/>
            <a:ext cx="2713390" cy="3257020"/>
          </a:xfrm>
          <a:prstGeom prst="rect">
            <a:avLst/>
          </a:prstGeom>
          <a:ln>
            <a:noFill/>
          </a:ln>
          <a:effectLst>
            <a:softEdge rad="112500"/>
          </a:effectLst>
        </p:spPr>
      </p:pic>
      <p:pic>
        <p:nvPicPr>
          <p:cNvPr id="7" name="Рисунок 6" descr="C:\Users\Оксана\Desktop\игры пдд\108.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321009" y="3624564"/>
            <a:ext cx="2534798" cy="3212975"/>
          </a:xfrm>
          <a:prstGeom prst="rect">
            <a:avLst/>
          </a:prstGeom>
          <a:ln>
            <a:noFill/>
          </a:ln>
          <a:effectLst>
            <a:softEdge rad="112500"/>
          </a:effectLst>
        </p:spPr>
      </p:pic>
      <p:pic>
        <p:nvPicPr>
          <p:cNvPr id="8" name="Рисунок 7" descr="C:\Users\Оксана\Desktop\игры пдд\104.jpg"/>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3166036" y="3596300"/>
            <a:ext cx="2713390" cy="3257276"/>
          </a:xfrm>
          <a:prstGeom prst="rect">
            <a:avLst/>
          </a:prstGeom>
          <a:ln>
            <a:noFill/>
          </a:ln>
          <a:effectLst>
            <a:softEdge rad="112500"/>
          </a:effectLst>
        </p:spPr>
      </p:pic>
    </p:spTree>
    <p:extLst>
      <p:ext uri="{BB962C8B-B14F-4D97-AF65-F5344CB8AC3E}">
        <p14:creationId xmlns="" xmlns:p14="http://schemas.microsoft.com/office/powerpoint/2010/main" val="3602088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251520" y="2060848"/>
            <a:ext cx="6192688" cy="4392487"/>
          </a:xfrm>
        </p:spPr>
        <p:txBody>
          <a:bodyPr>
            <a:normAutofit fontScale="90000"/>
          </a:bodyPr>
          <a:lstStyle/>
          <a:p>
            <a:r>
              <a:rPr lang="ru-RU" sz="1800" b="1" dirty="0">
                <a:latin typeface="Times New Roman" pitchFamily="18" charset="0"/>
                <a:cs typeface="Times New Roman" pitchFamily="18" charset="0"/>
              </a:rPr>
              <a:t>Воспитатель детей средней дошкольного возраста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группы «Ромашка» Антонова Н.Н.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дидактическая игра по ПДД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«Дорожные часы»</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Цель: формирование у детей элементарных представлений о правилах безопасного поведения на дороге.</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a:t>
            </a:r>
            <a:br>
              <a:rPr lang="ru-RU" sz="1800" b="1" dirty="0">
                <a:latin typeface="Times New Roman" pitchFamily="18" charset="0"/>
                <a:cs typeface="Times New Roman" pitchFamily="18" charset="0"/>
              </a:rPr>
            </a:br>
            <a:r>
              <a:rPr lang="ru-RU" sz="1800" b="1" i="1" dirty="0">
                <a:latin typeface="Times New Roman" pitchFamily="18" charset="0"/>
                <a:cs typeface="Times New Roman" pitchFamily="18" charset="0"/>
              </a:rPr>
              <a:t>Варианты игры.</a:t>
            </a:r>
            <a:r>
              <a:rPr lang="ru-RU" sz="1800" b="1" dirty="0">
                <a:latin typeface="Times New Roman" pitchFamily="18" charset="0"/>
                <a:cs typeface="Times New Roman" pitchFamily="18" charset="0"/>
              </a:rPr>
              <a:t/>
            </a:r>
            <a:br>
              <a:rPr lang="ru-RU" sz="1800" b="1" dirty="0">
                <a:latin typeface="Times New Roman" pitchFamily="18" charset="0"/>
                <a:cs typeface="Times New Roman" pitchFamily="18" charset="0"/>
              </a:rPr>
            </a:br>
            <a:r>
              <a:rPr lang="ru-RU" sz="1800" b="1" u="sng" dirty="0">
                <a:latin typeface="Times New Roman" pitchFamily="18" charset="0"/>
                <a:cs typeface="Times New Roman" pitchFamily="18" charset="0"/>
              </a:rPr>
              <a:t>1 вариант игры: </a:t>
            </a:r>
            <a:r>
              <a:rPr lang="ru-RU" sz="1800" b="1" dirty="0">
                <a:latin typeface="Times New Roman" pitchFamily="18" charset="0"/>
                <a:cs typeface="Times New Roman" pitchFamily="18" charset="0"/>
              </a:rPr>
              <a:t>воспитатель двигает большую стрелку на картинку, рассказывает, что на ней изображено, а ребёнку предлагает поставить маленькую стрелку на знак, подходящий к данной картинке, и объяснить, что это за знак.</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a:t>
            </a:r>
            <a:br>
              <a:rPr lang="ru-RU" sz="1800" b="1" dirty="0">
                <a:latin typeface="Times New Roman" pitchFamily="18" charset="0"/>
                <a:cs typeface="Times New Roman" pitchFamily="18" charset="0"/>
              </a:rPr>
            </a:br>
            <a:r>
              <a:rPr lang="ru-RU" sz="1800" b="1" u="sng" dirty="0">
                <a:latin typeface="Times New Roman" pitchFamily="18" charset="0"/>
                <a:cs typeface="Times New Roman" pitchFamily="18" charset="0"/>
              </a:rPr>
              <a:t>2 вариант игры: </a:t>
            </a:r>
            <a:r>
              <a:rPr lang="ru-RU" sz="1800" b="1" dirty="0">
                <a:latin typeface="Times New Roman" pitchFamily="18" charset="0"/>
                <a:cs typeface="Times New Roman" pitchFamily="18" charset="0"/>
              </a:rPr>
              <a:t>ребёнок двигает большую стрелку на картинку и находит перевёрнутую цветной стороной вверх карточку подходящую по цвету, его задача- найти 5 отличий на этих карточках.</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a:t>
            </a:r>
            <a:br>
              <a:rPr lang="ru-RU" sz="1800" b="1" dirty="0">
                <a:latin typeface="Times New Roman" pitchFamily="18" charset="0"/>
                <a:cs typeface="Times New Roman" pitchFamily="18" charset="0"/>
              </a:rPr>
            </a:br>
            <a:r>
              <a:rPr lang="ru-RU" sz="1800" b="1" u="sng" dirty="0">
                <a:latin typeface="Times New Roman" pitchFamily="18" charset="0"/>
                <a:cs typeface="Times New Roman" pitchFamily="18" charset="0"/>
              </a:rPr>
              <a:t>3 вариант игры: </a:t>
            </a:r>
            <a:r>
              <a:rPr lang="ru-RU" sz="1800" b="1" dirty="0">
                <a:latin typeface="Times New Roman" pitchFamily="18" charset="0"/>
                <a:cs typeface="Times New Roman" pitchFamily="18" charset="0"/>
              </a:rPr>
              <a:t>воспитатель ставит маленькую стрелку на знак, а большую –на закрытую соответствующую картинку, ребёнок по памяти рассказывает, что изображено на закрытой картинке.</a:t>
            </a:r>
            <a:r>
              <a:rPr lang="ru-RU" dirty="0"/>
              <a:t/>
            </a:r>
            <a:br>
              <a:rPr lang="ru-RU" dirty="0"/>
            </a:br>
            <a:endParaRPr lang="ru-RU" dirty="0"/>
          </a:p>
        </p:txBody>
      </p:sp>
    </p:spTree>
    <p:extLst>
      <p:ext uri="{BB962C8B-B14F-4D97-AF65-F5344CB8AC3E}">
        <p14:creationId xmlns="" xmlns:p14="http://schemas.microsoft.com/office/powerpoint/2010/main" val="40334439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pic>
        <p:nvPicPr>
          <p:cNvPr id="3074"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85720" y="1428736"/>
            <a:ext cx="3001208" cy="39363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571868" y="1857364"/>
            <a:ext cx="3070238" cy="4010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 xmlns:p14="http://schemas.microsoft.com/office/powerpoint/2010/main" val="8527744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980728"/>
            <a:ext cx="6444208" cy="2880320"/>
          </a:xfrm>
        </p:spPr>
        <p:txBody>
          <a:bodyPr>
            <a:noAutofit/>
          </a:bodyPr>
          <a:lstStyle/>
          <a:p>
            <a:r>
              <a:rPr lang="ru-RU" sz="1600" b="1" dirty="0">
                <a:latin typeface="Times New Roman" pitchFamily="18" charset="0"/>
                <a:cs typeface="Times New Roman" pitchFamily="18" charset="0"/>
              </a:rPr>
              <a:t>Воспитатель детей среднего дошкольного возраста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группы «Колокольчик» Тарасова Г.Г.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дидактическая игра по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 «Подбери нужные карточки»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Цель: формирование умения анализировать (рассматривать) ситуации на картинке и правильно подбирать нужные карточки.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       Для данной игры, использованные разные карточки со знаками. Даны ситуации, в которых нужно правильно поставить знак и помочь пешеходу правильно перейти дорогу в том или ином месте, и по каким знакам можно узнать, где находятся, например больница или пункт питания.</a:t>
            </a:r>
          </a:p>
        </p:txBody>
      </p:sp>
      <p:pic>
        <p:nvPicPr>
          <p:cNvPr id="4" name="Рисунок 3" descr="C:\Users\Оксана\Downloads\image (1) (3).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571472" y="4000504"/>
            <a:ext cx="4866334" cy="2597988"/>
          </a:xfrm>
          <a:prstGeom prst="rect">
            <a:avLst/>
          </a:prstGeom>
          <a:ln>
            <a:noFill/>
          </a:ln>
          <a:effectLst>
            <a:softEdge rad="112500"/>
          </a:effectLst>
        </p:spPr>
      </p:pic>
    </p:spTree>
    <p:extLst>
      <p:ext uri="{BB962C8B-B14F-4D97-AF65-F5344CB8AC3E}">
        <p14:creationId xmlns="" xmlns:p14="http://schemas.microsoft.com/office/powerpoint/2010/main" val="28557098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schkola-internatkolivan.edusite.ru/images/p150_malyshi_1353235107-1-.jpg"/>
          <p:cNvPicPr>
            <a:picLocks noGrp="1" noChangeAspect="1" noChangeArrowheads="1"/>
          </p:cNvPicPr>
          <p:nvPr>
            <p:ph sz="half" idx="1"/>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457200" y="1196752"/>
            <a:ext cx="5554960" cy="648072"/>
          </a:xfrm>
        </p:spPr>
        <p:txBody>
          <a:bodyPr>
            <a:normAutofit/>
          </a:bodyPr>
          <a:lstStyle/>
          <a:p>
            <a:r>
              <a:rPr lang="ru-RU" sz="2800" b="1" dirty="0">
                <a:latin typeface="Times New Roman" pitchFamily="18" charset="0"/>
                <a:cs typeface="Times New Roman" pitchFamily="18" charset="0"/>
              </a:rPr>
              <a:t>АКТУАЛЬНОСТЬ</a:t>
            </a:r>
          </a:p>
        </p:txBody>
      </p:sp>
      <p:sp>
        <p:nvSpPr>
          <p:cNvPr id="4" name="Объект 3"/>
          <p:cNvSpPr>
            <a:spLocks noGrp="1"/>
          </p:cNvSpPr>
          <p:nvPr>
            <p:ph sz="half" idx="2"/>
          </p:nvPr>
        </p:nvSpPr>
        <p:spPr>
          <a:xfrm>
            <a:off x="251520" y="1772816"/>
            <a:ext cx="6336704" cy="4968552"/>
          </a:xfrm>
        </p:spPr>
        <p:txBody>
          <a:bodyPr>
            <a:normAutofit fontScale="62500" lnSpcReduction="20000"/>
          </a:bodyPr>
          <a:lstStyle/>
          <a:p>
            <a:pPr marL="0" indent="0" algn="ctr">
              <a:buNone/>
            </a:pPr>
            <a:r>
              <a:rPr lang="ru-RU" sz="3600" b="1" dirty="0">
                <a:latin typeface="Times New Roman" pitchFamily="18" charset="0"/>
                <a:cs typeface="Times New Roman" pitchFamily="18" charset="0"/>
              </a:rPr>
              <a:t>С каждым годом  в нашей  стране  растет  число  дорожно - транспортных происшествий. Все чаще и чаще их жертвами становятся  дети. </a:t>
            </a:r>
          </a:p>
          <a:p>
            <a:pPr marL="0" indent="0" algn="ctr">
              <a:buNone/>
            </a:pPr>
            <a:r>
              <a:rPr lang="ru-RU" sz="3600" b="1" dirty="0">
                <a:latin typeface="Times New Roman" pitchFamily="18" charset="0"/>
                <a:cs typeface="Times New Roman" pitchFamily="18" charset="0"/>
              </a:rPr>
              <a:t>  Безопасность жизнедеятельности детей представляет собой серьезную проблему современности.  Зачастую виновниками ДТП являются сами дети, которые играют вблизи дорог, переходят улицу в неположенных местах, неправильно входят в транспортные средства и выходят из них. </a:t>
            </a:r>
          </a:p>
          <a:p>
            <a:pPr marL="0" indent="0" algn="ctr">
              <a:buNone/>
            </a:pPr>
            <a:r>
              <a:rPr lang="ru-RU" sz="3600" b="1" dirty="0">
                <a:latin typeface="Times New Roman" pitchFamily="18" charset="0"/>
                <a:cs typeface="Times New Roman" pitchFamily="18" charset="0"/>
              </a:rPr>
              <a:t>  Именно,  поэтому профилактика  дорожно – транспортного травматизма  остается приоритетной проблемой общества, требующей решения, при всеобщем участии и самыми эффективными методами. </a:t>
            </a:r>
          </a:p>
          <a:p>
            <a:pPr algn="ctr"/>
            <a:endParaRPr lang="ru-RU" dirty="0"/>
          </a:p>
        </p:txBody>
      </p:sp>
    </p:spTree>
    <p:extLst>
      <p:ext uri="{BB962C8B-B14F-4D97-AF65-F5344CB8AC3E}">
        <p14:creationId xmlns="" xmlns:p14="http://schemas.microsoft.com/office/powerpoint/2010/main" val="35007415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107504" y="1052736"/>
            <a:ext cx="5976664" cy="2376263"/>
          </a:xfrm>
        </p:spPr>
        <p:txBody>
          <a:bodyPr>
            <a:normAutofit fontScale="90000"/>
          </a:bodyPr>
          <a:lstStyle/>
          <a:p>
            <a:r>
              <a:rPr lang="ru-RU" sz="1600" b="1" dirty="0">
                <a:latin typeface="Times New Roman" pitchFamily="18" charset="0"/>
                <a:cs typeface="Times New Roman" pitchFamily="18" charset="0"/>
              </a:rPr>
              <a:t>Воспитатель детей среднего дошкольного возраста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группы «Колокольчик» Казакова Н.Н.</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дидактическая игра по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«Юный пешеход»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Цель: развитие умения подбирать к каждой опасной ситуации изображенной на картинке, безопасную подходящую карточку.</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С помощью данной игры юные пешеходы не только решают проблемные ситуации, связанные с правилами дорожного движения, но и запоминают то, чего не следует делать, чтобы не подвергать свою жизнь опасности.  </a:t>
            </a:r>
          </a:p>
        </p:txBody>
      </p:sp>
      <p:pic>
        <p:nvPicPr>
          <p:cNvPr id="4" name="Рисунок 3" descr="C:\Users\Оксана\Downloads\image (2) (3).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79512" y="3573016"/>
            <a:ext cx="3079686" cy="2448272"/>
          </a:xfrm>
          <a:prstGeom prst="rect">
            <a:avLst/>
          </a:prstGeom>
          <a:ln>
            <a:noFill/>
          </a:ln>
          <a:effectLst>
            <a:softEdge rad="112500"/>
          </a:effectLst>
        </p:spPr>
      </p:pic>
      <p:pic>
        <p:nvPicPr>
          <p:cNvPr id="5" name="Рисунок 4" descr="C:\Users\Оксана\Downloads\image (3) (1).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3347864" y="3861048"/>
            <a:ext cx="3511733" cy="2779744"/>
          </a:xfrm>
          <a:prstGeom prst="rect">
            <a:avLst/>
          </a:prstGeom>
          <a:ln>
            <a:noFill/>
          </a:ln>
          <a:effectLst>
            <a:softEdge rad="112500"/>
          </a:effectLst>
        </p:spPr>
      </p:pic>
    </p:spTree>
    <p:extLst>
      <p:ext uri="{BB962C8B-B14F-4D97-AF65-F5344CB8AC3E}">
        <p14:creationId xmlns="" xmlns:p14="http://schemas.microsoft.com/office/powerpoint/2010/main" val="3195039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5496" y="1556792"/>
            <a:ext cx="7056784" cy="3024336"/>
          </a:xfrm>
        </p:spPr>
        <p:txBody>
          <a:bodyPr>
            <a:normAutofit fontScale="90000"/>
          </a:bodyPr>
          <a:lstStyle/>
          <a:p>
            <a:r>
              <a:rPr lang="ru-RU" sz="1600" b="1" dirty="0">
                <a:latin typeface="Times New Roman" pitchFamily="18" charset="0"/>
                <a:cs typeface="Times New Roman" pitchFamily="18" charset="0"/>
              </a:rPr>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Воспитатели детей старшего дошкольного возраста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 гр. «Конфетти» Медведева Ю.В.,  </a:t>
            </a:r>
            <a:r>
              <a:rPr lang="ru-RU" sz="1600" b="1" dirty="0" err="1">
                <a:latin typeface="Times New Roman" pitchFamily="18" charset="0"/>
                <a:cs typeface="Times New Roman" pitchFamily="18" charset="0"/>
              </a:rPr>
              <a:t>Мочалкина</a:t>
            </a:r>
            <a:r>
              <a:rPr lang="ru-RU" sz="1600" b="1" dirty="0">
                <a:latin typeface="Times New Roman" pitchFamily="18" charset="0"/>
                <a:cs typeface="Times New Roman" pitchFamily="18" charset="0"/>
              </a:rPr>
              <a:t> Е.П.</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Дидактическое пособие </a:t>
            </a:r>
            <a:r>
              <a:rPr lang="ru-RU" sz="1600" b="1" dirty="0" err="1">
                <a:latin typeface="Times New Roman" pitchFamily="18" charset="0"/>
                <a:cs typeface="Times New Roman" pitchFamily="18" charset="0"/>
              </a:rPr>
              <a:t>лэпбук</a:t>
            </a:r>
            <a:r>
              <a:rPr lang="ru-RU" sz="1600" b="1" dirty="0">
                <a:latin typeface="Times New Roman" pitchFamily="18" charset="0"/>
                <a:cs typeface="Times New Roman" pitchFamily="18" charset="0"/>
              </a:rPr>
              <a:t> </a:t>
            </a:r>
            <a:r>
              <a:rPr lang="ru-RU" sz="1600" b="1" i="1" dirty="0">
                <a:latin typeface="Times New Roman" pitchFamily="18" charset="0"/>
                <a:cs typeface="Times New Roman" pitchFamily="18" charset="0"/>
              </a:rPr>
              <a:t>«Правила дорожного движения»</a:t>
            </a:r>
            <a:br>
              <a:rPr lang="ru-RU" sz="1600" b="1" i="1" dirty="0">
                <a:latin typeface="Times New Roman" pitchFamily="18" charset="0"/>
                <a:cs typeface="Times New Roman" pitchFamily="18" charset="0"/>
              </a:rPr>
            </a:br>
            <a:r>
              <a:rPr lang="ru-RU" sz="1600" b="1" dirty="0">
                <a:latin typeface="Times New Roman" pitchFamily="18" charset="0"/>
                <a:cs typeface="Times New Roman" pitchFamily="18" charset="0"/>
              </a:rPr>
              <a:t> Предназначено для детей  старшего дошкольного возраста. В старшем дошкольном возрасте дети уже могут вместе со взрослыми участвовать в сборе </a:t>
            </a:r>
            <a:r>
              <a:rPr lang="ru-RU" sz="1600" b="1" u="sng" dirty="0">
                <a:latin typeface="Times New Roman" pitchFamily="18" charset="0"/>
                <a:cs typeface="Times New Roman" pitchFamily="18" charset="0"/>
              </a:rPr>
              <a:t>материала</a:t>
            </a:r>
            <a:r>
              <a:rPr lang="ru-RU" sz="1600" b="1" dirty="0">
                <a:latin typeface="Times New Roman" pitchFamily="18" charset="0"/>
                <a:cs typeface="Times New Roman" pitchFamily="18" charset="0"/>
              </a:rPr>
              <a:t>: анализировать, сортировать информацию. </a:t>
            </a:r>
            <a:br>
              <a:rPr lang="ru-RU" sz="1600" b="1" dirty="0">
                <a:latin typeface="Times New Roman" pitchFamily="18" charset="0"/>
                <a:cs typeface="Times New Roman" pitchFamily="18" charset="0"/>
              </a:rPr>
            </a:br>
            <a:r>
              <a:rPr lang="ru-RU" sz="1600" b="1" u="sng" dirty="0">
                <a:latin typeface="Times New Roman" pitchFamily="18" charset="0"/>
                <a:cs typeface="Times New Roman" pitchFamily="18" charset="0"/>
              </a:rPr>
              <a:t>Цель</a:t>
            </a:r>
            <a:r>
              <a:rPr lang="ru-RU" sz="1600" b="1" dirty="0">
                <a:latin typeface="Times New Roman" pitchFamily="18" charset="0"/>
                <a:cs typeface="Times New Roman" pitchFamily="18" charset="0"/>
              </a:rPr>
              <a:t>: формирование системы знаний, умений и навыков детей по правилам дорожного движения.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Содержание </a:t>
            </a:r>
            <a:r>
              <a:rPr lang="ru-RU" sz="1600" b="1" dirty="0" err="1">
                <a:latin typeface="Times New Roman" pitchFamily="18" charset="0"/>
                <a:cs typeface="Times New Roman" pitchFamily="18" charset="0"/>
              </a:rPr>
              <a:t>лепбука</a:t>
            </a:r>
            <a:r>
              <a:rPr lang="ru-RU" sz="1600" b="1" dirty="0">
                <a:latin typeface="Times New Roman" pitchFamily="18" charset="0"/>
                <a:cs typeface="Times New Roman" pitchFamily="18" charset="0"/>
              </a:rPr>
              <a:t>:</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«Стихи о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«Картотека подвижных игр»</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«Собери знак»</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«Загадки о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«Раскрась картинку»</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«Ребусы»</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«Дорожные знаки»</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«Дорожные ситуации»</a:t>
            </a: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«Учим дорожные знаки»</a:t>
            </a:r>
            <a:r>
              <a:rPr lang="ru-RU" b="1" dirty="0"/>
              <a:t/>
            </a:r>
            <a:br>
              <a:rPr lang="ru-RU" b="1" dirty="0"/>
            </a:br>
            <a:endParaRPr lang="ru-RU" b="1" dirty="0"/>
          </a:p>
        </p:txBody>
      </p:sp>
      <p:pic>
        <p:nvPicPr>
          <p:cNvPr id="4" name="Рисунок 3" descr="C:\Users\1\Desktop\DSC_0047.JPG"/>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07505" y="2564904"/>
            <a:ext cx="1800199" cy="2216398"/>
          </a:xfrm>
          <a:prstGeom prst="rect">
            <a:avLst/>
          </a:prstGeom>
          <a:ln>
            <a:noFill/>
          </a:ln>
          <a:effectLst>
            <a:softEdge rad="112500"/>
          </a:effectLst>
        </p:spPr>
      </p:pic>
      <p:pic>
        <p:nvPicPr>
          <p:cNvPr id="5" name="Рисунок 4" descr="C:\Users\1\Desktop\DSC_0043.JPG"/>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012160" y="4581128"/>
            <a:ext cx="2921635" cy="2088232"/>
          </a:xfrm>
          <a:prstGeom prst="rect">
            <a:avLst/>
          </a:prstGeom>
          <a:ln>
            <a:noFill/>
          </a:ln>
          <a:effectLst>
            <a:softEdge rad="112500"/>
          </a:effectLst>
        </p:spPr>
      </p:pic>
      <p:pic>
        <p:nvPicPr>
          <p:cNvPr id="6" name="Рисунок 5" descr="C:\Users\1\Desktop\DSC_0045.JPG"/>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0" y="4781302"/>
            <a:ext cx="3073400" cy="1887109"/>
          </a:xfrm>
          <a:prstGeom prst="rect">
            <a:avLst/>
          </a:prstGeom>
          <a:ln>
            <a:noFill/>
          </a:ln>
          <a:effectLst>
            <a:softEdge rad="112500"/>
          </a:effectLst>
        </p:spPr>
      </p:pic>
      <p:pic>
        <p:nvPicPr>
          <p:cNvPr id="7" name="Рисунок 6" descr="C:\Users\1\Desktop\DSC_0044.JPG"/>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3234951" y="4761008"/>
            <a:ext cx="2674098" cy="2052367"/>
          </a:xfrm>
          <a:prstGeom prst="rect">
            <a:avLst/>
          </a:prstGeom>
          <a:ln>
            <a:noFill/>
          </a:ln>
          <a:effectLst>
            <a:softEdge rad="112500"/>
          </a:effectLst>
        </p:spPr>
      </p:pic>
    </p:spTree>
    <p:extLst>
      <p:ext uri="{BB962C8B-B14F-4D97-AF65-F5344CB8AC3E}">
        <p14:creationId xmlns="" xmlns:p14="http://schemas.microsoft.com/office/powerpoint/2010/main" val="5283544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1052736"/>
            <a:ext cx="6588224" cy="4032448"/>
          </a:xfrm>
        </p:spPr>
        <p:txBody>
          <a:bodyPr>
            <a:noAutofit/>
          </a:bodyPr>
          <a:lstStyle/>
          <a:p>
            <a:r>
              <a:rPr lang="ru-RU" sz="1600" b="1" dirty="0">
                <a:latin typeface="Times New Roman" pitchFamily="18" charset="0"/>
                <a:cs typeface="Times New Roman" pitchFamily="18" charset="0"/>
              </a:rPr>
              <a:t>Воспитатели детей старшего дошкольного возраста</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 группы «Солнышко»  Гавриленко Т.В. </a:t>
            </a:r>
            <a:r>
              <a:rPr lang="ru-RU" sz="1600" b="1" dirty="0" err="1">
                <a:latin typeface="Times New Roman" pitchFamily="18" charset="0"/>
                <a:cs typeface="Times New Roman" pitchFamily="18" charset="0"/>
              </a:rPr>
              <a:t>Пустоозерова</a:t>
            </a:r>
            <a:r>
              <a:rPr lang="ru-RU" sz="1600" b="1" dirty="0">
                <a:latin typeface="Times New Roman" pitchFamily="18" charset="0"/>
                <a:cs typeface="Times New Roman" pitchFamily="18" charset="0"/>
              </a:rPr>
              <a:t> М.Н.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Дидактическое пособие </a:t>
            </a:r>
            <a:r>
              <a:rPr lang="ru-RU" sz="1600" b="1" dirty="0" err="1">
                <a:latin typeface="Times New Roman" pitchFamily="18" charset="0"/>
                <a:cs typeface="Times New Roman" pitchFamily="18" charset="0"/>
              </a:rPr>
              <a:t>лэпбук</a:t>
            </a:r>
            <a:r>
              <a:rPr lang="ru-RU" sz="1600" b="1" dirty="0">
                <a:latin typeface="Times New Roman" pitchFamily="18" charset="0"/>
                <a:cs typeface="Times New Roman" pitchFamily="18" charset="0"/>
              </a:rPr>
              <a:t>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Цель: формирование системы знаний, умений и навыков детей по правилам дорожного движения.</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Задачи: уметь классифицировать дорожные знаки: предупреждающие, запрещающие, предписывающие, знаки сервиса; развивать наблюдательность, самостоятельность мышления, внимательность на дорогах.</a:t>
            </a:r>
            <a:br>
              <a:rPr lang="ru-RU" sz="1600" b="1" dirty="0">
                <a:latin typeface="Times New Roman" pitchFamily="18" charset="0"/>
                <a:cs typeface="Times New Roman" pitchFamily="18" charset="0"/>
              </a:rPr>
            </a:br>
            <a:r>
              <a:rPr lang="ru-RU" sz="1600" b="1" dirty="0" err="1">
                <a:latin typeface="Times New Roman" pitchFamily="18" charset="0"/>
                <a:cs typeface="Times New Roman" pitchFamily="18" charset="0"/>
              </a:rPr>
              <a:t>Лэпбук</a:t>
            </a:r>
            <a:r>
              <a:rPr lang="ru-RU" sz="1600" b="1" dirty="0">
                <a:latin typeface="Times New Roman" pitchFamily="18" charset="0"/>
                <a:cs typeface="Times New Roman" pitchFamily="18" charset="0"/>
              </a:rPr>
              <a:t> помогает ребенку по своему желанию организовать информацию по изучаемой теме и лучше понять и запомнить материал (особенно если ребенок </a:t>
            </a:r>
            <a:r>
              <a:rPr lang="ru-RU" sz="1600" b="1" dirty="0" err="1">
                <a:latin typeface="Times New Roman" pitchFamily="18" charset="0"/>
                <a:cs typeface="Times New Roman" pitchFamily="18" charset="0"/>
              </a:rPr>
              <a:t>визуал</a:t>
            </a:r>
            <a:r>
              <a:rPr lang="ru-RU" sz="1600" b="1" dirty="0">
                <a:latin typeface="Times New Roman" pitchFamily="18" charset="0"/>
                <a:cs typeface="Times New Roman" pitchFamily="18" charset="0"/>
              </a:rPr>
              <a:t>). Это отличный способ для повторения пройденного. В любое удобное время ребенок просто открывает </a:t>
            </a:r>
            <a:r>
              <a:rPr lang="ru-RU" sz="1600" b="1" dirty="0" err="1">
                <a:latin typeface="Times New Roman" pitchFamily="18" charset="0"/>
                <a:cs typeface="Times New Roman" pitchFamily="18" charset="0"/>
              </a:rPr>
              <a:t>лэпбук</a:t>
            </a:r>
            <a:r>
              <a:rPr lang="ru-RU" sz="1600" b="1" dirty="0">
                <a:latin typeface="Times New Roman" pitchFamily="18" charset="0"/>
                <a:cs typeface="Times New Roman" pitchFamily="18" charset="0"/>
              </a:rPr>
              <a:t> и с радостью повторяет пройденное, рассматривая сделанную своими же руками книжку.</a:t>
            </a:r>
            <a:r>
              <a:rPr lang="ru-RU" sz="1600" dirty="0"/>
              <a:t/>
            </a:r>
            <a:br>
              <a:rPr lang="ru-RU" sz="1600" dirty="0"/>
            </a:br>
            <a:endParaRPr lang="ru-RU" sz="1600" dirty="0"/>
          </a:p>
        </p:txBody>
      </p:sp>
      <p:pic>
        <p:nvPicPr>
          <p:cNvPr id="4098" name="Picture 2"/>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464104" y="4797354"/>
            <a:ext cx="2451712" cy="206064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 xmlns:a14="http://schemas.microsoft.com/office/drawing/2010/main" val="0"/>
              </a:ext>
            </a:extLst>
          </a:blip>
          <a:srcRect/>
          <a:stretch>
            <a:fillRect/>
          </a:stretch>
        </p:blipFill>
        <p:spPr bwMode="auto">
          <a:xfrm>
            <a:off x="3779912" y="4797354"/>
            <a:ext cx="3168352" cy="2091112"/>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935563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35496" y="1484784"/>
            <a:ext cx="6552728" cy="2232248"/>
          </a:xfrm>
        </p:spPr>
        <p:txBody>
          <a:bodyPr>
            <a:normAutofit fontScale="90000"/>
          </a:bodyPr>
          <a:lstStyle/>
          <a:p>
            <a:r>
              <a:rPr lang="ru-RU" sz="1800" b="1" dirty="0">
                <a:latin typeface="Times New Roman" pitchFamily="18" charset="0"/>
                <a:cs typeface="Times New Roman" pitchFamily="18" charset="0"/>
              </a:rPr>
              <a:t>Воспитатели детей подготовительной к школе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группы «Непоседы» Назарько Е.В., Панферова Н.П.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Д/И «Дорожное лото с загадками»</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Цель: формирование и закрепление у детей элементарных знаний о дорожных знаках, развивая познавательно-речевые процессы: речь внимание, логику.</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Ход игры: воспитатель загадывает загадку о значении каждого дорожного знака, играющие разгадывают в уме и ставят фишку на окошко в игровой карточке. Выигрышный результат у того игрока, кто первым закроет все окошки.</a:t>
            </a:r>
            <a:r>
              <a:rPr lang="ru-RU" dirty="0"/>
              <a:t/>
            </a:r>
            <a:br>
              <a:rPr lang="ru-RU" dirty="0"/>
            </a:br>
            <a:endParaRPr lang="ru-RU" dirty="0"/>
          </a:p>
        </p:txBody>
      </p:sp>
      <p:pic>
        <p:nvPicPr>
          <p:cNvPr id="4" name="Рисунок 3"/>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23528" y="3573016"/>
            <a:ext cx="2592288" cy="3168352"/>
          </a:xfrm>
          <a:prstGeom prst="rect">
            <a:avLst/>
          </a:prstGeom>
          <a:ln>
            <a:noFill/>
          </a:ln>
          <a:effectLst>
            <a:softEdge rad="112500"/>
          </a:effectLst>
        </p:spPr>
      </p:pic>
      <p:pic>
        <p:nvPicPr>
          <p:cNvPr id="5" name="Рисунок 4"/>
          <p:cNvPicPr/>
          <p:nvPr/>
        </p:nvPicPr>
        <p:blipFill rotWithShape="1">
          <a:blip r:embed="rId4" cstate="email">
            <a:extLst>
              <a:ext uri="{28A0092B-C50C-407E-A947-70E740481C1C}">
                <a14:useLocalDpi xmlns="" xmlns:a14="http://schemas.microsoft.com/office/drawing/2010/main" val="0"/>
              </a:ext>
            </a:extLst>
          </a:blip>
          <a:srcRect/>
          <a:stretch/>
        </p:blipFill>
        <p:spPr bwMode="auto">
          <a:xfrm>
            <a:off x="2915816" y="3573017"/>
            <a:ext cx="3744416" cy="3096344"/>
          </a:xfrm>
          <a:prstGeom prst="rect">
            <a:avLst/>
          </a:prstGeom>
          <a:ln>
            <a:noFill/>
          </a:ln>
          <a:effectLst>
            <a:softEdge rad="112500"/>
          </a:effectLst>
          <a:extLst>
            <a:ext uri="{53640926-AAD7-44D8-BBD7-CCE9431645EC}">
              <a14:shadowObscured xmlns="" xmlns:a14="http://schemas.microsoft.com/office/drawing/2010/main"/>
            </a:ext>
          </a:extLst>
        </p:spPr>
      </p:pic>
    </p:spTree>
    <p:extLst>
      <p:ext uri="{BB962C8B-B14F-4D97-AF65-F5344CB8AC3E}">
        <p14:creationId xmlns="" xmlns:p14="http://schemas.microsoft.com/office/powerpoint/2010/main" val="32990183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1196752"/>
            <a:ext cx="6732240" cy="2304256"/>
          </a:xfrm>
        </p:spPr>
        <p:txBody>
          <a:bodyPr>
            <a:normAutofit fontScale="90000"/>
          </a:bodyPr>
          <a:lstStyle/>
          <a:p>
            <a:r>
              <a:rPr lang="ru-RU" sz="1800" b="1" dirty="0">
                <a:latin typeface="Times New Roman" pitchFamily="18" charset="0"/>
                <a:cs typeface="Times New Roman" pitchFamily="18" charset="0"/>
              </a:rPr>
              <a:t>Д/И «Подбери ситуацию к дорожному знаку»</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Цель: обучение детей нахождению нужных ситуаций к дорожным знакам, в зависимости от ситуации на дороге (в картинке), развивая логическое мышление, память, внимание, наблюдательность.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Ход игры: каждому ребенку дается планшет, на котором изображен дорожный знак и стрелочка, детям предлагается подобрать нужную ситуацию к соответствующему дорожному знаку и положить карточку на планшет к стрелочке. </a:t>
            </a:r>
            <a:r>
              <a:rPr lang="ru-RU" dirty="0"/>
              <a:t/>
            </a:r>
            <a:br>
              <a:rPr lang="ru-RU" dirty="0"/>
            </a:br>
            <a:endParaRPr lang="ru-RU" dirty="0"/>
          </a:p>
        </p:txBody>
      </p:sp>
      <p:pic>
        <p:nvPicPr>
          <p:cNvPr id="4" name="Рисунок 3"/>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0759" y="3021005"/>
            <a:ext cx="2813050" cy="1821755"/>
          </a:xfrm>
          <a:prstGeom prst="rect">
            <a:avLst/>
          </a:prstGeom>
          <a:ln>
            <a:noFill/>
          </a:ln>
          <a:effectLst>
            <a:softEdge rad="112500"/>
          </a:effectLst>
        </p:spPr>
      </p:pic>
      <p:pic>
        <p:nvPicPr>
          <p:cNvPr id="5122" name="Picture 2"/>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5940152" y="4293096"/>
            <a:ext cx="3168352" cy="2387277"/>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107504" y="4812511"/>
            <a:ext cx="2680593" cy="2011878"/>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2843809" y="3212977"/>
            <a:ext cx="3168352" cy="3467396"/>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8459341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0" y="1772816"/>
            <a:ext cx="6948264" cy="5085182"/>
          </a:xfrm>
        </p:spPr>
        <p:txBody>
          <a:bodyPr>
            <a:normAutofit fontScale="90000"/>
          </a:bodyPr>
          <a:lstStyle/>
          <a:p>
            <a:r>
              <a:rPr lang="ru-RU" sz="1800" b="1" dirty="0">
                <a:latin typeface="Times New Roman" pitchFamily="18" charset="0"/>
                <a:cs typeface="Times New Roman" pitchFamily="18" charset="0"/>
              </a:rPr>
              <a:t>Воспитатель детей подготовительной к школе</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группы «Радуга» </a:t>
            </a:r>
            <a:r>
              <a:rPr lang="ru-RU" sz="1800" b="1" dirty="0" err="1">
                <a:latin typeface="Times New Roman" pitchFamily="18" charset="0"/>
                <a:cs typeface="Times New Roman" pitchFamily="18" charset="0"/>
              </a:rPr>
              <a:t>Желтобрюхова</a:t>
            </a:r>
            <a:r>
              <a:rPr lang="ru-RU" sz="1800" b="1" dirty="0">
                <a:latin typeface="Times New Roman" pitchFamily="18" charset="0"/>
                <a:cs typeface="Times New Roman" pitchFamily="18" charset="0"/>
              </a:rPr>
              <a:t> А.В.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 Дидактическое пособие ЛЭПБУК «ПДД» </a:t>
            </a:r>
            <a:br>
              <a:rPr lang="ru-RU" sz="1800" b="1" dirty="0">
                <a:latin typeface="Times New Roman" pitchFamily="18" charset="0"/>
                <a:cs typeface="Times New Roman" pitchFamily="18" charset="0"/>
              </a:rPr>
            </a:br>
            <a:r>
              <a:rPr lang="ru-RU" sz="1800" b="1" dirty="0">
                <a:latin typeface="Times New Roman" pitchFamily="18" charset="0"/>
                <a:cs typeface="Times New Roman" pitchFamily="18" charset="0"/>
              </a:rPr>
              <a:t>предназначен для детей старшего дошкольного возраста, содержание </a:t>
            </a:r>
            <a:r>
              <a:rPr lang="ru-RU" sz="1800" b="1" dirty="0" err="1">
                <a:latin typeface="Times New Roman" pitchFamily="18" charset="0"/>
                <a:cs typeface="Times New Roman" pitchFamily="18" charset="0"/>
              </a:rPr>
              <a:t>лэпбука</a:t>
            </a:r>
            <a:r>
              <a:rPr lang="ru-RU" sz="1800" b="1" dirty="0">
                <a:latin typeface="Times New Roman" pitchFamily="18" charset="0"/>
                <a:cs typeface="Times New Roman" pitchFamily="18" charset="0"/>
              </a:rPr>
              <a:t> можно пополнять и усложнять. Очень интересен и удобен своей конструкцией, может играть сразу несколько детей с разных сторон.</a:t>
            </a:r>
            <a:br>
              <a:rPr lang="ru-RU" sz="1800" b="1" dirty="0">
                <a:latin typeface="Times New Roman" pitchFamily="18" charset="0"/>
                <a:cs typeface="Times New Roman" pitchFamily="18" charset="0"/>
              </a:rPr>
            </a:br>
            <a:r>
              <a:rPr lang="ru-RU" sz="1600" b="1" dirty="0">
                <a:latin typeface="Times New Roman" pitchFamily="18" charset="0"/>
                <a:cs typeface="Times New Roman" pitchFamily="18" charset="0"/>
              </a:rPr>
              <a:t>Цель: формирование системы знаний, умений и навыков детей по правилам дорожного движения.</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Задачи: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Повторить и закрепить знания о ПДД</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Закреплять правила перехода проезжей части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Классифицировать дорожные знаки: предупреждающие, запрещающие, предписывающие, знаки сервиса.</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Развивать наблюдательность, самостоятельность мышления, внимательность на дорогах.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В него входит 6  развивающих заданий:</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«Ребусы о дорожных знаках и загадки»  </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«Дорожные знаки» (классификация дорожных)</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мозаика «Собери дорожный знак»</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«Найди нарушителя»</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Поле с дорогой и машинками (игра </a:t>
            </a:r>
            <a:r>
              <a:rPr lang="ru-RU" sz="1600" b="1" dirty="0" err="1">
                <a:latin typeface="Times New Roman" pitchFamily="18" charset="0"/>
                <a:cs typeface="Times New Roman" pitchFamily="18" charset="0"/>
              </a:rPr>
              <a:t>бродилка</a:t>
            </a:r>
            <a:r>
              <a:rPr lang="ru-RU" sz="1600" b="1" dirty="0">
                <a:latin typeface="Times New Roman" pitchFamily="18" charset="0"/>
                <a:cs typeface="Times New Roman" pitchFamily="18" charset="0"/>
              </a:rPr>
              <a:t>)</a:t>
            </a:r>
            <a:br>
              <a:rPr lang="ru-RU" sz="1600" b="1" dirty="0">
                <a:latin typeface="Times New Roman" pitchFamily="18" charset="0"/>
                <a:cs typeface="Times New Roman" pitchFamily="18" charset="0"/>
              </a:rPr>
            </a:br>
            <a:r>
              <a:rPr lang="ru-RU" sz="1600" b="1" dirty="0">
                <a:latin typeface="Times New Roman" pitchFamily="18" charset="0"/>
                <a:cs typeface="Times New Roman" pitchFamily="18" charset="0"/>
              </a:rPr>
              <a:t>Кармашек «Вставь нужный знак»</a:t>
            </a:r>
            <a:r>
              <a:rPr lang="ru-RU" sz="4000" dirty="0"/>
              <a:t/>
            </a:r>
            <a:br>
              <a:rPr lang="ru-RU" sz="4000" dirty="0"/>
            </a:br>
            <a:endParaRPr lang="ru-RU" dirty="0"/>
          </a:p>
        </p:txBody>
      </p:sp>
    </p:spTree>
    <p:extLst>
      <p:ext uri="{BB962C8B-B14F-4D97-AF65-F5344CB8AC3E}">
        <p14:creationId xmlns="" xmlns:p14="http://schemas.microsoft.com/office/powerpoint/2010/main" val="10093820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pic>
        <p:nvPicPr>
          <p:cNvPr id="6147" name="Picture 3"/>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357158" y="1285860"/>
            <a:ext cx="4535364" cy="2246871"/>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8" name="Picture 4"/>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28596" y="3643314"/>
            <a:ext cx="3641540" cy="2872585"/>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6149" name="Picture 5"/>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4139952" y="3617248"/>
            <a:ext cx="4630412" cy="3112965"/>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87058840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18956" y="14475"/>
            <a:ext cx="9271476"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79512" y="1527243"/>
            <a:ext cx="6732240" cy="4998101"/>
          </a:xfrm>
        </p:spPr>
        <p:txBody>
          <a:bodyPr>
            <a:noAutofit/>
          </a:bodyPr>
          <a:lstStyle/>
          <a:p>
            <a:r>
              <a:rPr lang="ru-RU" sz="2200" b="1" dirty="0">
                <a:latin typeface="Times New Roman" pitchFamily="18" charset="0"/>
                <a:cs typeface="Times New Roman" pitchFamily="18" charset="0"/>
              </a:rPr>
              <a:t>Также в нашем детском саду была организована выставка дидактических игр и пособий для родителей</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цель которой: повышение активности родителей по формированию у дошкольников навыков безопасного поведения на дороге посредством игровой деятельности. </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Задачи:</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познакомить с разнообразными видами игр и формами игрового досуга в семье,</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показать родителям значение совместных игр в семье для формирования у детей навыков безопасного поведения на дороге,</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способствовать развитию бережного отношения к жизни детей и своей жизни, потребности осознанно выполнять правила дорожного движения.</a:t>
            </a:r>
            <a:br>
              <a:rPr lang="ru-RU" sz="2200" b="1" dirty="0">
                <a:latin typeface="Times New Roman" pitchFamily="18" charset="0"/>
                <a:cs typeface="Times New Roman" pitchFamily="18" charset="0"/>
              </a:rPr>
            </a:br>
            <a:endParaRPr lang="ru-RU" sz="22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3409360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3500" y="0"/>
            <a:ext cx="9272588"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descr="C:\Users\Оксана\Desktop\IMG-7e366a97051569a73586a93e9c5f831f-V (1).jpg"/>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a:stretch/>
        </p:blipFill>
        <p:spPr bwMode="auto">
          <a:xfrm>
            <a:off x="500034" y="1285860"/>
            <a:ext cx="3624381" cy="5214950"/>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1030" name="Picture 6" descr="C:\Users\Оксана\Desktop\IMG-4f7cc2292dbac48754f88de21aae0618-V.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4214810" y="2500306"/>
            <a:ext cx="2747101" cy="3978485"/>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67157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3500" y="0"/>
            <a:ext cx="9272588"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descr="C:\Users\Оксана\Desktop\IMG-1969aef1af0280f3c17777c3146dcde5-V.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rot="16200000">
            <a:off x="1178933" y="-120116"/>
            <a:ext cx="2904356" cy="5106045"/>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052" name="Picture 4" descr="C:\Users\Оксана\Desktop\IMG-d729d308699628f19da148d330a58f30-V.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rot="16200000">
            <a:off x="2306466" y="2638574"/>
            <a:ext cx="2812554" cy="5626297"/>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084359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title"/>
          </p:nvPr>
        </p:nvSpPr>
        <p:spPr>
          <a:xfrm>
            <a:off x="107504" y="908720"/>
            <a:ext cx="5760640" cy="5688632"/>
          </a:xfrm>
        </p:spPr>
        <p:txBody>
          <a:bodyPr>
            <a:normAutofit/>
          </a:bodyPr>
          <a:lstStyle/>
          <a:p>
            <a:r>
              <a:rPr lang="ru-RU" sz="2500" b="1" dirty="0">
                <a:latin typeface="Times New Roman" pitchFamily="18" charset="0"/>
                <a:cs typeface="Times New Roman" pitchFamily="18" charset="0"/>
              </a:rPr>
              <a:t>В каждой возрастной группе нашего детского сада ведется работа по профилактике дорoжнo-транспoртных происшествий,   формируя у детей знания и представления о правилах дорожного движения, педагоги  стремятся постоянно пополнять развивающую среду группы по ПДД.  </a:t>
            </a:r>
            <a:r>
              <a:rPr lang="ru-RU" sz="2500" dirty="0">
                <a:latin typeface="Times New Roman" pitchFamily="18" charset="0"/>
                <a:cs typeface="Times New Roman" pitchFamily="18" charset="0"/>
              </a:rPr>
              <a:t/>
            </a:r>
            <a:br>
              <a:rPr lang="ru-RU" sz="2500" dirty="0">
                <a:latin typeface="Times New Roman" pitchFamily="18" charset="0"/>
                <a:cs typeface="Times New Roman" pitchFamily="18" charset="0"/>
              </a:rPr>
            </a:br>
            <a:endParaRPr lang="ru-RU" sz="2500" dirty="0">
              <a:latin typeface="Times New Roman" pitchFamily="18" charset="0"/>
              <a:cs typeface="Times New Roman" pitchFamily="18" charset="0"/>
            </a:endParaRPr>
          </a:p>
        </p:txBody>
      </p:sp>
    </p:spTree>
    <p:extLst>
      <p:ext uri="{BB962C8B-B14F-4D97-AF65-F5344CB8AC3E}">
        <p14:creationId xmlns="" xmlns:p14="http://schemas.microsoft.com/office/powerpoint/2010/main" val="5213574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3500" y="0"/>
            <a:ext cx="9272588"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 xmlns:a14="http://schemas.microsoft.com/office/drawing/2010/main" val="0"/>
              </a:ext>
            </a:extLst>
          </a:blip>
          <a:srcRect/>
          <a:stretch>
            <a:fillRect/>
          </a:stretch>
        </p:blipFill>
        <p:spPr bwMode="auto">
          <a:xfrm>
            <a:off x="214282" y="1643050"/>
            <a:ext cx="5489067" cy="4740558"/>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98641242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email">
            <a:extLst>
              <a:ext uri="{28A0092B-C50C-407E-A947-70E740481C1C}">
                <a14:useLocalDpi xmlns="" xmlns:a14="http://schemas.microsoft.com/office/drawing/2010/main" val="0"/>
              </a:ext>
            </a:extLst>
          </a:blip>
          <a:srcRect/>
          <a:stretch>
            <a:fillRect/>
          </a:stretch>
        </p:blipFill>
        <p:spPr bwMode="auto">
          <a:xfrm>
            <a:off x="-63500" y="0"/>
            <a:ext cx="9272588"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1988840"/>
            <a:ext cx="9036496" cy="2088232"/>
          </a:xfrm>
        </p:spPr>
        <p:txBody>
          <a:bodyPr>
            <a:normAutofit/>
          </a:bodyPr>
          <a:lstStyle/>
          <a:p>
            <a:pPr algn="l"/>
            <a:r>
              <a:rPr lang="ru-RU" sz="3600" b="1" dirty="0">
                <a:solidFill>
                  <a:srgbClr val="002060"/>
                </a:solidFill>
                <a:latin typeface="Times New Roman" pitchFamily="18" charset="0"/>
                <a:cs typeface="Times New Roman" pitchFamily="18" charset="0"/>
              </a:rPr>
              <a:t>СПАСИБО ЗА ВНИМАНИЕ!</a:t>
            </a:r>
          </a:p>
        </p:txBody>
      </p:sp>
    </p:spTree>
    <p:extLst>
      <p:ext uri="{BB962C8B-B14F-4D97-AF65-F5344CB8AC3E}">
        <p14:creationId xmlns="" xmlns:p14="http://schemas.microsoft.com/office/powerpoint/2010/main" val="3269438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28484" y="1"/>
            <a:ext cx="9172483"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28484" y="1268760"/>
            <a:ext cx="6328676" cy="5544616"/>
          </a:xfrm>
        </p:spPr>
        <p:txBody>
          <a:bodyPr>
            <a:noAutofit/>
          </a:bodyPr>
          <a:lstStyle/>
          <a:p>
            <a:pPr>
              <a:spcBef>
                <a:spcPts val="0"/>
              </a:spcBef>
            </a:pP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200" b="1" dirty="0">
                <a:latin typeface="Times New Roman" pitchFamily="18" charset="0"/>
                <a:cs typeface="Times New Roman" pitchFamily="18" charset="0"/>
              </a:rPr>
              <a:t>Основными целями изучения правил дорожного движения, и поведения на улице являются:</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снижение дорожно-транспортного травматизма среди детей посредством повышения уровня знаний ими правил дорожного движения;</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развитие психофизиологических качеств ребенка;</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 формирование культуры общественного поведения в процессе общения с дорогой.</a:t>
            </a:r>
            <a:br>
              <a:rPr lang="ru-RU" sz="2200" b="1" dirty="0">
                <a:latin typeface="Times New Roman" pitchFamily="18" charset="0"/>
                <a:cs typeface="Times New Roman" pitchFamily="18" charset="0"/>
              </a:rPr>
            </a:br>
            <a:r>
              <a:rPr lang="ru-RU" sz="2200" b="1" dirty="0">
                <a:latin typeface="Times New Roman" pitchFamily="18" charset="0"/>
                <a:cs typeface="Times New Roman" pitchFamily="18" charset="0"/>
              </a:rPr>
              <a:t>Среди задач воспитания и обучения детей дошкольного возраста в детском саду, подготовка к процессу обеспечения личной безопасности (самосохранения) в условиях ускоряющегося жизненного ритма на дорогах - одна из важнейших.</a:t>
            </a:r>
            <a:r>
              <a:rPr lang="ru-RU" sz="2200" dirty="0">
                <a:latin typeface="Times New Roman" pitchFamily="18" charset="0"/>
                <a:cs typeface="Times New Roman" pitchFamily="18" charset="0"/>
              </a:rPr>
              <a:t/>
            </a:r>
            <a:br>
              <a:rPr lang="ru-RU" sz="2200" dirty="0">
                <a:latin typeface="Times New Roman" pitchFamily="18" charset="0"/>
                <a:cs typeface="Times New Roman" pitchFamily="18" charset="0"/>
              </a:rPr>
            </a:br>
            <a:r>
              <a:rPr lang="ru-RU" sz="2200" dirty="0">
                <a:latin typeface="Times New Roman" pitchFamily="18" charset="0"/>
                <a:cs typeface="Times New Roman" pitchFamily="18" charset="0"/>
              </a:rPr>
              <a:t> </a:t>
            </a:r>
            <a:br>
              <a:rPr lang="ru-RU" sz="2200" dirty="0">
                <a:latin typeface="Times New Roman" pitchFamily="18" charset="0"/>
                <a:cs typeface="Times New Roman" pitchFamily="18" charset="0"/>
              </a:rPr>
            </a:br>
            <a:endParaRPr lang="ru-RU" sz="2200" b="1" dirty="0">
              <a:latin typeface="Times New Roman" pitchFamily="18" charset="0"/>
              <a:cs typeface="Times New Roman" pitchFamily="18" charset="0"/>
            </a:endParaRPr>
          </a:p>
        </p:txBody>
      </p:sp>
    </p:spTree>
    <p:extLst>
      <p:ext uri="{BB962C8B-B14F-4D97-AF65-F5344CB8AC3E}">
        <p14:creationId xmlns="" xmlns:p14="http://schemas.microsoft.com/office/powerpoint/2010/main" val="32942178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251520" y="1268760"/>
            <a:ext cx="5904656" cy="5040559"/>
          </a:xfrm>
        </p:spPr>
        <p:txBody>
          <a:bodyPr>
            <a:noAutofit/>
          </a:bodyPr>
          <a:lstStyle/>
          <a:p>
            <a:r>
              <a:rPr lang="ru-RU" sz="2500" b="1" dirty="0">
                <a:latin typeface="Times New Roman" pitchFamily="18" charset="0"/>
                <a:cs typeface="Times New Roman" pitchFamily="18" charset="0"/>
              </a:rPr>
              <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Основные принципы работы:</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непрерывности, систематичности и последовательности обучения;</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наглядности и доступности;</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единства теории и практики обучения и воспитания;</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учета возрастных и индивидуальных особенностей детей;</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ведущей роли воспитателя при самостоятельности и активности обучаемых;</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сотрудничества детей в процессе обучения</a:t>
            </a:r>
            <a:br>
              <a:rPr lang="ru-RU" sz="2500" b="1" dirty="0">
                <a:latin typeface="Times New Roman" pitchFamily="18" charset="0"/>
                <a:cs typeface="Times New Roman" pitchFamily="18" charset="0"/>
              </a:rPr>
            </a:br>
            <a:endParaRPr lang="ru-RU" sz="2500" dirty="0"/>
          </a:p>
        </p:txBody>
      </p:sp>
    </p:spTree>
    <p:extLst>
      <p:ext uri="{BB962C8B-B14F-4D97-AF65-F5344CB8AC3E}">
        <p14:creationId xmlns="" xmlns:p14="http://schemas.microsoft.com/office/powerpoint/2010/main" val="22679205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180528" y="1484784"/>
            <a:ext cx="7308812" cy="1800200"/>
          </a:xfrm>
        </p:spPr>
        <p:txBody>
          <a:bodyPr>
            <a:noAutofit/>
          </a:bodyPr>
          <a:lstStyle/>
          <a:p>
            <a:r>
              <a:rPr lang="ru-RU" sz="2300" b="1" dirty="0">
                <a:latin typeface="Times New Roman" pitchFamily="18" charset="0"/>
                <a:cs typeface="Times New Roman" pitchFamily="18" charset="0"/>
              </a:rPr>
              <a:t>Наша среда. </a:t>
            </a:r>
            <a:br>
              <a:rPr lang="ru-RU" sz="2300" b="1" dirty="0">
                <a:latin typeface="Times New Roman" pitchFamily="18" charset="0"/>
                <a:cs typeface="Times New Roman" pitchFamily="18" charset="0"/>
              </a:rPr>
            </a:br>
            <a:r>
              <a:rPr lang="ru-RU" sz="2200" b="1" dirty="0">
                <a:latin typeface="Times New Roman" pitchFamily="18" charset="0"/>
                <a:cs typeface="Times New Roman" pitchFamily="18" charset="0"/>
              </a:rPr>
              <a:t>Все педагоги творчески и инициативно подошли к созданию предметно-развивающей среды в группах,  ярко и красочно оформили уголки безопасности по профилактике детского дорожного травматизма для детей, обновили и пополнили дидактическими,  настольно печатными играми,</a:t>
            </a:r>
            <a:r>
              <a:rPr lang="ru-RU" sz="2200" dirty="0"/>
              <a:t> </a:t>
            </a:r>
            <a:br>
              <a:rPr lang="ru-RU" sz="2200" dirty="0"/>
            </a:br>
            <a:r>
              <a:rPr lang="ru-RU" sz="2200" b="1" dirty="0">
                <a:latin typeface="Times New Roman" pitchFamily="18" charset="0"/>
                <a:cs typeface="Times New Roman" pitchFamily="18" charset="0"/>
              </a:rPr>
              <a:t>ЛЭП буками…</a:t>
            </a:r>
            <a:r>
              <a:rPr lang="ru-RU" sz="2200" b="1" dirty="0"/>
              <a:t> </a:t>
            </a:r>
          </a:p>
        </p:txBody>
      </p:sp>
      <p:pic>
        <p:nvPicPr>
          <p:cNvPr id="1026" name="Picture 2" descr="C:\Users\Оксана\Desktop\Новая папка\20181224_114218.jpg"/>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4644008" y="4293096"/>
            <a:ext cx="4392488" cy="2531206"/>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1028" name="Picture 4" descr="C:\Users\Оксана\Desktop\Новая папка\20181224_114441.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rot="5400000">
            <a:off x="-337903" y="4108337"/>
            <a:ext cx="3140968" cy="235835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1681457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Picture 2" descr="http://schkola-internatkolivan.edusite.ru/images/p150_malyshi_1353235107-1-.jpg"/>
          <p:cNvPicPr>
            <a:picLocks noGrp="1" noChangeAspect="1" noChangeArrowheads="1"/>
          </p:cNvPicPr>
          <p:nvPr>
            <p:ph idx="1"/>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107504" y="1124744"/>
            <a:ext cx="5040560" cy="309634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051" name="Picture 3" descr="C:\Users\Оксана\Desktop\Новая папка\20181224_114825.jpg"/>
          <p:cNvPicPr>
            <a:picLocks noChangeAspect="1" noChangeArrowheads="1"/>
          </p:cNvPicPr>
          <p:nvPr/>
        </p:nvPicPr>
        <p:blipFill>
          <a:blip r:embed="rId4" cstate="email">
            <a:extLst>
              <a:ext uri="{28A0092B-C50C-407E-A947-70E740481C1C}">
                <a14:useLocalDpi xmlns="" xmlns:a14="http://schemas.microsoft.com/office/drawing/2010/main" val="0"/>
              </a:ext>
            </a:extLst>
          </a:blip>
          <a:srcRect/>
          <a:stretch>
            <a:fillRect/>
          </a:stretch>
        </p:blipFill>
        <p:spPr bwMode="auto">
          <a:xfrm>
            <a:off x="643121" y="4329099"/>
            <a:ext cx="3528392" cy="2376465"/>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pic>
        <p:nvPicPr>
          <p:cNvPr id="2052" name="Picture 4" descr="C:\Users\Оксана\Desktop\Новая папка\20181224_114943.jpg"/>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5004048" y="4221088"/>
            <a:ext cx="3712768" cy="2592488"/>
          </a:xfrm>
          <a:prstGeom prst="rect">
            <a:avLst/>
          </a:prstGeom>
          <a:ln>
            <a:noFill/>
          </a:ln>
          <a:effectLst>
            <a:softEdge rad="112500"/>
          </a:effectLst>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88127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chkola-internatkolivan.edusite.ru/images/p150_malyshi_1353235107-1-.jp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7999"/>
          </a:xfrm>
          <a:prstGeom prst="rect">
            <a:avLst/>
          </a:prstGeom>
          <a:noFill/>
          <a:extLst>
            <a:ext uri="{909E8E84-426E-40DD-AFC4-6F175D3DCCD1}">
              <a14:hiddenFill xmlns="" xmlns:a14="http://schemas.microsoft.com/office/drawing/2010/main">
                <a:solidFill>
                  <a:srgbClr val="FFFFFF"/>
                </a:solidFill>
              </a14:hiddenFill>
            </a:ext>
          </a:extLst>
        </p:spPr>
      </p:pic>
      <p:sp>
        <p:nvSpPr>
          <p:cNvPr id="2" name="Заголовок 1"/>
          <p:cNvSpPr>
            <a:spLocks noGrp="1"/>
          </p:cNvSpPr>
          <p:nvPr>
            <p:ph type="ctrTitle"/>
          </p:nvPr>
        </p:nvSpPr>
        <p:spPr>
          <a:xfrm>
            <a:off x="251520" y="1268759"/>
            <a:ext cx="6192688" cy="5328593"/>
          </a:xfrm>
        </p:spPr>
        <p:txBody>
          <a:bodyPr>
            <a:noAutofit/>
          </a:bodyPr>
          <a:lstStyle/>
          <a:p>
            <a:r>
              <a:rPr lang="ru-RU" sz="2500" b="1" dirty="0">
                <a:latin typeface="Times New Roman" pitchFamily="18" charset="0"/>
                <a:cs typeface="Times New Roman" pitchFamily="18" charset="0"/>
              </a:rPr>
              <a:t>Ведущей деятельностью дошкольного возраста является ИГРА!</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Целью любой игровой деятельности по ПДД является применение теоретических знаний в практических действиях детей на дороге.</a:t>
            </a:r>
            <a:br>
              <a:rPr lang="ru-RU" sz="2500" b="1" dirty="0">
                <a:latin typeface="Times New Roman" pitchFamily="18" charset="0"/>
                <a:cs typeface="Times New Roman" pitchFamily="18" charset="0"/>
              </a:rPr>
            </a:br>
            <a:r>
              <a:rPr lang="ru-RU" sz="2500" b="1" dirty="0">
                <a:latin typeface="Times New Roman" pitchFamily="18" charset="0"/>
                <a:cs typeface="Times New Roman" pitchFamily="18" charset="0"/>
              </a:rPr>
              <a:t>Дидактические игры помогут в простой игровой форме познакомить ребенка с правилами безопасного поведения на улицах и дорогах. Ведь, именно в играх, дети легко и быстро запоминают то, что может им показаться скучным и неинтересным.</a:t>
            </a:r>
          </a:p>
        </p:txBody>
      </p:sp>
    </p:spTree>
    <p:extLst>
      <p:ext uri="{BB962C8B-B14F-4D97-AF65-F5344CB8AC3E}">
        <p14:creationId xmlns="" xmlns:p14="http://schemas.microsoft.com/office/powerpoint/2010/main" val="1285747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395536" y="1230528"/>
            <a:ext cx="5184576" cy="2015936"/>
          </a:xfrm>
          <a:prstGeom prst="rect">
            <a:avLst/>
          </a:prstGeom>
        </p:spPr>
        <p:txBody>
          <a:bodyPr wrap="square">
            <a:spAutoFit/>
          </a:bodyPr>
          <a:lstStyle/>
          <a:p>
            <a:pPr algn="ctr"/>
            <a:r>
              <a:rPr lang="ru-RU" sz="2500" b="1" dirty="0">
                <a:latin typeface="Times New Roman" pitchFamily="18" charset="0"/>
                <a:cs typeface="Times New Roman" pitchFamily="18" charset="0"/>
              </a:rPr>
              <a:t>Хочется предложить некоторые дидактические игры и ЛЭП буки по ПДД, которые очень понравились детям и их можно сделать своими руками.</a:t>
            </a:r>
          </a:p>
        </p:txBody>
      </p:sp>
      <p:pic>
        <p:nvPicPr>
          <p:cNvPr id="4" name="Picture 2"/>
          <p:cNvPicPr>
            <a:picLocks noChangeAspect="1" noChangeArrowheads="1"/>
          </p:cNvPicPr>
          <p:nvPr/>
        </p:nvPicPr>
        <p:blipFill>
          <a:blip r:embed="rId3" cstate="email">
            <a:extLst>
              <a:ext uri="{28A0092B-C50C-407E-A947-70E740481C1C}">
                <a14:useLocalDpi xmlns="" xmlns:a14="http://schemas.microsoft.com/office/drawing/2010/main" val="0"/>
              </a:ext>
            </a:extLst>
          </a:blip>
          <a:srcRect/>
          <a:stretch>
            <a:fillRect/>
          </a:stretch>
        </p:blipFill>
        <p:spPr bwMode="auto">
          <a:xfrm>
            <a:off x="716694" y="3246464"/>
            <a:ext cx="5367473" cy="3111494"/>
          </a:xfrm>
          <a:prstGeom prst="rect">
            <a:avLst/>
          </a:prstGeom>
          <a:ln>
            <a:noFill/>
          </a:ln>
          <a:effectLst>
            <a:softEdge rad="112500"/>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77332715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1196</TotalTime>
  <Words>155</Words>
  <Application>Microsoft Office PowerPoint</Application>
  <PresentationFormat>Экран (4:3)</PresentationFormat>
  <Paragraphs>31</Paragraphs>
  <Slides>31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31</vt:i4>
      </vt:variant>
    </vt:vector>
  </HeadingPairs>
  <TitlesOfParts>
    <vt:vector size="32" baseType="lpstr">
      <vt:lpstr>Тема Office</vt:lpstr>
      <vt:lpstr>муниципальное бюджетное дошкольное образовательное учреждение   «Детский сад № 20 «Росинка» </vt:lpstr>
      <vt:lpstr>АКТУАЛЬНОСТЬ</vt:lpstr>
      <vt:lpstr>В каждой возрастной группе нашего детского сада ведется работа по профилактике дорoжнo-транспoртных происшествий,   формируя у детей знания и представления о правилах дорожного движения, педагоги  стремятся постоянно пополнять развивающую среду группы по ПДД.   </vt:lpstr>
      <vt:lpstr> Основными целями изучения правил дорожного движения, и поведения на улице являются: • снижение дорожно-транспортного травматизма среди детей посредством повышения уровня знаний ими правил дорожного движения; • развитие психофизиологических качеств ребенка; • формирование культуры общественного поведения в процессе общения с дорогой. Среди задач воспитания и обучения детей дошкольного возраста в детском саду, подготовка к процессу обеспечения личной безопасности (самосохранения) в условиях ускоряющегося жизненного ритма на дорогах - одна из важнейших.   </vt:lpstr>
      <vt:lpstr>  Основные принципы работы: непрерывности, систематичности и последовательности обучения; наглядности и доступности; единства теории и практики обучения и воспитания; учета возрастных и индивидуальных особенностей детей; ведущей роли воспитателя при самостоятельности и активности обучаемых; сотрудничества детей в процессе обучения </vt:lpstr>
      <vt:lpstr>Наша среда.  Все педагоги творчески и инициативно подошли к созданию предметно-развивающей среды в группах,  ярко и красочно оформили уголки безопасности по профилактике детского дорожного травматизма для детей, обновили и пополнили дидактическими,  настольно печатными играми,  ЛЭП буками… </vt:lpstr>
      <vt:lpstr>Слайд 7</vt:lpstr>
      <vt:lpstr>Ведущей деятельностью дошкольного возраста является ИГРА!  Целью любой игровой деятельности по ПДД является применение теоретических знаний в практических действиях детей на дороге. Дидактические игры помогут в простой игровой форме познакомить ребенка с правилами безопасного поведения на улицах и дорогах. Ведь, именно в играх, дети легко и быстро запоминают то, что может им показаться скучным и неинтересным.</vt:lpstr>
      <vt:lpstr>Слайд 9</vt:lpstr>
      <vt:lpstr> Воспитатели детей группы раннего возраста «Родничок»  Валенко С.П.,  Гассельбах С.А. Дидактическая игра по ПДД. «Маленькие пешеходы» Цель игры:  - ознакомление детей с элементарными правилами дорожного движения. Задачи: - познакомить со светофором, о назначении его цветов, пешеходным переходом. - дать детям представления о пространственных отношениях в верху, внизу используя дидактический материал. - воспитывать правила безопасного поведения на дороге. Ход игры: Игра проводится на макете. Первый вариант (для пешеходов) С помощью кукол и воспитателя дети разыгрывают различные дорожные ситуации. Так на управляемом перекрёстке на зелёный цвет светофора куклы переходят улицу, на желтый останавливаются, ждут, на красный продолжают стоять. Затем куклы идут по тротуару до «Пешеходного перехода» и там переходят проезжую часть. Второй вариант (для водителей) С помощью машинок детей знакомим с правилами поведения на дороге. Детям объясняем, что обозначает каждый сигнал светофора, разыгрывая дорожные ситуации.     </vt:lpstr>
      <vt:lpstr>Слайд 11</vt:lpstr>
      <vt:lpstr> Воспитатель детей младшего дошкольного возраста  группы «Ягодка» Сабадышина Е.М. Дидактическая игра «Собери кубики» Цель: ознакомление детей с дорожными знаками и правилами дорожного движения. Задачи: Воспитательные: воспитывать потребность в соблюдении правил дорожного движения. Образовательные: обобщать знания по правилам дорожного движения. Развивающие: закрепить знания дорожных знаков, уметь классифицировать их: запрещающие, предупреждающие, знаки приоритета.  </vt:lpstr>
      <vt:lpstr>Воспитатель детей младшего дошкольного возраста  группы «Ягодка» Пульянова Е.И. Дидактическая игра «Четвертый лишний» Цель: формирование умений детей классифицировать предметы. - лишний участник дорожного движения -лишнее транспортное средство -лишний сигнал светофора и т.д.</vt:lpstr>
      <vt:lpstr>Воспитатель детей младшего дошкольного возраста  группы «Почемучки» Шкурлакова Н.Ф.  Дидактическая игра «Угадай  транспорт» Цель: закрепление представлений детей о различных видах транспорта; умение по описанию (загадке) узнавать предметы; развитие смекалки и речевой активности. Материал: картотека загадок  Ход игры:  Дети сидят полукругом. Педагог: «Дети, мы с вами беседовали о транспорте, наблюдали за его движением по дороге, а сегодня поиграем в игру, которая называется «Угадай транспорт». Послушайте правила игры. Я буду загадывать загадки о транспорте, а вы должны подумать и правильно их отгадать. Кто первым отгадает, о каком транспорте идет речь в загадке, получает картинку с его изображением. У кого в конце игры будет больше картинок, тот и победит».   </vt:lpstr>
      <vt:lpstr>Воспитатель детей младшего дошкольного возраста  группы «Почемучки» Донченко О.В. Дидактическая пособие. ЛЭПБУК по ПДД    Цель: формирование системы знаний, умений и навыков детей по правилам дорожного движения через организацию работы с  лэпбуком. 1. Сложи картинку. Дети собирают разрезные картинки. 2. Отгадай загадку. Воспитатель загадывает загадку, дети выбирают картинку(отгадку). 3. Чтение стихов по ПДД. </vt:lpstr>
      <vt:lpstr> Воспитатель детей среднего дошкольного возраста  группы «Ромашка» Чижова Л.В. Дидактическая игра «Собери дорожный знак»  Цель: ознакомление детей с дорожными знаками и правилами дорожного движения. Вначале знакомила детей с дорожными знаками, затем по образцу изображения дети собирали знаки и рассказывали о назначении. Потом ребята без наглядного образца справлялись с заданием самостоятельно. </vt:lpstr>
      <vt:lpstr>Воспитатель детей средней дошкольного возраста  группы «Ромашка» Антонова Н.Н.  дидактическая игра по ПДД  «Дорожные часы»   Цель: формирование у детей элементарных представлений о правилах безопасного поведения на дороге.   Варианты игры. 1 вариант игры: воспитатель двигает большую стрелку на картинку, рассказывает, что на ней изображено, а ребёнку предлагает поставить маленькую стрелку на знак, подходящий к данной картинке, и объяснить, что это за знак.   2 вариант игры: ребёнок двигает большую стрелку на картинку и находит перевёрнутую цветной стороной вверх карточку подходящую по цвету, его задача- найти 5 отличий на этих карточках.   3 вариант игры: воспитатель ставит маленькую стрелку на знак, а большую –на закрытую соответствующую картинку, ребёнок по памяти рассказывает, что изображено на закрытой картинке. </vt:lpstr>
      <vt:lpstr>Слайд 18</vt:lpstr>
      <vt:lpstr>Воспитатель детей среднего дошкольного возраста  группы «Колокольчик» Тарасова Г.Г.  дидактическая игра по ПДД.  «Подбери нужные карточки» Цель: формирование умения анализировать (рассматривать) ситуации на картинке и правильно подбирать нужные карточки.        Для данной игры, использованные разные карточки со знаками. Даны ситуации, в которых нужно правильно поставить знак и помочь пешеходу правильно перейти дорогу в том или ином месте, и по каким знакам можно узнать, где находятся, например больница или пункт питания.</vt:lpstr>
      <vt:lpstr>Воспитатель детей среднего дошкольного возраста  группы «Колокольчик» Казакова Н.Н. дидактическая игра по ПДД. «Юный пешеход» Цель: развитие умения подбирать к каждой опасной ситуации изображенной на картинке, безопасную подходящую карточку. С помощью данной игры юные пешеходы не только решают проблемные ситуации, связанные с правилами дорожного движения, но и запоминают то, чего не следует делать, чтобы не подвергать свою жизнь опасности.  </vt:lpstr>
      <vt:lpstr> Воспитатели детей старшего дошкольного возраста   гр. «Конфетти» Медведева Ю.В.,  Мочалкина Е.П. Дидактическое пособие лэпбук «Правила дорожного движения»  Предназначено для детей  старшего дошкольного возраста. В старшем дошкольном возрасте дети уже могут вместе со взрослыми участвовать в сборе материала: анализировать, сортировать информацию.  Цель: формирование системы знаний, умений и навыков детей по правилам дорожного движения.  Содержание лепбука: -кармашек «Стихи о ПДД» -кармашек «Картотека подвижных игр» -кармашек «Собери знак» -кармашек «Загадки о ПДД» -кармашек «Раскрась картинку» -кармашек «Ребусы» -кармашек «Дорожные знаки» -кармашек «Дорожные ситуации» -кармашек «Учим дорожные знаки» </vt:lpstr>
      <vt:lpstr>Воспитатели детей старшего дошкольного возраста  группы «Солнышко»  Гавриленко Т.В. Пустоозерова М.Н.  Дидактическое пособие лэпбук «ПДД» Цель: формирование системы знаний, умений и навыков детей по правилам дорожного движения. Задачи: уметь классифицировать дорожные знаки: предупреждающие, запрещающие, предписывающие, знаки сервиса; развивать наблюдательность, самостоятельность мышления, внимательность на дорогах. Лэпбук помогает ребенку по своему желанию организовать информацию по изучаемой теме и лучше понять и запомнить материал (особенно если ребенок визуал). Это отличный способ для повторения пройденного. В любое удобное время ребенок просто открывает лэпбук и с радостью повторяет пройденное, рассматривая сделанную своими же руками книжку. </vt:lpstr>
      <vt:lpstr>Воспитатели детей подготовительной к школе  группы «Непоседы» Назарько Е.В., Панферова Н.П.    Д/И «Дорожное лото с загадками» Цель: формирование и закрепление у детей элементарных знаний о дорожных знаках, развивая познавательно-речевые процессы: речь внимание, логику. Ход игры: воспитатель загадывает загадку о значении каждого дорожного знака, играющие разгадывают в уме и ставят фишку на окошко в игровой карточке. Выигрышный результат у того игрока, кто первым закроет все окошки. </vt:lpstr>
      <vt:lpstr>Д/И «Подбери ситуацию к дорожному знаку» Цель: обучение детей нахождению нужных ситуаций к дорожным знакам, в зависимости от ситуации на дороге (в картинке), развивая логическое мышление, память, внимание, наблюдательность.  Ход игры: каждому ребенку дается планшет, на котором изображен дорожный знак и стрелочка, детям предлагается подобрать нужную ситуацию к соответствующему дорожному знаку и положить карточку на планшет к стрелочке.  </vt:lpstr>
      <vt:lpstr>Воспитатель детей подготовительной к школе  группы «Радуга» Желтобрюхова А.В.   Дидактическое пособие ЛЭПБУК «ПДД»  предназначен для детей старшего дошкольного возраста, содержание лэпбука можно пополнять и усложнять. Очень интересен и удобен своей конструкцией, может играть сразу несколько детей с разных сторон. Цель: формирование системы знаний, умений и навыков детей по правилам дорожного движения. Задачи:  Повторить и закрепить знания о ПДД Закреплять правила перехода проезжей части  Классифицировать дорожные знаки: предупреждающие, запрещающие, предписывающие, знаки сервиса. Развивать наблюдательность, самостоятельность мышления, внимательность на дорогах.  В него входит 6  развивающих заданий: Кармашек  «Ребусы о дорожных знаках и загадки»   Кармашек «Дорожные знаки» (классификация дорожных) Кармашек мозаика «Собери дорожный знак» Кармашек  «Найди нарушителя» Поле с дорогой и машинками (игра бродилка) Кармашек «Вставь нужный знак» </vt:lpstr>
      <vt:lpstr>Слайд 26</vt:lpstr>
      <vt:lpstr>Также в нашем детском саду была организована выставка дидактических игр и пособий для родителей цель которой: повышение активности родителей по формированию у дошкольников навыков безопасного поведения на дороге посредством игровой деятельности.  Задачи: - познакомить с разнообразными видами игр и формами игрового досуга в семье, - показать родителям значение совместных игр в семье для формирования у детей навыков безопасного поведения на дороге, - способствовать развитию бережного отношения к жизни детей и своей жизни, потребности осознанно выполнять правила дорожного движения. </vt:lpstr>
      <vt:lpstr>Слайд 28</vt:lpstr>
      <vt:lpstr>Слайд 29</vt:lpstr>
      <vt:lpstr>Слайд 30</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Оксана</dc:creator>
  <cp:lastModifiedBy>1</cp:lastModifiedBy>
  <cp:revision>62</cp:revision>
  <dcterms:created xsi:type="dcterms:W3CDTF">2018-12-19T11:29:19Z</dcterms:created>
  <dcterms:modified xsi:type="dcterms:W3CDTF">2020-08-24T16:29:36Z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2254091</vt:lpwstr>
  </property>
  <property fmtid="{D5CDD505-2E9C-101B-9397-08002B2CF9AE}" name="NXPowerLiteSettings" pid="3">
    <vt:lpwstr>C7000400038000</vt:lpwstr>
  </property>
  <property fmtid="{D5CDD505-2E9C-101B-9397-08002B2CF9AE}" name="NXPowerLiteVersion" pid="4">
    <vt:lpwstr>S9.0.1</vt:lpwstr>
  </property>
</Properties>
</file>