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7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4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33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Муниципальное  бюджетное дошкольное образовательное учреждение</a:t>
            </a:r>
            <a:br>
              <a:rPr lang="ru-RU" sz="2000" dirty="0" smtClean="0"/>
            </a:br>
            <a:r>
              <a:rPr lang="ru-RU" sz="2000" dirty="0" smtClean="0"/>
              <a:t>Центр развития ребенка – детский сад № 6 первой категории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Воспитание у детей  дошкольного возраста интереса к социальной действительности в  современных условиях</a:t>
            </a:r>
          </a:p>
          <a:p>
            <a:endParaRPr lang="ru-RU" dirty="0" smtClean="0"/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  учитель – дефектолог</a:t>
            </a: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Коркина Н.Н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3200" dirty="0"/>
              <a:t>Методы, способствующие установлению связи между разными видами деятельности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3"/>
            <a:ext cx="8229600" cy="2736305"/>
          </a:xfrm>
        </p:spPr>
        <p:txBody>
          <a:bodyPr>
            <a:noAutofit/>
          </a:bodyPr>
          <a:lstStyle/>
          <a:p>
            <a:r>
              <a:rPr lang="ru-RU" sz="2800" dirty="0"/>
              <a:t>Перспективное </a:t>
            </a:r>
            <a:r>
              <a:rPr lang="ru-RU" sz="2800" dirty="0" smtClean="0"/>
              <a:t>планирование;</a:t>
            </a:r>
          </a:p>
          <a:p>
            <a:r>
              <a:rPr lang="ru-RU" sz="2800" dirty="0" smtClean="0"/>
              <a:t>Методика </a:t>
            </a:r>
            <a:r>
              <a:rPr lang="ru-RU" sz="2800" dirty="0"/>
              <a:t>установления связи между разными видами </a:t>
            </a:r>
            <a:r>
              <a:rPr lang="ru-RU" sz="2800" dirty="0" smtClean="0"/>
              <a:t>деятельности;</a:t>
            </a:r>
          </a:p>
          <a:p>
            <a:r>
              <a:rPr lang="ru-RU" sz="2800" dirty="0"/>
              <a:t>Прием опосредованного переключения на другую деятельность.</a:t>
            </a:r>
          </a:p>
        </p:txBody>
      </p:sp>
      <p:pic>
        <p:nvPicPr>
          <p:cNvPr id="7170" name="Picture 2" descr="D:\ЗАГРУЗКИ\Morkov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941168"/>
            <a:ext cx="1368152" cy="1283812"/>
          </a:xfrm>
          <a:prstGeom prst="rect">
            <a:avLst/>
          </a:prstGeom>
          <a:noFill/>
        </p:spPr>
      </p:pic>
      <p:pic>
        <p:nvPicPr>
          <p:cNvPr id="7171" name="Picture 3" descr="D:\ЗАГРУЗКИ\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437112"/>
            <a:ext cx="2288943" cy="2420888"/>
          </a:xfrm>
          <a:prstGeom prst="rect">
            <a:avLst/>
          </a:prstGeom>
          <a:noFill/>
        </p:spPr>
      </p:pic>
      <p:pic>
        <p:nvPicPr>
          <p:cNvPr id="7172" name="Picture 4" descr="D:\ЗАГРУЗКИ\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797152"/>
            <a:ext cx="2094880" cy="1826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dirty="0" smtClean="0"/>
              <a:t>Методы</a:t>
            </a:r>
            <a:r>
              <a:rPr lang="ru-RU" sz="3200" dirty="0" smtClean="0"/>
              <a:t> </a:t>
            </a:r>
            <a:r>
              <a:rPr lang="ru-RU" sz="3200" dirty="0"/>
              <a:t> коррекции и уточнения представлений детей о социальном мире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2808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1 блок  </a:t>
            </a:r>
            <a:r>
              <a:rPr lang="ru-RU" sz="2400" dirty="0" smtClean="0"/>
              <a:t>Уточнение </a:t>
            </a:r>
            <a:r>
              <a:rPr lang="ru-RU" sz="2400" dirty="0"/>
              <a:t>представлений об объективных явлениях социального мира, личностно не затрагивающих </a:t>
            </a:r>
            <a:r>
              <a:rPr lang="ru-RU" sz="2400" dirty="0" smtClean="0"/>
              <a:t>ребенка.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2 блок   </a:t>
            </a:r>
            <a:r>
              <a:rPr lang="ru-RU" sz="2400" dirty="0" smtClean="0"/>
              <a:t>Уточнение </a:t>
            </a:r>
            <a:r>
              <a:rPr lang="ru-RU" sz="2400" dirty="0"/>
              <a:t>и коррекция неадекватных оценок и представлений о </a:t>
            </a:r>
            <a:r>
              <a:rPr lang="ru-RU" sz="2400" dirty="0" smtClean="0"/>
              <a:t>явлениях</a:t>
            </a:r>
            <a:r>
              <a:rPr lang="ru-RU" sz="2400" dirty="0"/>
              <a:t>, событиях, фактах, непосредственно касающихся жизни ребенка и его личностного развития.</a:t>
            </a:r>
          </a:p>
          <a:p>
            <a:endParaRPr lang="ru-RU" sz="2400" dirty="0"/>
          </a:p>
        </p:txBody>
      </p:sp>
      <p:pic>
        <p:nvPicPr>
          <p:cNvPr id="8194" name="Picture 2" descr="D:\ЗАГРУЗКИ\7254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581128"/>
            <a:ext cx="2875248" cy="1916832"/>
          </a:xfrm>
          <a:prstGeom prst="rect">
            <a:avLst/>
          </a:prstGeom>
          <a:noFill/>
        </p:spPr>
      </p:pic>
      <p:pic>
        <p:nvPicPr>
          <p:cNvPr id="8195" name="Picture 3" descr="D:\ЗАГРУЗКИ\700-n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077072"/>
            <a:ext cx="2448272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Роль взрослого человека в процессе приобщения детей дошкольного возраста к социальной действительности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048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Взрослый</a:t>
            </a:r>
          </a:p>
          <a:p>
            <a:r>
              <a:rPr lang="ru-RU" sz="2800" dirty="0" smtClean="0"/>
              <a:t>Носитель </a:t>
            </a:r>
            <a:r>
              <a:rPr lang="ru-RU" sz="2800" dirty="0"/>
              <a:t>социального опыта, норм и правил </a:t>
            </a:r>
            <a:r>
              <a:rPr lang="ru-RU" sz="2800" dirty="0" smtClean="0"/>
              <a:t>общежития</a:t>
            </a:r>
            <a:r>
              <a:rPr lang="ru-RU" sz="2800" dirty="0"/>
              <a:t>.</a:t>
            </a:r>
            <a:endParaRPr lang="ru-RU" sz="2800" dirty="0" smtClean="0"/>
          </a:p>
          <a:p>
            <a:r>
              <a:rPr lang="ru-RU" sz="2800" dirty="0" smtClean="0"/>
              <a:t>Организатор </a:t>
            </a:r>
            <a:r>
              <a:rPr lang="ru-RU" sz="2800" dirty="0"/>
              <a:t>процесса воспитания и обучения </a:t>
            </a:r>
            <a:r>
              <a:rPr lang="ru-RU" sz="2800" dirty="0" smtClean="0"/>
              <a:t>ребенка.</a:t>
            </a:r>
            <a:endParaRPr lang="ru-RU" sz="2800" dirty="0"/>
          </a:p>
        </p:txBody>
      </p:sp>
      <p:pic>
        <p:nvPicPr>
          <p:cNvPr id="9218" name="Picture 2" descr="D:\ЗАГРУЗКИ\u_e295d44270b42579b4b6078bbe938dca_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21088"/>
            <a:ext cx="4176464" cy="2204864"/>
          </a:xfrm>
          <a:prstGeom prst="rect">
            <a:avLst/>
          </a:prstGeom>
          <a:noFill/>
        </p:spPr>
      </p:pic>
      <p:pic>
        <p:nvPicPr>
          <p:cNvPr id="9219" name="Picture 3" descr="D:\ЗАГРУЗКИ\bigstock-Illustration-of-School-Kids-an-410165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509120"/>
            <a:ext cx="3528392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«Уровни приближенности» в процессе общения взрослого и ребёнка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809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 уровень    Родители, родственники;</a:t>
            </a:r>
          </a:p>
          <a:p>
            <a:r>
              <a:rPr lang="ru-RU" sz="2800" dirty="0" smtClean="0"/>
              <a:t>2 уровень     Воспитатели, педагоги;</a:t>
            </a:r>
          </a:p>
          <a:p>
            <a:r>
              <a:rPr lang="ru-RU" sz="2800" dirty="0" smtClean="0"/>
              <a:t>3 уровень     Ситуативные контакты(врач, продавец, сторож...);</a:t>
            </a:r>
          </a:p>
          <a:p>
            <a:r>
              <a:rPr lang="ru-RU" sz="2800" dirty="0" smtClean="0"/>
              <a:t>4 уровень     Взрослые, о которых ребёнок слышал, но никогда не видел (СМИ, киногерои...)</a:t>
            </a:r>
            <a:endParaRPr lang="ru-RU" sz="2800" dirty="0"/>
          </a:p>
        </p:txBody>
      </p:sp>
      <p:pic>
        <p:nvPicPr>
          <p:cNvPr id="10242" name="Picture 2" descr="D:\ЗАГРУЗКИ\b3f7908579133d8b42aa6ad9b08236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25144"/>
            <a:ext cx="1780803" cy="1920474"/>
          </a:xfrm>
          <a:prstGeom prst="rect">
            <a:avLst/>
          </a:prstGeom>
          <a:noFill/>
        </p:spPr>
      </p:pic>
      <p:pic>
        <p:nvPicPr>
          <p:cNvPr id="10243" name="Picture 3" descr="D:\ЗАГРУЗКИ\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437112"/>
            <a:ext cx="1791914" cy="2187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Современная действительность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- Взрослые могут ошибаться;</a:t>
            </a:r>
          </a:p>
          <a:p>
            <a:pPr>
              <a:buNone/>
            </a:pPr>
            <a:r>
              <a:rPr lang="ru-RU" dirty="0" smtClean="0"/>
              <a:t>  - Правильные представления о способах воплощения  мечты;</a:t>
            </a:r>
          </a:p>
          <a:p>
            <a:pPr>
              <a:buNone/>
            </a:pPr>
            <a:r>
              <a:rPr lang="ru-RU" dirty="0" smtClean="0"/>
              <a:t>  - Качественная характеристика труда;</a:t>
            </a:r>
            <a:r>
              <a:rPr lang="ru-RU" dirty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- Что такое «отдых»?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Список используемой и цитируемой литературы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smtClean="0"/>
              <a:t>     Козлова </a:t>
            </a:r>
            <a:r>
              <a:rPr lang="ru-RU" sz="2400" dirty="0" smtClean="0"/>
              <a:t>С.А. Теория и методика ознакомления дошкольников с социальной действительностью: Учебное  пособие для студентов  средних  педагогических  учебных  заведений       М.: Издательский центр «Академия», 1998. - 160 с.</a:t>
            </a:r>
            <a:endParaRPr lang="ru-RU" sz="2400" b="1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внимание.  </a:t>
            </a:r>
            <a:br>
              <a:rPr lang="ru-RU" dirty="0" smtClean="0"/>
            </a:br>
            <a:r>
              <a:rPr lang="ru-RU" dirty="0" smtClean="0"/>
              <a:t>Творческих  успехов!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 descr="D:\ЗАГРУЗКИ\HappyChildhood_2018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734481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Особенности восприятия окружающего мира детьми    дошкольного возраста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316835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ДОШКОЛЬНИКИ</a:t>
            </a:r>
          </a:p>
          <a:p>
            <a:pPr>
              <a:buNone/>
            </a:pPr>
            <a:r>
              <a:rPr lang="ru-RU" dirty="0" smtClean="0"/>
              <a:t>- наблюдательны;</a:t>
            </a:r>
          </a:p>
          <a:p>
            <a:pPr>
              <a:buNone/>
            </a:pPr>
            <a:r>
              <a:rPr lang="ru-RU" dirty="0" smtClean="0"/>
              <a:t>- любознательны (Хочу всё знать!)</a:t>
            </a:r>
          </a:p>
          <a:p>
            <a:pPr>
              <a:buNone/>
            </a:pPr>
            <a:r>
              <a:rPr lang="ru-RU" dirty="0" smtClean="0"/>
              <a:t> - делают свои выводы и умозаключения;</a:t>
            </a:r>
          </a:p>
          <a:p>
            <a:pPr>
              <a:buNone/>
            </a:pPr>
            <a:r>
              <a:rPr lang="ru-RU" dirty="0" smtClean="0"/>
              <a:t>- по - разному оценивают ситуацию;</a:t>
            </a:r>
          </a:p>
          <a:p>
            <a:pPr>
              <a:buNone/>
            </a:pPr>
            <a:r>
              <a:rPr lang="ru-RU" dirty="0" smtClean="0"/>
              <a:t>- очень эмоциональны.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D:\ЗАГРУЗКИ\11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869160"/>
            <a:ext cx="265208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5328592" cy="424847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ВЗАИМОСВЯЗЬ и ВЗАИМОЗАВИСИМОСТЬ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4000" dirty="0" smtClean="0"/>
              <a:t>Окружающий мир  +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Природный мир      + Социальный </a:t>
            </a:r>
            <a:r>
              <a:rPr lang="ru-RU" sz="4000" dirty="0"/>
              <a:t>мир </a:t>
            </a:r>
            <a:r>
              <a:rPr lang="ru-RU" sz="4000" dirty="0" smtClean="0"/>
              <a:t>   +   </a:t>
            </a:r>
            <a:br>
              <a:rPr lang="ru-RU" sz="4000" dirty="0" smtClean="0"/>
            </a:br>
            <a:r>
              <a:rPr lang="ru-RU" sz="4000" dirty="0" smtClean="0"/>
              <a:t> Социальная  действительность  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1028" name="Picture 4" descr="D:\ЗАГРУЗКИ\10-best-green-social-network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013176"/>
            <a:ext cx="7151721" cy="1844824"/>
          </a:xfrm>
          <a:prstGeom prst="rect">
            <a:avLst/>
          </a:prstGeom>
          <a:noFill/>
        </p:spPr>
      </p:pic>
      <p:sp>
        <p:nvSpPr>
          <p:cNvPr id="10" name="Выгнутая вправо стрелка 9"/>
          <p:cNvSpPr/>
          <p:nvPr/>
        </p:nvSpPr>
        <p:spPr>
          <a:xfrm>
            <a:off x="6300192" y="1628800"/>
            <a:ext cx="2160240" cy="3456384"/>
          </a:xfrm>
          <a:prstGeom prst="curvedLeftArrow">
            <a:avLst>
              <a:gd name="adj1" fmla="val 92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 rot="21347372" flipV="1">
            <a:off x="116447" y="1341280"/>
            <a:ext cx="1746815" cy="3236333"/>
          </a:xfrm>
          <a:prstGeom prst="curvedRightArrow">
            <a:avLst>
              <a:gd name="adj1" fmla="val 6578"/>
              <a:gd name="adj2" fmla="val 46486"/>
              <a:gd name="adj3" fmla="val 99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Задачи  методики работы у детей дошкольного возраста  по воспитанию  интереса  к социальной действительности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23762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sz="2800" dirty="0" smtClean="0"/>
              <a:t>   -  Направленные на развитие ребёнка.</a:t>
            </a:r>
          </a:p>
          <a:p>
            <a:pPr>
              <a:buNone/>
            </a:pPr>
            <a:r>
              <a:rPr lang="ru-RU" sz="2800" dirty="0" smtClean="0"/>
              <a:t>   -  Направленные на разработку   педагогического                               механизма воздействия на ребенка.</a:t>
            </a:r>
            <a:endParaRPr lang="ru-RU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 flipH="1">
            <a:off x="9143999" y="1989138"/>
            <a:ext cx="45719" cy="29527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2051" name="Picture 3" descr="D:\ЗАГРУЗКИ\hello_html_403a69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25144"/>
            <a:ext cx="7632848" cy="1800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dirty="0" smtClean="0"/>
              <a:t>Средства </a:t>
            </a:r>
            <a:r>
              <a:rPr lang="ru-RU" sz="3600" dirty="0"/>
              <a:t>ознакомления детей дошкольного возраста  с социальной действительностью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060848"/>
            <a:ext cx="6408712" cy="3024336"/>
          </a:xfrm>
        </p:spPr>
        <p:txBody>
          <a:bodyPr>
            <a:noAutofit/>
          </a:bodyPr>
          <a:lstStyle/>
          <a:p>
            <a:r>
              <a:rPr lang="ru-RU" dirty="0" smtClean="0"/>
              <a:t>Социальная  действительность;</a:t>
            </a:r>
          </a:p>
          <a:p>
            <a:r>
              <a:rPr lang="ru-RU" dirty="0" smtClean="0"/>
              <a:t>Предметы рукотворного мира;</a:t>
            </a:r>
          </a:p>
          <a:p>
            <a:r>
              <a:rPr lang="ru-RU" dirty="0" smtClean="0"/>
              <a:t>Игрушки; </a:t>
            </a:r>
          </a:p>
          <a:p>
            <a:r>
              <a:rPr lang="ru-RU" dirty="0" smtClean="0"/>
              <a:t>Художественная литература;</a:t>
            </a:r>
          </a:p>
          <a:p>
            <a:r>
              <a:rPr lang="ru-RU" dirty="0" smtClean="0"/>
              <a:t>Изобразительное искусство.</a:t>
            </a:r>
            <a:endParaRPr lang="ru-RU" dirty="0"/>
          </a:p>
        </p:txBody>
      </p:sp>
      <p:pic>
        <p:nvPicPr>
          <p:cNvPr id="3075" name="Picture 3" descr="D:\ЗАГРУЗКИ\bigstock-Stickman-Illustration-Featurin-497011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581128"/>
            <a:ext cx="2066617" cy="2090888"/>
          </a:xfrm>
          <a:prstGeom prst="rect">
            <a:avLst/>
          </a:prstGeom>
          <a:noFill/>
        </p:spPr>
      </p:pic>
      <p:pic>
        <p:nvPicPr>
          <p:cNvPr id="3076" name="Picture 4" descr="D:\ЗАГРУЗКИ\3ccc977e3e393b87221955d563c05e2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2426" y="5517231"/>
            <a:ext cx="923270" cy="936105"/>
          </a:xfrm>
          <a:prstGeom prst="rect">
            <a:avLst/>
          </a:prstGeom>
          <a:noFill/>
        </p:spPr>
      </p:pic>
      <p:pic>
        <p:nvPicPr>
          <p:cNvPr id="3078" name="Picture 6" descr="D:\ЗАГРУЗКИ\depositphotos_64675407-Shocked-ki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491880" y="5157192"/>
            <a:ext cx="1621394" cy="1434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Средства </a:t>
            </a:r>
            <a:r>
              <a:rPr lang="ru-RU" sz="3600" dirty="0"/>
              <a:t>получения </a:t>
            </a:r>
            <a:r>
              <a:rPr lang="ru-RU" sz="3600" dirty="0" smtClean="0"/>
              <a:t>информации детьми дошкольного возраста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237626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Источник –взрослый(контролирует информацию);</a:t>
            </a:r>
          </a:p>
          <a:p>
            <a:r>
              <a:rPr lang="ru-RU" sz="2800" dirty="0" smtClean="0"/>
              <a:t>Источник – художественная литература, музыка, ИЗО (частичный контроль и управление);</a:t>
            </a:r>
          </a:p>
          <a:p>
            <a:r>
              <a:rPr lang="ru-RU" sz="2800" dirty="0" smtClean="0"/>
              <a:t>Источник - «Случайная» информация (взрослый управлять  не может).</a:t>
            </a:r>
            <a:endParaRPr lang="ru-RU" sz="2800" dirty="0"/>
          </a:p>
        </p:txBody>
      </p:sp>
      <p:pic>
        <p:nvPicPr>
          <p:cNvPr id="4098" name="Picture 2" descr="D:\ЗАГРУЗКИ\boywatchingtv-768x7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149080"/>
            <a:ext cx="3406188" cy="2477418"/>
          </a:xfrm>
          <a:prstGeom prst="rect">
            <a:avLst/>
          </a:prstGeom>
          <a:noFill/>
        </p:spPr>
      </p:pic>
      <p:pic>
        <p:nvPicPr>
          <p:cNvPr id="4099" name="Picture 3" descr="D:\ЗАГРУЗКИ\detivos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67544" y="4293096"/>
            <a:ext cx="2736304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Методы </a:t>
            </a:r>
            <a:r>
              <a:rPr lang="ru-RU" sz="3200" dirty="0"/>
              <a:t>ознакомления  детей дошкольного возраста  с социальной </a:t>
            </a:r>
            <a:r>
              <a:rPr lang="ru-RU" sz="3200" dirty="0" smtClean="0"/>
              <a:t>действительностью  (С. А. Козлова)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1. Повышающие </a:t>
            </a:r>
            <a:r>
              <a:rPr lang="ru-RU" sz="2800" dirty="0"/>
              <a:t> познавательную активность; </a:t>
            </a:r>
          </a:p>
          <a:p>
            <a:pPr>
              <a:buNone/>
            </a:pPr>
            <a:r>
              <a:rPr lang="ru-RU" sz="2800" dirty="0"/>
              <a:t>2</a:t>
            </a:r>
            <a:r>
              <a:rPr lang="ru-RU" sz="2800" dirty="0" smtClean="0"/>
              <a:t>. Повышающие </a:t>
            </a:r>
            <a:r>
              <a:rPr lang="ru-RU" sz="2800" dirty="0"/>
              <a:t>эмоциональную активность;</a:t>
            </a:r>
          </a:p>
          <a:p>
            <a:pPr>
              <a:buNone/>
            </a:pPr>
            <a:r>
              <a:rPr lang="ru-RU" sz="2800" dirty="0"/>
              <a:t>3. С</a:t>
            </a:r>
            <a:r>
              <a:rPr lang="ru-RU" sz="2800" dirty="0" smtClean="0"/>
              <a:t>пособствующие </a:t>
            </a:r>
            <a:r>
              <a:rPr lang="ru-RU" sz="2800" dirty="0"/>
              <a:t>установлению связи между разными видами деятельности; </a:t>
            </a:r>
          </a:p>
          <a:p>
            <a:pPr>
              <a:buNone/>
            </a:pPr>
            <a:r>
              <a:rPr lang="ru-RU" sz="2800" dirty="0"/>
              <a:t>4. К</a:t>
            </a:r>
            <a:r>
              <a:rPr lang="ru-RU" sz="2800" dirty="0" smtClean="0"/>
              <a:t>оррекции </a:t>
            </a:r>
            <a:r>
              <a:rPr lang="ru-RU" sz="2800" dirty="0"/>
              <a:t>и уточнения представлений детей о социальном мире.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/>
              <a:t>Методы, повышающие  познавательную активность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345638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400" dirty="0" smtClean="0"/>
              <a:t>     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4000" dirty="0" smtClean="0"/>
              <a:t>Метод вопросов;</a:t>
            </a:r>
          </a:p>
          <a:p>
            <a:r>
              <a:rPr lang="ru-RU" sz="4000" dirty="0" smtClean="0"/>
              <a:t>Элементарный и каузальный( причинный)анализ; </a:t>
            </a:r>
          </a:p>
          <a:p>
            <a:r>
              <a:rPr lang="ru-RU" sz="4000" dirty="0" smtClean="0"/>
              <a:t>Метод повторения (прямое повторение, применение </a:t>
            </a:r>
            <a:r>
              <a:rPr lang="ru-RU" sz="4000" dirty="0"/>
              <a:t>знаний в сходной </a:t>
            </a:r>
            <a:r>
              <a:rPr lang="ru-RU" sz="4000" dirty="0" smtClean="0"/>
              <a:t>ситуации,  </a:t>
            </a:r>
            <a:r>
              <a:rPr lang="ru-RU" sz="4000" dirty="0"/>
              <a:t>п</a:t>
            </a:r>
            <a:r>
              <a:rPr lang="ru-RU" sz="4000" dirty="0" smtClean="0"/>
              <a:t>овторение </a:t>
            </a:r>
            <a:r>
              <a:rPr lang="ru-RU" sz="4000" dirty="0"/>
              <a:t>на опосредованном </a:t>
            </a:r>
            <a:r>
              <a:rPr lang="ru-RU" sz="4000" dirty="0" smtClean="0"/>
              <a:t>уровне);</a:t>
            </a:r>
          </a:p>
          <a:p>
            <a:r>
              <a:rPr lang="ru-RU" sz="4000" dirty="0" smtClean="0"/>
              <a:t>Метод решения логических проблем;</a:t>
            </a:r>
          </a:p>
          <a:p>
            <a:r>
              <a:rPr lang="ru-RU" sz="4000" dirty="0" smtClean="0"/>
              <a:t>Метод  экспериментирования и опытов.</a:t>
            </a:r>
            <a:endParaRPr lang="ru-RU" sz="4000" dirty="0"/>
          </a:p>
        </p:txBody>
      </p:sp>
      <p:pic>
        <p:nvPicPr>
          <p:cNvPr id="5122" name="Picture 2" descr="D:\ЗАГРУЗКИ\no-translate-detected_7814-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013176"/>
            <a:ext cx="2448272" cy="1512168"/>
          </a:xfrm>
          <a:prstGeom prst="rect">
            <a:avLst/>
          </a:prstGeom>
          <a:noFill/>
        </p:spPr>
      </p:pic>
      <p:pic>
        <p:nvPicPr>
          <p:cNvPr id="5123" name="Picture 3" descr="D:\ЗАГРУЗКИ\k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6268" y="4077072"/>
            <a:ext cx="1114762" cy="255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600" dirty="0"/>
              <a:t>М</a:t>
            </a:r>
            <a:r>
              <a:rPr lang="ru-RU" sz="3600" dirty="0" smtClean="0"/>
              <a:t>етоды, повышающие эмоциональную активность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2592287"/>
          </a:xfrm>
        </p:spPr>
        <p:txBody>
          <a:bodyPr>
            <a:normAutofit/>
          </a:bodyPr>
          <a:lstStyle/>
          <a:p>
            <a:r>
              <a:rPr lang="ru-RU" dirty="0" smtClean="0"/>
              <a:t>Игровые приёмы;</a:t>
            </a:r>
          </a:p>
          <a:p>
            <a:r>
              <a:rPr lang="ru-RU" dirty="0" smtClean="0"/>
              <a:t>Игры – драматизации;</a:t>
            </a:r>
          </a:p>
          <a:p>
            <a:r>
              <a:rPr lang="ru-RU" dirty="0" smtClean="0"/>
              <a:t>Сюрпризные моменты, элементы новизны;</a:t>
            </a:r>
          </a:p>
          <a:p>
            <a:r>
              <a:rPr lang="ru-RU" dirty="0" smtClean="0"/>
              <a:t>Юмор и шутка.</a:t>
            </a:r>
            <a:endParaRPr lang="ru-RU" dirty="0"/>
          </a:p>
        </p:txBody>
      </p:sp>
      <p:pic>
        <p:nvPicPr>
          <p:cNvPr id="6147" name="Picture 3" descr="D:\ЗАГРУЗКИ\CHto-darit-dety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221088"/>
            <a:ext cx="2746591" cy="2448272"/>
          </a:xfrm>
          <a:prstGeom prst="rect">
            <a:avLst/>
          </a:prstGeom>
          <a:noFill/>
        </p:spPr>
      </p:pic>
      <p:pic>
        <p:nvPicPr>
          <p:cNvPr id="6149" name="Picture 5" descr="D:\ЗАГРУЗКИ\deco_636907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293096"/>
            <a:ext cx="1800200" cy="2282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</TotalTime>
  <Words>412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 бюджетное дошкольное образовательное учреждение Центр развития ребенка – детский сад № 6 первой категории </vt:lpstr>
      <vt:lpstr>Особенности восприятия окружающего мира детьми    дошкольного возраста </vt:lpstr>
      <vt:lpstr>   ВЗАИМОСВЯЗЬ и ВЗАИМОЗАВИСИМОСТЬ  Окружающий мир  + Природный мир      + Социальный мир    +     Социальная  действительность   </vt:lpstr>
      <vt:lpstr>Задачи  методики работы у детей дошкольного возраста  по воспитанию  интереса  к социальной действительности</vt:lpstr>
      <vt:lpstr> Средства ознакомления детей дошкольного возраста  с социальной действительностью </vt:lpstr>
      <vt:lpstr> Средства получения информации детьми дошкольного возраста </vt:lpstr>
      <vt:lpstr> Методы ознакомления  детей дошкольного возраста  с социальной действительностью  (С. А. Козлова) </vt:lpstr>
      <vt:lpstr>  Методы, повышающие  познавательную активность </vt:lpstr>
      <vt:lpstr>  Методы, повышающие эмоциональную активность</vt:lpstr>
      <vt:lpstr>Методы, способствующие установлению связи между разными видами деятельности</vt:lpstr>
      <vt:lpstr> Методы  коррекции и уточнения представлений детей о социальном мире </vt:lpstr>
      <vt:lpstr>Роль взрослого человека в процессе приобщения детей дошкольного возраста к социальной действительности</vt:lpstr>
      <vt:lpstr>«Уровни приближенности» в процессе общения взрослого и ребёнка</vt:lpstr>
      <vt:lpstr>Современная действительность</vt:lpstr>
      <vt:lpstr>Список используемой и цитируемой литературы</vt:lpstr>
      <vt:lpstr> Спасибо за внимание.   Творческих  успехов!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бюджетное дошкольное образовательное учреждение Центр развития ребенка – детский сад № 6 первой категории </dc:title>
  <cp:lastModifiedBy>Home</cp:lastModifiedBy>
  <cp:revision>68</cp:revision>
  <dcterms:modified xsi:type="dcterms:W3CDTF">2020-01-22T17:30:52Z</dcterms:modified>
</cp:coreProperties>
</file>