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6E01-1C30-4D19-B8CC-7D14603EFE52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6596-7BF2-43E2-AB46-5C1868E478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8655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6E01-1C30-4D19-B8CC-7D14603EFE52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6596-7BF2-43E2-AB46-5C1868E478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0966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6E01-1C30-4D19-B8CC-7D14603EFE52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6596-7BF2-43E2-AB46-5C1868E478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540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6E01-1C30-4D19-B8CC-7D14603EFE52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6596-7BF2-43E2-AB46-5C1868E478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0112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6E01-1C30-4D19-B8CC-7D14603EFE52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6596-7BF2-43E2-AB46-5C1868E478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5835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6E01-1C30-4D19-B8CC-7D14603EFE52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6596-7BF2-43E2-AB46-5C1868E478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9446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6E01-1C30-4D19-B8CC-7D14603EFE52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6596-7BF2-43E2-AB46-5C1868E478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6412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6E01-1C30-4D19-B8CC-7D14603EFE52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6596-7BF2-43E2-AB46-5C1868E478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9108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6E01-1C30-4D19-B8CC-7D14603EFE52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6596-7BF2-43E2-AB46-5C1868E478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0473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6E01-1C30-4D19-B8CC-7D14603EFE52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6596-7BF2-43E2-AB46-5C1868E478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8869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6E01-1C30-4D19-B8CC-7D14603EFE52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6596-7BF2-43E2-AB46-5C1868E478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030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D6E01-1C30-4D19-B8CC-7D14603EFE52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66596-7BF2-43E2-AB46-5C1868E478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8493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/>
          <a:lstStyle/>
          <a:p>
            <a:r>
              <a:rPr lang="ru-RU" dirty="0" smtClean="0"/>
              <a:t>Падение Плевны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6009928"/>
            <a:ext cx="3707904" cy="83015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Подготовили </a:t>
            </a:r>
            <a:r>
              <a:rPr lang="ru-RU" sz="1600" smtClean="0">
                <a:solidFill>
                  <a:schemeClr val="tx1"/>
                </a:solidFill>
              </a:rPr>
              <a:t>ученицы </a:t>
            </a:r>
            <a:r>
              <a:rPr lang="ru-RU" sz="1600" smtClean="0">
                <a:solidFill>
                  <a:schemeClr val="tx1"/>
                </a:solidFill>
              </a:rPr>
              <a:t>10 А </a:t>
            </a:r>
            <a:r>
              <a:rPr lang="ru-RU" sz="1600" dirty="0" smtClean="0">
                <a:solidFill>
                  <a:schemeClr val="tx1"/>
                </a:solidFill>
              </a:rPr>
              <a:t>класса </a:t>
            </a:r>
            <a:r>
              <a:rPr lang="ru-RU" sz="1600" dirty="0" err="1" smtClean="0">
                <a:solidFill>
                  <a:schemeClr val="tx1"/>
                </a:solidFill>
              </a:rPr>
              <a:t>Ивочкина</a:t>
            </a:r>
            <a:r>
              <a:rPr lang="ru-RU" sz="1600" dirty="0" smtClean="0">
                <a:solidFill>
                  <a:schemeClr val="tx1"/>
                </a:solidFill>
              </a:rPr>
              <a:t> Алина и Марченкова Дарья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204864"/>
            <a:ext cx="3991469" cy="3023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445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4392488" cy="63367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Осада Плевны </a:t>
            </a:r>
            <a:r>
              <a:rPr lang="ru-RU" sz="2400" dirty="0" smtClean="0"/>
              <a:t>эпизод </a:t>
            </a:r>
            <a:r>
              <a:rPr lang="ru-RU" sz="2400" dirty="0"/>
              <a:t>Русско- турецкой </a:t>
            </a:r>
            <a:r>
              <a:rPr lang="ru-RU" sz="2400" dirty="0" smtClean="0"/>
              <a:t>войны, военная </a:t>
            </a:r>
            <a:r>
              <a:rPr lang="ru-RU" sz="2400" dirty="0"/>
              <a:t>операция русско-румынских войск против укрепившихся в городе Плевне турецких войск Османа-паши. Упорная оборона турецких войск задержала продвижение русской армии и позволила османскому правительству укрепить Стамбул и </a:t>
            </a:r>
            <a:r>
              <a:rPr lang="ru-RU" sz="2400" dirty="0" err="1"/>
              <a:t>Адрианополь</a:t>
            </a:r>
            <a:r>
              <a:rPr lang="ru-RU" sz="2400" dirty="0"/>
              <a:t>, однако из-за неумелых действий высшего турецкого командования, гарнизон Плевны был принуждён к капитуляции.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980728"/>
            <a:ext cx="3600400" cy="2700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880447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332656"/>
            <a:ext cx="4186808" cy="58941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0" i="0" dirty="0" smtClean="0">
                <a:effectLst/>
              </a:rPr>
              <a:t>Четыре долгих месяца осады и четыре штурма потребовалось для взятия османской твердыни, приковавшей к себе главные силы Русской армии и замедлившей ее продвижение на Балканах.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3645024"/>
            <a:ext cx="4305672" cy="197466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908719"/>
            <a:ext cx="3203848" cy="1873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57675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4392488" cy="586551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Плевна </a:t>
            </a:r>
            <a:r>
              <a:rPr lang="ru-RU" dirty="0"/>
              <a:t>находилась на пересечении дорог, шедших на </a:t>
            </a:r>
            <a:r>
              <a:rPr lang="ru-RU" dirty="0" err="1"/>
              <a:t>Рущук</a:t>
            </a:r>
            <a:r>
              <a:rPr lang="ru-RU" dirty="0"/>
              <a:t>, в Софию и к </a:t>
            </a:r>
            <a:r>
              <a:rPr lang="ru-RU" dirty="0" err="1"/>
              <a:t>Ловче</a:t>
            </a:r>
            <a:r>
              <a:rPr lang="ru-RU" dirty="0"/>
              <a:t>. Желая остановить продвижение русских войск, турецкий </a:t>
            </a:r>
            <a:r>
              <a:rPr lang="ru-RU" dirty="0" err="1"/>
              <a:t>мушир</a:t>
            </a:r>
            <a:r>
              <a:rPr lang="ru-RU" dirty="0"/>
              <a:t> (маршал) Осман-паша, совершив со своими войсками стремительный бросок, занял Плевну, опередив русских. Когда наши войска подошли к городу, перед их глазами предстали турки, возводящие оборонительные </a:t>
            </a:r>
            <a:r>
              <a:rPr lang="ru-RU" dirty="0" smtClean="0"/>
              <a:t>укрепления.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1628800"/>
            <a:ext cx="4211960" cy="18427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269288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332656"/>
            <a:ext cx="4032448" cy="579350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Под Плевной находилась штаб-квартира Александра II и Главная квартира главнокомандующего русской армией великого князя Николая Николаевича (Старшего). Русско-румынские войска предприняли за этот период 3 атаки (8 июля, 18 июля, 30 августа), которые, однако, успеха не принесли. 1 сентября было принято решение перейти к блокаде Плевны, для руководства которой был вызван генерал Э. И. </a:t>
            </a:r>
            <a:r>
              <a:rPr lang="ru-RU" dirty="0" err="1"/>
              <a:t>Тотлебен</a:t>
            </a:r>
            <a:r>
              <a:rPr lang="ru-RU" dirty="0"/>
              <a:t>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340768"/>
            <a:ext cx="3911282" cy="25576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108160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3898776" cy="572149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Всего за четыре месяца осады и боев под Плевной погибло около 31 тысячи русских воинов. Но взятие Плевны стало переломным моментом в войне, позволив русскому командованию высвободить свыше 100 тысяч человек для наступления, после чего Русская армия без боя заняла </a:t>
            </a:r>
            <a:r>
              <a:rPr lang="ru-RU" dirty="0" err="1"/>
              <a:t>Андрианополь</a:t>
            </a:r>
            <a:r>
              <a:rPr lang="ru-RU" dirty="0"/>
              <a:t> и подошла к Константинополю.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836713"/>
            <a:ext cx="4118857" cy="23762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15254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476672"/>
            <a:ext cx="4186808" cy="564949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В последнем сражении со стороны русско-румынских войск принимало участие </a:t>
            </a:r>
            <a:r>
              <a:rPr lang="ru-RU" dirty="0" smtClean="0"/>
              <a:t>тысячи </a:t>
            </a:r>
            <a:r>
              <a:rPr lang="ru-RU" dirty="0"/>
              <a:t>человек, в ходе </a:t>
            </a:r>
            <a:r>
              <a:rPr lang="ru-RU" dirty="0" smtClean="0"/>
              <a:t>прорыва </a:t>
            </a:r>
            <a:r>
              <a:rPr lang="ru-RU" dirty="0"/>
              <a:t>было </a:t>
            </a:r>
            <a:r>
              <a:rPr lang="ru-RU" dirty="0" smtClean="0"/>
              <a:t>потеряно много турецких </a:t>
            </a:r>
            <a:r>
              <a:rPr lang="ru-RU" dirty="0"/>
              <a:t>в</a:t>
            </a:r>
            <a:r>
              <a:rPr lang="ru-RU" dirty="0" smtClean="0"/>
              <a:t>ойск, </a:t>
            </a:r>
            <a:r>
              <a:rPr lang="ru-RU" dirty="0"/>
              <a:t>ввиду полного истощения и перегруженности состава, составили около 6000 человек. Оставшиеся </a:t>
            </a:r>
            <a:r>
              <a:rPr lang="ru-RU" dirty="0" smtClean="0"/>
              <a:t>турецкие солдаты </a:t>
            </a:r>
            <a:r>
              <a:rPr lang="ru-RU" dirty="0"/>
              <a:t>сдались в плен; значительное число их погибло в плену. По окончании войны турецкий ветеран из армии Османа-паши был награждён серебряной медалью за героическую оборону Плевны.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7083" y="332656"/>
            <a:ext cx="3382303" cy="225190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3356992"/>
            <a:ext cx="3465818" cy="230476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xmlns="" val="3789285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330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Падение Плевны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Падение Плевны</dc:title>
  <dc:creator>Наталья</dc:creator>
  <cp:lastModifiedBy>User</cp:lastModifiedBy>
  <cp:revision>4</cp:revision>
  <dcterms:created xsi:type="dcterms:W3CDTF">2017-12-25T18:51:22Z</dcterms:created>
  <dcterms:modified xsi:type="dcterms:W3CDTF">2020-08-24T08:30:45Z</dcterms:modified>
</cp:coreProperties>
</file>