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68" r:id="rId5"/>
    <p:sldId id="260" r:id="rId6"/>
    <p:sldId id="259" r:id="rId7"/>
    <p:sldId id="269" r:id="rId8"/>
    <p:sldId id="262" r:id="rId9"/>
    <p:sldId id="263" r:id="rId10"/>
    <p:sldId id="264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762000"/>
            <a:ext cx="8382000" cy="487680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Второстепенные и главные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Самостоятельные и служебные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Совершенный и несовершенный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Деепричастный и сравнительный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Односоставные и двусоставные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Гласный и согласный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Краткие и полные</a:t>
            </a:r>
          </a:p>
          <a:p>
            <a:pPr marL="514350" indent="-514350" algn="l"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Главная и придаточная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334000" y="685800"/>
            <a:ext cx="3429000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члены предложения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410200" y="1219200"/>
            <a:ext cx="3429000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части речи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5486400" y="2895600"/>
            <a:ext cx="3429000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простые предложения</a:t>
            </a: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715000" y="3505200"/>
            <a:ext cx="3429000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звуки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5715000" y="4724400"/>
            <a:ext cx="3429000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части СПП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5334000" y="1676400"/>
            <a:ext cx="3429000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вид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486400" y="2209800"/>
            <a:ext cx="3429000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обороты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5715000" y="4038600"/>
            <a:ext cx="3429000" cy="9144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прилагательные, причастия</a:t>
            </a: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10" grpId="0" build="p" animBg="1"/>
      <p:bldP spid="11" grpId="0" build="p" animBg="1"/>
      <p:bldP spid="13" grpId="0" build="p" animBg="1"/>
      <p:bldP spid="8" grpId="0" build="p" animBg="1"/>
      <p:bldP spid="9" grpId="0" build="p" animBg="1"/>
      <p:bldP spid="12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8200" y="1066800"/>
            <a:ext cx="76962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 smtClean="0"/>
          </a:p>
          <a:p>
            <a:r>
              <a:rPr lang="ru-RU" sz="4400" dirty="0" smtClean="0"/>
              <a:t>Если бы великий поэт был сейчас среди нас, он был бы доволен вашими знаниями. </a:t>
            </a:r>
            <a:endParaRPr lang="ru-RU" sz="4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51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 Выучить материал по теме: «Сложноподчинённое предложение с придаточным условия»;</a:t>
            </a:r>
            <a:br>
              <a:rPr lang="ru-RU" dirty="0" smtClean="0"/>
            </a:br>
            <a:r>
              <a:rPr lang="ru-RU" dirty="0" smtClean="0"/>
              <a:t>2. Выписать из басен И.А.Крылова пять сложноподчинённых предложений с придаточным условия;</a:t>
            </a:r>
            <a:br>
              <a:rPr lang="ru-RU" dirty="0" smtClean="0"/>
            </a:br>
            <a:r>
              <a:rPr lang="ru-RU" dirty="0" smtClean="0"/>
              <a:t>                 3. упр. 141, стр. 92-93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6096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4000" dirty="0" smtClean="0"/>
              <a:t>Если мы с вами на уроке будем так друг друга хорошо понимать, то учебные цели будут достигнуты.</a:t>
            </a:r>
          </a:p>
          <a:p>
            <a:pPr algn="ctr"/>
            <a:r>
              <a:rPr lang="ru-RU" sz="4000" dirty="0" smtClean="0"/>
              <a:t>Если вы активно будете работать, урок получится интересным.</a:t>
            </a:r>
          </a:p>
          <a:p>
            <a:pPr algn="ctr"/>
            <a:r>
              <a:rPr lang="ru-RU" sz="4000" dirty="0" smtClean="0"/>
              <a:t>Если у нас с вами будет всё хорошо, тогда и хорошее настроение нам обеспечено. </a:t>
            </a:r>
          </a:p>
          <a:p>
            <a:pPr algn="ctr"/>
            <a:r>
              <a:rPr lang="ru-RU" sz="4000" dirty="0" smtClean="0"/>
              <a:t>Если у нас всё чудесно, то мы в силах сделать счастливыми и окружающих.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Сложноподчинённое предложение с придаточным условия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26971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</a:t>
            </a:r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4497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dirty="0" smtClean="0"/>
              <a:t>Сорока сама скажет, где гнездо свила. </a:t>
            </a:r>
          </a:p>
          <a:p>
            <a:r>
              <a:rPr lang="ru-RU" dirty="0" smtClean="0"/>
              <a:t>Когда рассвело, море окрасилось в </a:t>
            </a:r>
            <a:r>
              <a:rPr lang="ru-RU" dirty="0" err="1" smtClean="0"/>
              <a:t>фиолетово-розовый</a:t>
            </a:r>
            <a:r>
              <a:rPr lang="ru-RU" dirty="0" smtClean="0"/>
              <a:t> цвет.</a:t>
            </a:r>
          </a:p>
          <a:p>
            <a:r>
              <a:rPr lang="ru-RU" dirty="0" smtClean="0"/>
              <a:t>В туманном небе на головокружительной высоте стояла одинокая луна, вокруг которой переливался жёлтый круг.</a:t>
            </a:r>
          </a:p>
          <a:p>
            <a:r>
              <a:rPr lang="ru-RU" dirty="0" smtClean="0"/>
              <a:t>Там, где растут розы, растут и шипы.</a:t>
            </a:r>
          </a:p>
          <a:p>
            <a:r>
              <a:rPr lang="ru-RU" dirty="0" smtClean="0"/>
              <a:t>Трудно было понять, чем это огонь так привлекал лягушку.</a:t>
            </a:r>
          </a:p>
          <a:p>
            <a:r>
              <a:rPr lang="ru-RU" dirty="0" smtClean="0"/>
              <a:t>У заборов росли липы, бросавшие теперь при луне широкую тень, так что заборы и ворота на одной стороне совершенно утопали в потёмках.</a:t>
            </a:r>
          </a:p>
          <a:p>
            <a:r>
              <a:rPr lang="ru-RU" dirty="0" smtClean="0"/>
              <a:t>Скоро начнётся гроза, потому что небо затянуто тёмными тучами.</a:t>
            </a:r>
          </a:p>
          <a:p>
            <a:r>
              <a:rPr lang="ru-RU" dirty="0" smtClean="0"/>
              <a:t>Ох, лето красное, любил бы я тебя, когда б не пыль, да зной, да комары, да мухи!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endParaRPr lang="ru-RU" dirty="0"/>
          </a:p>
        </p:txBody>
      </p:sp>
      <p:pic>
        <p:nvPicPr>
          <p:cNvPr id="4" name="Содержимое 3" descr="213606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762000"/>
            <a:ext cx="3376453" cy="4800600"/>
          </a:xfrm>
        </p:spPr>
      </p:pic>
      <p:sp>
        <p:nvSpPr>
          <p:cNvPr id="6" name="Прямоугольник 5"/>
          <p:cNvSpPr/>
          <p:nvPr/>
        </p:nvSpPr>
        <p:spPr>
          <a:xfrm>
            <a:off x="4343400" y="762000"/>
            <a:ext cx="3810000" cy="3733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Когда в товарищах согласья нет,</a:t>
            </a:r>
          </a:p>
          <a:p>
            <a:pPr algn="ctr"/>
            <a:r>
              <a:rPr lang="ru-RU" sz="3600" dirty="0" smtClean="0"/>
              <a:t>На лад их дело не пойдёт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038600" y="4419600"/>
            <a:ext cx="4800600" cy="1600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И.А. Крылов «Лебедь, Щука и Рак»</a:t>
            </a:r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3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447800"/>
            <a:ext cx="3291609" cy="4525963"/>
          </a:xfrm>
        </p:spPr>
      </p:pic>
      <p:sp>
        <p:nvSpPr>
          <p:cNvPr id="6" name="Прямоугольник 5"/>
          <p:cNvSpPr/>
          <p:nvPr/>
        </p:nvSpPr>
        <p:spPr>
          <a:xfrm>
            <a:off x="3962400" y="1676400"/>
            <a:ext cx="4724400" cy="3124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Кричит </a:t>
            </a:r>
            <a:r>
              <a:rPr lang="ru-RU" sz="3600" dirty="0" err="1" smtClean="0"/>
              <a:t>осёл</a:t>
            </a:r>
            <a:r>
              <a:rPr lang="ru-RU" sz="3600" dirty="0" smtClean="0"/>
              <a:t>: «Мы, верно, уж поладим,</a:t>
            </a:r>
          </a:p>
          <a:p>
            <a:pPr algn="ctr"/>
            <a:r>
              <a:rPr lang="ru-RU" sz="3600" dirty="0" smtClean="0"/>
              <a:t>Коль рядом сядем».</a:t>
            </a:r>
            <a:endParaRPr lang="ru-RU" sz="3600" dirty="0"/>
          </a:p>
        </p:txBody>
      </p:sp>
      <p:sp>
        <p:nvSpPr>
          <p:cNvPr id="7" name="Овал 6"/>
          <p:cNvSpPr/>
          <p:nvPr/>
        </p:nvSpPr>
        <p:spPr>
          <a:xfrm>
            <a:off x="4038600" y="4800600"/>
            <a:ext cx="4495800" cy="13716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И.А. Крылов «Квартет»</a:t>
            </a:r>
            <a:endParaRPr lang="ru-RU" sz="3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Запишите предложения, расставьте знаки препинания, сделайте схемы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b="1" dirty="0" smtClean="0"/>
              <a:t>1 группа: </a:t>
            </a:r>
            <a:r>
              <a:rPr lang="ru-RU" dirty="0" smtClean="0"/>
              <a:t>Хороша земля если рук не жалеть.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2 группа: </a:t>
            </a:r>
            <a:r>
              <a:rPr lang="ru-RU" dirty="0" smtClean="0"/>
              <a:t>Какой бы шум вы подняли друзья когда бы это сделал я! ( И.А. Крылов)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3 группа: </a:t>
            </a:r>
            <a:r>
              <a:rPr lang="ru-RU" dirty="0" smtClean="0"/>
              <a:t>Беда коль пироги начнет печи сапожник а сапоги тачать пирожник. (“Щука и Кот”)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57400" y="609600"/>
            <a:ext cx="6858000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Хороша земля, если рук не жалеть.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[        ], (союз если......).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rgbClr val="333333"/>
              </a:solidFill>
              <a:latin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609600" y="1752600"/>
            <a:ext cx="77724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Какой бы шум вы подняли, друзья, когда бы это сделал я!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( И.А. Крылов).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[        ], (союз когда......)!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676400" y="3810000"/>
            <a:ext cx="70866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Беда, коль пироги начнет печи сапожник, а сапоги тачать пирожник. (“Щука и Кот”).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[       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(союз коль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.....),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en-US" sz="2800" b="0" i="0" u="none" strike="noStrike" cap="none" normalizeH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]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66800" y="609600"/>
            <a:ext cx="6705600" cy="4419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7030A0"/>
              </a:solidFill>
              <a:latin typeface="Segoe Script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Segoe Script" pitchFamily="34" charset="0"/>
              </a:rPr>
              <a:t>О, сколько нам открытий чудных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Segoe Script" pitchFamily="34" charset="0"/>
              </a:rPr>
              <a:t>Готовят просвещенья дух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Segoe Script" pitchFamily="34" charset="0"/>
              </a:rPr>
              <a:t>И Гений, парадоксов друг,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Segoe Script" pitchFamily="34" charset="0"/>
              </a:rPr>
              <a:t>И Опыт, сын ошибок трудных…</a:t>
            </a:r>
          </a:p>
          <a:p>
            <a:pPr algn="ctr"/>
            <a:endParaRPr lang="ru-RU" sz="2400" b="1" dirty="0" smtClean="0">
              <a:solidFill>
                <a:srgbClr val="7030A0"/>
              </a:solidFill>
              <a:latin typeface="Segoe Script" pitchFamily="34" charset="0"/>
            </a:endParaRPr>
          </a:p>
          <a:p>
            <a:pPr algn="r"/>
            <a:r>
              <a:rPr lang="ru-RU" sz="2400" b="1" dirty="0" smtClean="0">
                <a:solidFill>
                  <a:srgbClr val="7030A0"/>
                </a:solidFill>
                <a:latin typeface="Segoe Script" pitchFamily="34" charset="0"/>
              </a:rPr>
              <a:t>А.С.Пушкин</a:t>
            </a:r>
            <a:endParaRPr lang="ru-RU" sz="2400" b="1" dirty="0">
              <a:solidFill>
                <a:srgbClr val="7030A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412</Words>
  <Application>Microsoft Office PowerPoint</Application>
  <PresentationFormat>Экран (4:3)</PresentationFormat>
  <Paragraphs>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 </vt:lpstr>
      <vt:lpstr>Слайд 2</vt:lpstr>
      <vt:lpstr>Сложноподчинённое предложение с придаточным условия</vt:lpstr>
      <vt:lpstr>Слайд 4</vt:lpstr>
      <vt:lpstr>       </vt:lpstr>
      <vt:lpstr>Слайд 6</vt:lpstr>
      <vt:lpstr> Запишите предложения, расставьте знаки препинания, сделайте схемы </vt:lpstr>
      <vt:lpstr>Слайд 8</vt:lpstr>
      <vt:lpstr>Слайд 9</vt:lpstr>
      <vt:lpstr>Слайд 10</vt:lpstr>
      <vt:lpstr>1. Выучить материал по теме: «Сложноподчинённое предложение с придаточным условия»; 2. Выписать из басен И.А.Крылова пять сложноподчинённых предложений с придаточным условия;                  3. упр. 141, стр. 92-93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Катенок</dc:creator>
  <cp:lastModifiedBy>user</cp:lastModifiedBy>
  <cp:revision>30</cp:revision>
  <dcterms:created xsi:type="dcterms:W3CDTF">2013-10-20T14:54:06Z</dcterms:created>
  <dcterms:modified xsi:type="dcterms:W3CDTF">2020-02-27T13:22:56Z</dcterms:modified>
</cp:coreProperties>
</file>