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9" r:id="rId5"/>
    <p:sldId id="258" r:id="rId6"/>
    <p:sldId id="261" r:id="rId7"/>
    <p:sldId id="262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4226C-2600-4788-B881-E67E5BF776AC}" type="datetimeFigureOut">
              <a:rPr lang="ru-RU" smtClean="0"/>
              <a:pPr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10EDA-E91A-42AD-8BF0-BC83D7B9F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508318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Segoe Print" pitchFamily="2" charset="0"/>
              </a:rPr>
              <a:t>Государственное бюджетное дошкольное образовательное учреждение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детский сад № 16 </a:t>
            </a:r>
            <a:r>
              <a:rPr lang="ru-RU" sz="1600" b="1" dirty="0" err="1" smtClean="0">
                <a:latin typeface="Segoe Print" pitchFamily="2" charset="0"/>
              </a:rPr>
              <a:t>Колпинского</a:t>
            </a:r>
            <a:r>
              <a:rPr lang="ru-RU" sz="1600" b="1" dirty="0" smtClean="0">
                <a:latin typeface="Segoe Print" pitchFamily="2" charset="0"/>
              </a:rPr>
              <a:t> района Санкт-Петербурга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4000" b="1" dirty="0" smtClean="0">
                <a:latin typeface="Segoe Print" pitchFamily="2" charset="0"/>
              </a:rPr>
              <a:t/>
            </a:r>
            <a:br>
              <a:rPr lang="ru-RU" sz="4000" b="1" dirty="0" smtClean="0">
                <a:latin typeface="Segoe Print" pitchFamily="2" charset="0"/>
              </a:rPr>
            </a:br>
            <a:r>
              <a:rPr lang="ru-RU" sz="4000" b="1" dirty="0" smtClean="0">
                <a:latin typeface="Segoe Print" pitchFamily="2" charset="0"/>
              </a:rPr>
              <a:t>СКАЗКА ПРО ГРУСТИНКУ.</a:t>
            </a:r>
            <a:br>
              <a:rPr lang="ru-RU" sz="4000" b="1" dirty="0" smtClean="0">
                <a:latin typeface="Segoe Print" pitchFamily="2" charset="0"/>
              </a:rPr>
            </a:br>
            <a:r>
              <a:rPr lang="ru-RU" sz="2000" b="1" dirty="0" smtClean="0">
                <a:latin typeface="Segoe Print" pitchFamily="2" charset="0"/>
              </a:rPr>
              <a:t>Д</a:t>
            </a:r>
            <a:r>
              <a:rPr lang="ru-RU" sz="2000" b="1" dirty="0" smtClean="0">
                <a:latin typeface="Segoe Print" pitchFamily="2" charset="0"/>
              </a:rPr>
              <a:t>ля </a:t>
            </a:r>
            <a:r>
              <a:rPr lang="ru-RU" sz="2000" b="1" dirty="0" smtClean="0">
                <a:latin typeface="Segoe Print" pitchFamily="2" charset="0"/>
              </a:rPr>
              <a:t>детей младшего дошкольного </a:t>
            </a:r>
            <a:r>
              <a:rPr lang="ru-RU" sz="2000" b="1" dirty="0" smtClean="0">
                <a:latin typeface="Segoe Print" pitchFamily="2" charset="0"/>
              </a:rPr>
              <a:t>возраста.</a:t>
            </a:r>
            <a:br>
              <a:rPr lang="ru-RU" sz="2000" b="1" dirty="0" smtClean="0">
                <a:latin typeface="Segoe Print" pitchFamily="2" charset="0"/>
              </a:rPr>
            </a:br>
            <a:r>
              <a:rPr lang="ru-RU" sz="2000" b="1" dirty="0" smtClean="0">
                <a:latin typeface="Segoe Print" pitchFamily="2" charset="0"/>
              </a:rPr>
              <a:t/>
            </a:r>
            <a:br>
              <a:rPr lang="ru-RU" sz="2000" b="1" dirty="0" smtClean="0">
                <a:latin typeface="Segoe Print" pitchFamily="2" charset="0"/>
              </a:rPr>
            </a:br>
            <a:r>
              <a:rPr lang="ru-RU" sz="2000" b="1" dirty="0" smtClean="0">
                <a:latin typeface="Segoe Print" pitchFamily="2" charset="0"/>
              </a:rPr>
              <a:t/>
            </a:r>
            <a:br>
              <a:rPr lang="ru-RU" sz="2000" b="1" dirty="0" smtClean="0">
                <a:latin typeface="Segoe Print" pitchFamily="2" charset="0"/>
              </a:rPr>
            </a:br>
            <a:r>
              <a:rPr lang="ru-RU" sz="2000" b="1" dirty="0" smtClean="0">
                <a:latin typeface="Segoe Print" pitchFamily="2" charset="0"/>
              </a:rPr>
              <a:t/>
            </a:r>
            <a:br>
              <a:rPr lang="ru-RU" sz="2000" b="1" dirty="0" smtClean="0">
                <a:latin typeface="Segoe Print" pitchFamily="2" charset="0"/>
              </a:rPr>
            </a:br>
            <a:r>
              <a:rPr lang="ru-RU" sz="2000" b="1" dirty="0" smtClean="0">
                <a:latin typeface="Segoe Print" pitchFamily="2" charset="0"/>
              </a:rPr>
              <a:t/>
            </a:r>
            <a:br>
              <a:rPr lang="ru-RU" sz="2000" b="1" dirty="0" smtClean="0">
                <a:latin typeface="Segoe Print" pitchFamily="2" charset="0"/>
              </a:rPr>
            </a:br>
            <a:r>
              <a:rPr lang="ru-RU" sz="2000" b="1" dirty="0" smtClean="0">
                <a:latin typeface="Segoe Print" pitchFamily="2" charset="0"/>
              </a:rPr>
              <a:t/>
            </a:r>
            <a:br>
              <a:rPr lang="ru-RU" sz="20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Автор текста: Катерина Гаврилова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 </a:t>
            </a:r>
            <a:r>
              <a:rPr lang="ru-RU" sz="1600" b="1" dirty="0" smtClean="0">
                <a:latin typeface="Segoe Print" pitchFamily="2" charset="0"/>
              </a:rPr>
              <a:t>                     Автор </a:t>
            </a:r>
            <a:r>
              <a:rPr lang="ru-RU" sz="1600" b="1" dirty="0" smtClean="0">
                <a:latin typeface="Segoe Print" pitchFamily="2" charset="0"/>
              </a:rPr>
              <a:t>презентации: воспитатель высшей категории 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                            </a:t>
            </a:r>
            <a:r>
              <a:rPr lang="ru-RU" sz="1600" b="1" dirty="0" err="1" smtClean="0">
                <a:latin typeface="Segoe Print" pitchFamily="2" charset="0"/>
              </a:rPr>
              <a:t>Жаак</a:t>
            </a:r>
            <a:r>
              <a:rPr lang="ru-RU" sz="1600" b="1" dirty="0" smtClean="0">
                <a:latin typeface="Segoe Print" pitchFamily="2" charset="0"/>
              </a:rPr>
              <a:t> Марина Геннадьевна</a:t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/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/>
            </a:r>
            <a:br>
              <a:rPr lang="ru-RU" sz="1600" b="1" dirty="0" smtClean="0">
                <a:latin typeface="Segoe Print" pitchFamily="2" charset="0"/>
              </a:rPr>
            </a:br>
            <a:r>
              <a:rPr lang="ru-RU" sz="1600" b="1" dirty="0" smtClean="0">
                <a:latin typeface="Segoe Print" pitchFamily="2" charset="0"/>
              </a:rPr>
              <a:t>2017</a:t>
            </a:r>
            <a:r>
              <a:rPr lang="ru-RU" sz="2000" b="1" dirty="0" smtClean="0">
                <a:latin typeface="Segoe Print" pitchFamily="2" charset="0"/>
              </a:rPr>
              <a:t/>
            </a:r>
            <a:br>
              <a:rPr lang="ru-RU" sz="2000" b="1" dirty="0" smtClean="0">
                <a:latin typeface="Segoe Print" pitchFamily="2" charset="0"/>
              </a:rPr>
            </a:br>
            <a:endParaRPr lang="ru-RU" sz="1600" b="1" dirty="0">
              <a:latin typeface="Segoe Print" pitchFamily="2" charset="0"/>
            </a:endParaRPr>
          </a:p>
        </p:txBody>
      </p:sp>
      <p:pic>
        <p:nvPicPr>
          <p:cNvPr id="4" name="Рисунок 3" descr="http://tvov.ru/tw_files2/urls_1/26/d-25883/25883_html_6bf71f6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97910"/>
            <a:ext cx="2444750" cy="3260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8229600" cy="1500190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Segoe Print" pitchFamily="2" charset="0"/>
              </a:rPr>
              <a:t>Даже засыпать было нескучно, потому что кроватки стояли рядышком, и они вместе закрывали глазки и спали</a:t>
            </a:r>
            <a:r>
              <a:rPr lang="ru-RU" sz="2400" b="1" dirty="0" smtClean="0">
                <a:latin typeface="Segoe Print" pitchFamily="2" charset="0"/>
              </a:rPr>
              <a:t>.</a:t>
            </a:r>
            <a:endParaRPr lang="ru-RU" sz="2400" dirty="0">
              <a:latin typeface="Segoe Print" pitchFamily="2" charset="0"/>
            </a:endParaRPr>
          </a:p>
        </p:txBody>
      </p:sp>
      <p:pic>
        <p:nvPicPr>
          <p:cNvPr id="4" name="Рисунок 3" descr="http://logopsi.ucoz.com/_ph/1/28399448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1928802"/>
            <a:ext cx="4664075" cy="3369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2149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Segoe Print" pitchFamily="2" charset="0"/>
              </a:rPr>
              <a:t>И вот в один осенний дождливый день, когда листья стали совсем жёлтыми, ветер принёс в детский садик Грустинку</a:t>
            </a:r>
            <a:r>
              <a:rPr lang="ru-RU" sz="2700" b="1" dirty="0" smtClean="0">
                <a:latin typeface="Segoe Print" pitchFamily="2" charset="0"/>
              </a:rPr>
              <a:t>.</a:t>
            </a:r>
            <a:endParaRPr lang="ru-RU" sz="2400" dirty="0"/>
          </a:p>
        </p:txBody>
      </p:sp>
      <p:pic>
        <p:nvPicPr>
          <p:cNvPr id="4" name="Рисунок 3" descr="http://detsadmickeymouse.ru/89/21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857364"/>
            <a:ext cx="4789854" cy="3008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929198"/>
            <a:ext cx="8229600" cy="151128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Segoe Print" pitchFamily="2" charset="0"/>
              </a:rPr>
              <a:t>Она была такая маленькая, серенькая, как </a:t>
            </a:r>
            <a:r>
              <a:rPr lang="ru-RU" sz="2400" b="1" dirty="0" err="1">
                <a:latin typeface="Segoe Print" pitchFamily="2" charset="0"/>
              </a:rPr>
              <a:t>микробик</a:t>
            </a:r>
            <a:r>
              <a:rPr lang="ru-RU" sz="2400" b="1" dirty="0">
                <a:latin typeface="Segoe Print" pitchFamily="2" charset="0"/>
              </a:rPr>
              <a:t>, влетела в форточку и спряталась в кармашек к Маше. </a:t>
            </a:r>
            <a:r>
              <a:rPr lang="ru-RU" sz="2400" b="1" dirty="0" smtClean="0">
                <a:latin typeface="Segoe Print" pitchFamily="2" charset="0"/>
              </a:rPr>
              <a:t> </a:t>
            </a:r>
            <a:endParaRPr lang="ru-RU" sz="2400" dirty="0">
              <a:latin typeface="Segoe Print" pitchFamily="2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2786050" y="2571744"/>
            <a:ext cx="2928958" cy="2343160"/>
          </a:xfrm>
          <a:prstGeom prst="teardrop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http://clipart-work.net/data_gallery/lady-cute-sad-clip-art-at-clker-com-vector-clip-art-online-royalty-FWE0lr-clipart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714620"/>
            <a:ext cx="1857388" cy="186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35782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И тут Машу как подменили. Стало ей грустно, она почему-то расстроилась, маму потеряла и давай плакать. </a:t>
            </a:r>
            <a:endParaRPr lang="ru-RU" sz="2400" dirty="0"/>
          </a:p>
        </p:txBody>
      </p:sp>
      <p:pic>
        <p:nvPicPr>
          <p:cNvPr id="4" name="Рисунок 3" descr="http://weclipart.com/gimg/B94EA6C54C37CE3F/30569840-illustration-of-Cartoon-girl-crying-Stock-Vector-sad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214554"/>
            <a:ext cx="2296767" cy="291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5007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Segoe Print" pitchFamily="2" charset="0"/>
              </a:rPr>
              <a:t>Все ребятки и воспитательница её успокаивали, успокаивали. А слёзки сами собой всё равно капают, так кап-кап-кап</a:t>
            </a:r>
            <a:r>
              <a:rPr lang="ru-RU" sz="2700" b="1" dirty="0" smtClean="0">
                <a:latin typeface="Segoe Print" pitchFamily="2" charset="0"/>
              </a:rPr>
              <a:t>…</a:t>
            </a:r>
            <a:endParaRPr lang="ru-RU" sz="2400" dirty="0"/>
          </a:p>
        </p:txBody>
      </p:sp>
      <p:pic>
        <p:nvPicPr>
          <p:cNvPr id="4" name="Рисунок 3" descr="http://printonic.ru/uploads/images/2016/04/15/img_5710adaba4a5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03738" y="1461052"/>
            <a:ext cx="2336524" cy="393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876"/>
            <a:ext cx="8229600" cy="308292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Segoe Print" pitchFamily="2" charset="0"/>
              </a:rPr>
              <a:t>И всё Маша знает… Что мама скоро придёт,  что просто сходит на работку, что потом купит вкусный йогурт и прибежит за Машей. Знает это Маша, а всё равно почему-то грустно — хочется, чтобы мама прямо сейчас пришла.  А это всё грустная Грустинка сидит в кармашке и Машу расстраивает, плакать заставляет</a:t>
            </a:r>
            <a:r>
              <a:rPr lang="ru-RU" sz="2700" b="1" dirty="0" smtClean="0">
                <a:latin typeface="Segoe Print" pitchFamily="2" charset="0"/>
              </a:rPr>
              <a:t>.</a:t>
            </a:r>
            <a:endParaRPr lang="ru-RU" sz="2400" dirty="0"/>
          </a:p>
        </p:txBody>
      </p:sp>
      <p:sp>
        <p:nvSpPr>
          <p:cNvPr id="4" name="Капля 3"/>
          <p:cNvSpPr/>
          <p:nvPr/>
        </p:nvSpPr>
        <p:spPr>
          <a:xfrm>
            <a:off x="2643174" y="1285860"/>
            <a:ext cx="2928958" cy="2343160"/>
          </a:xfrm>
          <a:prstGeom prst="teardrop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://clipart-work.net/data_gallery/lady-cute-sad-clip-art-at-clker-com-vector-clip-art-online-royalty-FWE0lr-clipart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1643050"/>
            <a:ext cx="1857388" cy="186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775076"/>
            <a:ext cx="8229600" cy="308292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Segoe Print" pitchFamily="2" charset="0"/>
              </a:rPr>
              <a:t>Семён Машу пытался развеселить: и в каравай предлагал поиграть, куклу ей в коляске прикатил — а Маша всё равно грустная.</a:t>
            </a:r>
            <a:r>
              <a:rPr lang="ru-RU" sz="2400" dirty="0">
                <a:latin typeface="Segoe Print" pitchFamily="2" charset="0"/>
              </a:rPr>
              <a:t/>
            </a:r>
            <a:br>
              <a:rPr lang="ru-RU" sz="2400" dirty="0">
                <a:latin typeface="Segoe Print" pitchFamily="2" charset="0"/>
              </a:rPr>
            </a:br>
            <a:r>
              <a:rPr lang="ru-RU" sz="2400" b="1" dirty="0">
                <a:latin typeface="Segoe Print" pitchFamily="2" charset="0"/>
              </a:rPr>
              <a:t>И тут Семён увидел, что у </a:t>
            </a:r>
            <a:r>
              <a:rPr lang="ru-RU" sz="2400" b="1" dirty="0" err="1">
                <a:latin typeface="Segoe Print" pitchFamily="2" charset="0"/>
              </a:rPr>
              <a:t>Машули</a:t>
            </a:r>
            <a:r>
              <a:rPr lang="ru-RU" sz="2400" b="1" dirty="0">
                <a:latin typeface="Segoe Print" pitchFamily="2" charset="0"/>
              </a:rPr>
              <a:t> глазки совсем мокрые. И решил ей помочь:</a:t>
            </a:r>
            <a:r>
              <a:rPr lang="ru-RU" sz="2400" dirty="0">
                <a:latin typeface="Segoe Print" pitchFamily="2" charset="0"/>
              </a:rPr>
              <a:t/>
            </a:r>
            <a:br>
              <a:rPr lang="ru-RU" sz="2400" dirty="0">
                <a:latin typeface="Segoe Print" pitchFamily="2" charset="0"/>
              </a:rPr>
            </a:br>
            <a:r>
              <a:rPr lang="ru-RU" sz="2400" b="1" dirty="0">
                <a:latin typeface="Segoe Print" pitchFamily="2" charset="0"/>
              </a:rPr>
              <a:t>— Дай, — говорит, — я твой платочек достану, и слёзки вытрем, не плачь</a:t>
            </a:r>
            <a:r>
              <a:rPr lang="ru-RU" sz="2400" b="1" dirty="0" smtClean="0">
                <a:latin typeface="Segoe Print" pitchFamily="2" charset="0"/>
              </a:rPr>
              <a:t>!</a:t>
            </a:r>
            <a:endParaRPr lang="ru-RU" sz="2400" dirty="0">
              <a:latin typeface="Segoe Print" pitchFamily="2" charset="0"/>
            </a:endParaRPr>
          </a:p>
        </p:txBody>
      </p:sp>
      <p:pic>
        <p:nvPicPr>
          <p:cNvPr id="4" name="Рисунок 3" descr="http://dutsadok.com.ua/clipart/ljudi/90022de0bcc7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428736"/>
            <a:ext cx="1808922" cy="2325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100.iracing.com/wp-content/uploads/2016/11/handkerchief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2357430"/>
            <a:ext cx="1182756" cy="1182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256"/>
            <a:ext cx="8229600" cy="236854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Segoe Print" pitchFamily="2" charset="0"/>
              </a:rPr>
              <a:t>Вытащил Сёма Машин платочек, вместе с ним Грустинка из кармашка и вытряхнулась, и опять в форточку улетела. А Маша тут же улыбнулась, а потом засмеялась и стала снова весёлая. </a:t>
            </a:r>
            <a:endParaRPr lang="ru-RU" sz="2400" dirty="0"/>
          </a:p>
        </p:txBody>
      </p:sp>
      <p:pic>
        <p:nvPicPr>
          <p:cNvPr id="4" name="Рисунок 3" descr="http://omnopol.info/uploads/posts/2014-03/1395744893_kbtnfvudgncbek1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85794"/>
            <a:ext cx="3539159" cy="363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786322"/>
            <a:ext cx="8229600" cy="179704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Segoe Print" pitchFamily="2" charset="0"/>
              </a:rPr>
              <a:t>А Сёма и другие ребятки, конечно, очень обрадовались, что Грустинка совсем улетела, и все вместе побежали мультики смотреть</a:t>
            </a:r>
            <a:r>
              <a:rPr lang="ru-RU" sz="2400" b="1" dirty="0" smtClean="0">
                <a:latin typeface="Segoe Print" pitchFamily="2" charset="0"/>
              </a:rPr>
              <a:t>.</a:t>
            </a:r>
            <a:endParaRPr lang="ru-RU" sz="2400" dirty="0"/>
          </a:p>
        </p:txBody>
      </p:sp>
      <p:pic>
        <p:nvPicPr>
          <p:cNvPr id="20482" name="Picture 2" descr="http://mkdoualyonushka.ucoz.ru/oform/88799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8"/>
            <a:ext cx="8572500" cy="235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4292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>С </a:t>
            </a:r>
            <a:r>
              <a:rPr lang="ru-RU" sz="2400" b="1" dirty="0">
                <a:latin typeface="Segoe Print" pitchFamily="2" charset="0"/>
              </a:rPr>
              <a:t>тех пор Маша всегда свой кармашек проверяет, не застряла ли там Грустинка и никогда в садике больше не грустит</a:t>
            </a:r>
            <a:r>
              <a:rPr lang="ru-RU" sz="2400" b="1" dirty="0" smtClean="0">
                <a:latin typeface="Segoe Print" pitchFamily="2" charset="0"/>
              </a:rPr>
              <a:t>.</a:t>
            </a:r>
            <a:r>
              <a:rPr lang="ru-RU" sz="2400" dirty="0">
                <a:latin typeface="Segoe Print" pitchFamily="2" charset="0"/>
              </a:rPr>
              <a:t/>
            </a:r>
            <a:br>
              <a:rPr lang="ru-RU" sz="2400" dirty="0">
                <a:latin typeface="Segoe Print" pitchFamily="2" charset="0"/>
              </a:rPr>
            </a:br>
            <a:endParaRPr lang="ru-RU" sz="2400" dirty="0">
              <a:latin typeface="Segoe Print" pitchFamily="2" charset="0"/>
            </a:endParaRPr>
          </a:p>
        </p:txBody>
      </p:sp>
      <p:pic>
        <p:nvPicPr>
          <p:cNvPr id="4" name="Picture 2" descr="http://viman.kiev.ua/images/phocagallery/fotopechat-katalog/Detskie/thumbs/phoca_thumb_l_lv_children_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357298"/>
            <a:ext cx="285752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785926"/>
            <a:ext cx="8229600" cy="47863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ЦЕЛЬ</a:t>
            </a:r>
            <a:r>
              <a:rPr lang="ru-RU" sz="2400" b="1" dirty="0" smtClean="0">
                <a:latin typeface="Segoe Print" pitchFamily="2" charset="0"/>
              </a:rPr>
              <a:t>:</a:t>
            </a:r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>Познакомить с методом </a:t>
            </a:r>
            <a:r>
              <a:rPr lang="ru-RU" sz="2400" b="1" dirty="0" err="1" smtClean="0">
                <a:latin typeface="Segoe Print" pitchFamily="2" charset="0"/>
              </a:rPr>
              <a:t>сказкотерапии</a:t>
            </a:r>
            <a:r>
              <a:rPr lang="ru-RU" sz="2400" b="1" dirty="0" smtClean="0">
                <a:latin typeface="Segoe Print" pitchFamily="2" charset="0"/>
              </a:rPr>
              <a:t>.</a:t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>Выявление роли </a:t>
            </a:r>
            <a:r>
              <a:rPr lang="ru-RU" sz="2400" b="1" dirty="0" err="1" smtClean="0">
                <a:latin typeface="Segoe Print" pitchFamily="2" charset="0"/>
              </a:rPr>
              <a:t>сказкотерапии</a:t>
            </a:r>
            <a:r>
              <a:rPr lang="ru-RU" sz="2400" b="1" dirty="0" smtClean="0">
                <a:latin typeface="Segoe Print" pitchFamily="2" charset="0"/>
              </a:rPr>
              <a:t> в процессе социальной адаптации</a:t>
            </a:r>
            <a:r>
              <a:rPr lang="ru-RU" sz="2400" b="1" dirty="0" smtClean="0">
                <a:latin typeface="Segoe Print" pitchFamily="2" charset="0"/>
              </a:rPr>
              <a:t>.</a:t>
            </a:r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>Содействовать формированию готовности родителей использовать метод </a:t>
            </a:r>
            <a:r>
              <a:rPr lang="ru-RU" sz="2400" b="1" dirty="0" err="1" smtClean="0">
                <a:latin typeface="Segoe Print" pitchFamily="2" charset="0"/>
              </a:rPr>
              <a:t>сказкотерапии</a:t>
            </a:r>
            <a:r>
              <a:rPr lang="ru-RU" sz="2400" b="1" dirty="0" smtClean="0">
                <a:latin typeface="Segoe Print" pitchFamily="2" charset="0"/>
              </a:rPr>
              <a:t> в своей семье.</a:t>
            </a:r>
            <a:endParaRPr lang="ru-RU" sz="2400" b="1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89522"/>
            <a:ext cx="8229600" cy="186847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Segoe Print" pitchFamily="2" charset="0"/>
              </a:rPr>
              <a:t>Жила-была девочка Маша. Сначала она была совсем малышкой, а потом росла-росла и подросла. </a:t>
            </a:r>
            <a:r>
              <a:rPr lang="ru-RU" sz="2400" b="1" dirty="0" smtClean="0">
                <a:latin typeface="Segoe Print" pitchFamily="2" charset="0"/>
              </a:rPr>
              <a:t> </a:t>
            </a:r>
            <a:endParaRPr lang="ru-RU" sz="2400" b="1" dirty="0">
              <a:latin typeface="Segoe Print" pitchFamily="2" charset="0"/>
            </a:endParaRPr>
          </a:p>
        </p:txBody>
      </p:sp>
      <p:pic>
        <p:nvPicPr>
          <p:cNvPr id="3" name="Рисунок 2" descr="http://adv-f1.ru/wp-content/uploads/2016/08/4-3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714488"/>
            <a:ext cx="292895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0070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Да так подросла, что можно теперь ей было в садик идти с ребятками играть.</a:t>
            </a:r>
            <a:endParaRPr lang="ru-RU" sz="2400" b="1" dirty="0">
              <a:latin typeface="Segoe Print" pitchFamily="2" charset="0"/>
            </a:endParaRPr>
          </a:p>
        </p:txBody>
      </p:sp>
      <p:pic>
        <p:nvPicPr>
          <p:cNvPr id="16386" name="Picture 2" descr="http://viman.kiev.ua/images/phocagallery/fotopechat-katalog/Detskie/thumbs/phoca_thumb_l_lv_children_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357298"/>
            <a:ext cx="285752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29198"/>
            <a:ext cx="8229600" cy="172560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Segoe Print" pitchFamily="2" charset="0"/>
              </a:rPr>
              <a:t>Мама и папа так обрадовались, что Маша большая. Устроили праздник. Мама торт испекла, и Маша даже сама свечки задувала.</a:t>
            </a:r>
          </a:p>
        </p:txBody>
      </p:sp>
      <p:pic>
        <p:nvPicPr>
          <p:cNvPr id="5" name="Рисунок 4" descr="http://s017.radikal.ru/i442/1408/7d/53c43049345d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39962" y="1733608"/>
            <a:ext cx="4664075" cy="3390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636"/>
            <a:ext cx="8229600" cy="158272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/>
            </a:r>
            <a:br>
              <a:rPr lang="ru-RU" sz="2400" b="1" dirty="0" smtClean="0">
                <a:latin typeface="Segoe Print" pitchFamily="2" charset="0"/>
              </a:rPr>
            </a:br>
            <a:r>
              <a:rPr lang="ru-RU" sz="2400" b="1" dirty="0" smtClean="0">
                <a:latin typeface="Segoe Print" pitchFamily="2" charset="0"/>
              </a:rPr>
              <a:t>На </a:t>
            </a:r>
            <a:r>
              <a:rPr lang="ru-RU" sz="2400" b="1" dirty="0">
                <a:latin typeface="Segoe Print" pitchFamily="2" charset="0"/>
              </a:rPr>
              <a:t>следующий день </a:t>
            </a:r>
            <a:r>
              <a:rPr lang="ru-RU" sz="2400" b="1" dirty="0" err="1">
                <a:latin typeface="Segoe Print" pitchFamily="2" charset="0"/>
              </a:rPr>
              <a:t>Машуля</a:t>
            </a:r>
            <a:r>
              <a:rPr lang="ru-RU" sz="2400" b="1" dirty="0">
                <a:latin typeface="Segoe Print" pitchFamily="2" charset="0"/>
              </a:rPr>
              <a:t> в первый раз в садик пошла, и так ей там понравилось, что даже уходить не </a:t>
            </a:r>
            <a:r>
              <a:rPr lang="ru-RU" sz="2400" b="1" dirty="0" smtClean="0">
                <a:latin typeface="Segoe Print" pitchFamily="2" charset="0"/>
              </a:rPr>
              <a:t>хотела.</a:t>
            </a:r>
            <a:r>
              <a:rPr lang="ru-RU" sz="2400" b="1" dirty="0">
                <a:latin typeface="Segoe Print" pitchFamily="2" charset="0"/>
              </a:rPr>
              <a:t/>
            </a:r>
            <a:br>
              <a:rPr lang="ru-RU" sz="2400" b="1" dirty="0">
                <a:latin typeface="Segoe Print" pitchFamily="2" charset="0"/>
              </a:rPr>
            </a:br>
            <a:endParaRPr lang="ru-RU" sz="2400" b="1" dirty="0">
              <a:latin typeface="Segoe Print" pitchFamily="2" charset="0"/>
            </a:endParaRPr>
          </a:p>
        </p:txBody>
      </p:sp>
      <p:pic>
        <p:nvPicPr>
          <p:cNvPr id="4" name="Picture 2" descr="http://kursksad92.ru/wp-content/uploads/2015/11/image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928670"/>
            <a:ext cx="4357718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42926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Играла с игрушками, кушала </a:t>
            </a:r>
            <a:r>
              <a:rPr lang="ru-RU" sz="2400" b="1" dirty="0" err="1" smtClean="0">
                <a:latin typeface="Segoe Print" pitchFamily="2" charset="0"/>
              </a:rPr>
              <a:t>кашу-вкусняшу</a:t>
            </a:r>
            <a:r>
              <a:rPr lang="ru-RU" sz="2400" b="1" dirty="0" smtClean="0">
                <a:latin typeface="Segoe Print" pitchFamily="2" charset="0"/>
              </a:rPr>
              <a:t>.</a:t>
            </a:r>
            <a:endParaRPr lang="ru-RU" sz="2400" dirty="0"/>
          </a:p>
        </p:txBody>
      </p:sp>
      <p:pic>
        <p:nvPicPr>
          <p:cNvPr id="17410" name="Picture 2" descr="http://d1.endata.cx/data/games/40241/1287578457_2010-10-20_20172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785926"/>
            <a:ext cx="278608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s://as2.ftcdn.net/jpg/00/64/78/89/500_F_64788925_vviTztvltnF0pleCo4mZ7FI5Tlk6yqB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857364"/>
            <a:ext cx="335758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50070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Segoe Print" pitchFamily="2" charset="0"/>
              </a:rPr>
              <a:t>А еще у неё там дружок появился — Семён, такой весёлый мальчишка</a:t>
            </a:r>
            <a:r>
              <a:rPr lang="ru-RU" sz="2400" b="1" dirty="0" smtClean="0">
                <a:latin typeface="Segoe Print" pitchFamily="2" charset="0"/>
              </a:rPr>
              <a:t>.</a:t>
            </a:r>
            <a:endParaRPr lang="ru-RU" sz="2400" b="1" dirty="0">
              <a:latin typeface="Segoe Print" pitchFamily="2" charset="0"/>
            </a:endParaRPr>
          </a:p>
        </p:txBody>
      </p:sp>
      <p:pic>
        <p:nvPicPr>
          <p:cNvPr id="5" name="Рисунок 4" descr="https://i05.fotocdn.net/s21/156/public_pin_l/162/25242259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39962" y="1449977"/>
            <a:ext cx="4664075" cy="3958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.photobucket.com/albums/v157/nucuoi/springwall/SLGG_2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143380"/>
            <a:ext cx="8229600" cy="251142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Segoe Print" pitchFamily="2" charset="0"/>
              </a:rPr>
              <a:t>Целыми днями они вместе играли. Семён садился на одном конце комнаты и толкал Маше большой грузовик. Маша ловила его, нагружала в кузов кубики и отправляла к Семёну, а он строил большую башню. Весело им было вместе. </a:t>
            </a:r>
            <a:endParaRPr lang="ru-RU" sz="2400" dirty="0">
              <a:latin typeface="Segoe Print" pitchFamily="2" charset="0"/>
            </a:endParaRPr>
          </a:p>
        </p:txBody>
      </p:sp>
      <p:pic>
        <p:nvPicPr>
          <p:cNvPr id="4" name="Рисунок 3" descr="https://sunkidstudio.files.wordpress.com/2014/08/d0bfd0b5d180d0b2d18bd0b5-d0b4d0bdd0b8-d0b2-d0b4d0b5d182d181d0bad0bed0bc-d181d0b0d0b4d18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857232"/>
            <a:ext cx="4664075" cy="3527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365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Государственное бюджетное дошкольное образовательное учреждение детский сад № 16 Колпинского района Санкт-Петербурга  СКАЗКА ПРО ГРУСТИНКУ. Для детей младшего дошкольного возраста.      Автор текста: Катерина Гаврилова                       Автор презентации: воспитатель высшей категории                              Жаак Марина Геннадьевна   2017 </vt:lpstr>
      <vt:lpstr>ЦЕЛЬ:  Познакомить с методом сказкотерапии.  Выявление роли сказкотерапии в процессе социальной адаптации.  Содействовать формированию готовности родителей использовать метод сказкотерапии в своей семье.</vt:lpstr>
      <vt:lpstr>Жила-была девочка Маша. Сначала она была совсем малышкой, а потом росла-росла и подросла.  </vt:lpstr>
      <vt:lpstr>Да так подросла, что можно теперь ей было в садик идти с ребятками играть.</vt:lpstr>
      <vt:lpstr>Мама и папа так обрадовались, что Маша большая. Устроили праздник. Мама торт испекла, и Маша даже сама свечки задувала.</vt:lpstr>
      <vt:lpstr>  На следующий день Машуля в первый раз в садик пошла, и так ей там понравилось, что даже уходить не хотела. </vt:lpstr>
      <vt:lpstr>Играла с игрушками, кушала кашу-вкусняшу.</vt:lpstr>
      <vt:lpstr>А еще у неё там дружок появился — Семён, такой весёлый мальчишка.</vt:lpstr>
      <vt:lpstr>Целыми днями они вместе играли. Семён садился на одном конце комнаты и толкал Маше большой грузовик. Маша ловила его, нагружала в кузов кубики и отправляла к Семёну, а он строил большую башню. Весело им было вместе. </vt:lpstr>
      <vt:lpstr>Даже засыпать было нескучно, потому что кроватки стояли рядышком, и они вместе закрывали глазки и спали.</vt:lpstr>
      <vt:lpstr>И вот в один осенний дождливый день, когда листья стали совсем жёлтыми, ветер принёс в детский садик Грустинку.</vt:lpstr>
      <vt:lpstr>Она была такая маленькая, серенькая, как микробик, влетела в форточку и спряталась в кармашек к Маше.  </vt:lpstr>
      <vt:lpstr>И тут Машу как подменили. Стало ей грустно, она почему-то расстроилась, маму потеряла и давай плакать. </vt:lpstr>
      <vt:lpstr>Все ребятки и воспитательница её успокаивали, успокаивали. А слёзки сами собой всё равно капают, так кап-кап-кап…</vt:lpstr>
      <vt:lpstr>И всё Маша знает… Что мама скоро придёт,  что просто сходит на работку, что потом купит вкусный йогурт и прибежит за Машей. Знает это Маша, а всё равно почему-то грустно — хочется, чтобы мама прямо сейчас пришла.  А это всё грустная Грустинка сидит в кармашке и Машу расстраивает, плакать заставляет.</vt:lpstr>
      <vt:lpstr>Семён Машу пытался развеселить: и в каравай предлагал поиграть, куклу ей в коляске прикатил — а Маша всё равно грустная. И тут Семён увидел, что у Машули глазки совсем мокрые. И решил ей помочь: — Дай, — говорит, — я твой платочек достану, и слёзки вытрем, не плачь!</vt:lpstr>
      <vt:lpstr>Вытащил Сёма Машин платочек, вместе с ним Грустинка из кармашка и вытряхнулась, и опять в форточку улетела. А Маша тут же улыбнулась, а потом засмеялась и стала снова весёлая. </vt:lpstr>
      <vt:lpstr>А Сёма и другие ребятки, конечно, очень обрадовались, что Грустинка совсем улетела, и все вместе побежали мультики смотреть.</vt:lpstr>
      <vt:lpstr> С тех пор Маша всегда свой кармашек проверяет, не застряла ли там Грустинка и никогда в садике больше не грустит.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2</cp:revision>
  <dcterms:created xsi:type="dcterms:W3CDTF">2017-07-07T10:48:17Z</dcterms:created>
  <dcterms:modified xsi:type="dcterms:W3CDTF">2017-07-09T06:43:00Z</dcterms:modified>
</cp:coreProperties>
</file>