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526" r:id="rId2"/>
    <p:sldId id="527" r:id="rId3"/>
    <p:sldId id="488" r:id="rId4"/>
    <p:sldId id="524" r:id="rId5"/>
    <p:sldId id="528" r:id="rId6"/>
    <p:sldId id="529" r:id="rId7"/>
    <p:sldId id="530" r:id="rId8"/>
    <p:sldId id="532" r:id="rId9"/>
    <p:sldId id="533" r:id="rId10"/>
    <p:sldId id="534" r:id="rId11"/>
    <p:sldId id="535" r:id="rId12"/>
    <p:sldId id="537" r:id="rId13"/>
    <p:sldId id="538" r:id="rId14"/>
    <p:sldId id="539" r:id="rId15"/>
    <p:sldId id="540" r:id="rId16"/>
    <p:sldId id="541" r:id="rId17"/>
    <p:sldId id="542" r:id="rId18"/>
    <p:sldId id="54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va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99"/>
    <a:srgbClr val="990000"/>
    <a:srgbClr val="990033"/>
    <a:srgbClr val="A20000"/>
    <a:srgbClr val="878E32"/>
    <a:srgbClr val="0070C0"/>
    <a:srgbClr val="E149E1"/>
    <a:srgbClr val="00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78" autoAdjust="0"/>
    <p:restoredTop sz="78727" autoAdjust="0"/>
  </p:normalViewPr>
  <p:slideViewPr>
    <p:cSldViewPr>
      <p:cViewPr varScale="1">
        <p:scale>
          <a:sx n="78" d="100"/>
          <a:sy n="78" d="100"/>
        </p:scale>
        <p:origin x="-25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235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EDEB70-99B0-4E50-B13B-9BC86F815342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C897A5-737B-4347-BCC9-52B3B6D751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08627-3322-429F-ABF9-91AB422FA718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237D8C8-C065-484C-8063-5174BE576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0A9E3-8610-4D98-936C-C93C4551979F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F24F2-30B4-4BB8-898A-6BF5FAF9E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8B506-2246-453A-B4DA-123D924ACB6F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8B5EC-A3CC-46A9-A68B-966E7D7288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66B4D-ECCD-4C77-B7B4-6FF4CAD76CD4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B9975-0B78-4930-A69A-2D5E9F274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C1520-A56B-440C-9C9C-4DD55A3F13F2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AF741-9FB1-4243-8FD3-AD1BD94629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6D83E-D332-40C7-BE84-0AE6589D8579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08E54D-0880-47AF-A3AD-12F8FE496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05642B0-CE19-48E0-BA3B-27DFACEBF211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AF630C-12F1-494E-B877-51B7F1EF68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438E2-4C7B-417E-8F5C-B67E4B299CE3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7AB11-D889-42BA-AB1B-B6D385B64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5D144-8556-4894-990D-840615003FBD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DDD0B9-54C7-4C84-B51E-5CDE4A515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BBE4F-DDF1-41A1-9380-7B975965790F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D991A-67D7-49BA-9488-DAE72BB262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10FC-0DEE-45C2-A6C1-08CA8335A5C5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77E9-9F89-4CE8-983D-4154D5225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5D313C-6CCE-4542-8446-602DB353C9A4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4477E9-7C71-4F3C-B106-6134A5844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5" r:id="rId5"/>
    <p:sldLayoutId id="2147483686" r:id="rId6"/>
    <p:sldLayoutId id="2147483680" r:id="rId7"/>
    <p:sldLayoutId id="2147483679" r:id="rId8"/>
    <p:sldLayoutId id="2147483678" r:id="rId9"/>
    <p:sldLayoutId id="2147483677" r:id="rId10"/>
    <p:sldLayoutId id="2147483676" r:id="rId11"/>
  </p:sldLayoutIdLst>
  <p:transition spd="med">
    <p:newsflash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C32D2E"/>
        </a:buClr>
        <a:buFont typeface="Georgia" pitchFamily="18" charset="0"/>
        <a:buChar char="▫"/>
        <a:defRPr sz="2000" kern="1200">
          <a:solidFill>
            <a:srgbClr val="C32D2E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8313" y="620713"/>
            <a:ext cx="8215312" cy="150810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/>
            </a:r>
            <a:br>
              <a:rPr lang="ru-RU" b="1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</a:br>
            <a:r>
              <a:rPr lang="ru-RU" sz="2800" b="1" dirty="0">
                <a:solidFill>
                  <a:schemeClr val="accent5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</a:rPr>
              <a:t>Муниципальное методическое объединение учителей начальных классов.</a:t>
            </a:r>
          </a:p>
          <a:p>
            <a:pPr algn="ctr">
              <a:defRPr/>
            </a:pPr>
            <a:r>
              <a:rPr lang="ru-RU" b="1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142976" y="1785926"/>
            <a:ext cx="564360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chemeClr val="accent3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4800" b="1" dirty="0">
                <a:solidFill>
                  <a:schemeClr val="accent3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Современный урок </a:t>
            </a:r>
            <a:endParaRPr lang="en-US" sz="4800" b="1" dirty="0">
              <a:solidFill>
                <a:schemeClr val="accent3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800" b="1" dirty="0">
                <a:solidFill>
                  <a:schemeClr val="accent3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начальной школе</a:t>
            </a:r>
            <a:r>
              <a:rPr lang="en-US" sz="4800" b="1" dirty="0">
                <a:solidFill>
                  <a:schemeClr val="accent3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solidFill>
                  <a:schemeClr val="accent3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».</a:t>
            </a:r>
            <a:endParaRPr lang="ru-RU" dirty="0">
              <a:solidFill>
                <a:schemeClr val="accent3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Arial" pitchFamily="34" charset="0"/>
            </a:endParaRPr>
          </a:p>
        </p:txBody>
      </p:sp>
      <p:pic>
        <p:nvPicPr>
          <p:cNvPr id="14339" name="Picture 4" descr="http://www.tilimen.org/ustnij-jurnal-velikan-narodnoj-poezii/15802_html_6ead79f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72063"/>
            <a:ext cx="2214563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1274628313_7-school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7209"/>
          <a:stretch>
            <a:fillRect/>
          </a:stretch>
        </p:blipFill>
        <p:spPr bwMode="auto">
          <a:xfrm>
            <a:off x="6215063" y="1357313"/>
            <a:ext cx="2928937" cy="550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57158" y="3214686"/>
            <a:ext cx="80265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 pitchFamily="34" charset="0"/>
              <a:buNone/>
              <a:defRPr/>
            </a:pPr>
            <a:r>
              <a:rPr lang="ru-RU" sz="3600" dirty="0">
                <a:solidFill>
                  <a:schemeClr val="accent3">
                    <a:lumMod val="75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Урок «открытия» новых знаний.</a:t>
            </a:r>
          </a:p>
        </p:txBody>
      </p:sp>
      <p:sp>
        <p:nvSpPr>
          <p:cNvPr id="14343" name="Прямоугольник 12"/>
          <p:cNvSpPr>
            <a:spLocks noChangeArrowheads="1"/>
          </p:cNvSpPr>
          <p:nvPr/>
        </p:nvSpPr>
        <p:spPr bwMode="auto">
          <a:xfrm>
            <a:off x="357188" y="4000500"/>
            <a:ext cx="57150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endParaRPr lang="ru-RU">
              <a:solidFill>
                <a:srgbClr val="002060"/>
              </a:solidFill>
            </a:endParaRPr>
          </a:p>
          <a:p>
            <a:pPr>
              <a:buFont typeface="Arial" charset="0"/>
              <a:buNone/>
            </a:pPr>
            <a:r>
              <a:rPr lang="ru-RU">
                <a:solidFill>
                  <a:srgbClr val="002060"/>
                </a:solidFill>
              </a:rPr>
              <a:t> </a:t>
            </a:r>
            <a:endParaRPr lang="ru-RU" sz="2000" b="1" i="1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285875" y="4000500"/>
            <a:ext cx="4714875" cy="15573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Учитель начальных классов 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МБОУ « </a:t>
            </a:r>
            <a:r>
              <a:rPr lang="ru-RU" sz="2800" i="1" dirty="0" err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Шугуровская</a:t>
            </a:r>
            <a:r>
              <a:rPr lang="ru-RU" sz="2800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СОШ»</a:t>
            </a:r>
          </a:p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  <a:defRPr/>
            </a:pPr>
            <a:r>
              <a:rPr lang="ru-RU" sz="2800" i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Бояркина Мария Семёновна</a:t>
            </a:r>
            <a:endParaRPr lang="ru-RU" sz="2800" i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457200" y="642938"/>
            <a:ext cx="8229600" cy="1071562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cs typeface="Times New Roman" pitchFamily="18" charset="0"/>
              </a:rPr>
              <a:t>III. Постановка учебной задачи.</a:t>
            </a:r>
            <a:r>
              <a:rPr lang="ru-RU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smtClean="0">
                <a:solidFill>
                  <a:srgbClr val="C00000"/>
                </a:solidFill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Georgia" pitchFamily="18" charset="0"/>
              <a:buNone/>
            </a:pPr>
            <a:r>
              <a:rPr lang="ru-RU" b="1" smtClean="0">
                <a:solidFill>
                  <a:srgbClr val="000000"/>
                </a:solidFill>
                <a:cs typeface="Times New Roman" pitchFamily="18" charset="0"/>
              </a:rPr>
              <a:t>Цель: </a:t>
            </a:r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обсуждение затруднений </a:t>
            </a: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(«Почему возникли затруднения?»; </a:t>
            </a:r>
          </a:p>
          <a:p>
            <a:pPr>
              <a:buFont typeface="Georgia" pitchFamily="18" charset="0"/>
              <a:buNone/>
            </a:pPr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«Чего мы ещё не знаем?»); </a:t>
            </a: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проговаривание цели урока в виде вопроса, на который предстоит ответить;</a:t>
            </a:r>
            <a:endParaRPr lang="ru-RU" smtClean="0">
              <a:cs typeface="Times New Roman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mtClean="0">
                <a:solidFill>
                  <a:schemeClr val="accent1"/>
                </a:solidFill>
                <a:cs typeface="Times New Roman" pitchFamily="18" charset="0"/>
              </a:rPr>
              <a:t>4-5 мин</a:t>
            </a:r>
            <a:endParaRPr lang="ru-RU" smtClean="0"/>
          </a:p>
        </p:txBody>
      </p:sp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15313" y="1571625"/>
            <a:ext cx="5953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42938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cs typeface="Times New Roman" pitchFamily="18" charset="0"/>
              </a:rPr>
              <a:t>IV. «Открытие нового знания»</a:t>
            </a:r>
            <a:r>
              <a:rPr lang="ru-RU" sz="2000" b="1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br>
              <a:rPr lang="ru-RU" sz="2000" b="1" smtClean="0">
                <a:solidFill>
                  <a:srgbClr val="000000"/>
                </a:solidFill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0" y="1428750"/>
            <a:ext cx="8429625" cy="5072063"/>
          </a:xfrm>
        </p:spPr>
        <p:txBody>
          <a:bodyPr/>
          <a:lstStyle/>
          <a:p>
            <a:pPr>
              <a:buFont typeface="Georgia" pitchFamily="18" charset="0"/>
              <a:buNone/>
            </a:pPr>
            <a:r>
              <a:rPr lang="ru-RU" sz="3200" b="1" smtClean="0">
                <a:solidFill>
                  <a:srgbClr val="000000"/>
                </a:solidFill>
                <a:cs typeface="Times New Roman" pitchFamily="18" charset="0"/>
              </a:rPr>
              <a:t>Цель: </a:t>
            </a:r>
            <a:r>
              <a:rPr lang="ru-RU" sz="3200" smtClean="0">
                <a:solidFill>
                  <a:srgbClr val="000000"/>
                </a:solidFill>
                <a:cs typeface="Times New Roman" pitchFamily="18" charset="0"/>
              </a:rPr>
              <a:t>решение УЗ (устных задач) и обсуждение проекта её решения.</a:t>
            </a:r>
            <a:r>
              <a:rPr lang="ru-RU" smtClean="0">
                <a:cs typeface="Times New Roman" pitchFamily="18" charset="0"/>
              </a:rPr>
              <a:t> </a:t>
            </a: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mtClean="0">
                <a:solidFill>
                  <a:schemeClr val="accent1"/>
                </a:solidFill>
                <a:cs typeface="Times New Roman" pitchFamily="18" charset="0"/>
              </a:rPr>
              <a:t>7-8 мин</a:t>
            </a:r>
            <a:endParaRPr lang="ru-RU" smtClean="0">
              <a:cs typeface="Times New Roman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Способы: диалог, групповая или парная работа.</a:t>
            </a:r>
            <a:endParaRPr lang="ru-RU" smtClean="0">
              <a:cs typeface="Times New Roman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Методы: побуждающий к гипотезам диалог, подводящий к открытию знания диалог, подводящий без проблемы диалог.</a:t>
            </a:r>
            <a:endParaRPr lang="ru-RU" smtClean="0">
              <a:cs typeface="Times New Roman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Организация самостоятельной исследовательской деятельности.</a:t>
            </a:r>
            <a:endParaRPr lang="ru-RU" smtClean="0">
              <a:cs typeface="Times New Roman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Выведение алгоритма.</a:t>
            </a:r>
          </a:p>
          <a:p>
            <a:endParaRPr lang="ru-RU" smtClean="0"/>
          </a:p>
        </p:txBody>
      </p:sp>
      <p:pic>
        <p:nvPicPr>
          <p:cNvPr id="2457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8350" y="620713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42938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cs typeface="Times New Roman" pitchFamily="18" charset="0"/>
              </a:rPr>
              <a:t>V. Первичное закрепление</a:t>
            </a:r>
            <a:r>
              <a:rPr lang="ru-RU" sz="2000" b="1" smtClean="0">
                <a:solidFill>
                  <a:srgbClr val="000000"/>
                </a:solidFill>
                <a:cs typeface="Times New Roman" pitchFamily="18" charset="0"/>
              </a:rPr>
              <a:t>.</a:t>
            </a:r>
            <a:r>
              <a:rPr lang="ru-RU" smtClean="0">
                <a:cs typeface="Times New Roman" pitchFamily="18" charset="0"/>
              </a:rPr>
              <a:t> </a:t>
            </a:r>
            <a:br>
              <a:rPr lang="ru-RU" smtClean="0"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357188" y="1643063"/>
            <a:ext cx="5929312" cy="4714875"/>
          </a:xfrm>
        </p:spPr>
        <p:txBody>
          <a:bodyPr/>
          <a:lstStyle/>
          <a:p>
            <a:pPr>
              <a:buFont typeface="Georgia" pitchFamily="18" charset="0"/>
              <a:buNone/>
            </a:pPr>
            <a:r>
              <a:rPr lang="ru-RU" sz="2400" b="1" smtClean="0">
                <a:solidFill>
                  <a:srgbClr val="000000"/>
                </a:solidFill>
                <a:cs typeface="Times New Roman" pitchFamily="18" charset="0"/>
              </a:rPr>
              <a:t>Цель: </a:t>
            </a:r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проговаривание нового знания, запись в виде опорного сигнала.</a:t>
            </a:r>
            <a:endParaRPr lang="ru-RU" sz="2400" smtClean="0"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400" smtClean="0">
                <a:solidFill>
                  <a:schemeClr val="accent1"/>
                </a:solidFill>
                <a:cs typeface="Times New Roman" pitchFamily="18" charset="0"/>
              </a:rPr>
              <a:t>4-5 минут</a:t>
            </a:r>
            <a:endParaRPr lang="ru-RU" sz="2400" smtClean="0"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 Способы: фронтальная работа, работа в парах;</a:t>
            </a:r>
            <a:endParaRPr lang="ru-RU" sz="2400" smtClean="0"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 Средства: комментирование, обозначение знаковыми символами, выполнение продуктивных заданий.</a:t>
            </a:r>
            <a:endParaRPr lang="ru-RU" sz="2400" smtClean="0"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 выполнение заданий с проговариванием в громкой речи</a:t>
            </a:r>
          </a:p>
          <a:p>
            <a:endParaRPr lang="ru-RU" sz="2400" smtClean="0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z="2400" smtClean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/>
          <a:srcRect l="52045" t="49886" r="4552" b="32501"/>
          <a:stretch>
            <a:fillRect/>
          </a:stretch>
        </p:blipFill>
        <p:spPr bwMode="auto">
          <a:xfrm>
            <a:off x="7072313" y="4357688"/>
            <a:ext cx="1785937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6750" y="857250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285750" y="857250"/>
            <a:ext cx="8229600" cy="1066800"/>
          </a:xfrm>
        </p:spPr>
        <p:txBody>
          <a:bodyPr/>
          <a:lstStyle/>
          <a:p>
            <a:r>
              <a:rPr lang="ru-RU" sz="3200" b="1" smtClean="0">
                <a:solidFill>
                  <a:srgbClr val="C00000"/>
                </a:solidFill>
                <a:cs typeface="Times New Roman" pitchFamily="18" charset="0"/>
              </a:rPr>
              <a:t>VI. Самостоятельная работа с самопроверкой по эталону. </a:t>
            </a:r>
            <a:br>
              <a:rPr lang="ru-RU" sz="3200" b="1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cs typeface="Times New Roman" pitchFamily="18" charset="0"/>
              </a:rPr>
              <a:t>Самоанализ и самоконтроль</a:t>
            </a:r>
            <a:r>
              <a:rPr lang="ru-RU" sz="320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br>
              <a:rPr lang="ru-RU" sz="3200" smtClean="0">
                <a:solidFill>
                  <a:srgbClr val="C00000"/>
                </a:solidFill>
                <a:cs typeface="Times New Roman" pitchFamily="18" charset="0"/>
              </a:rPr>
            </a:br>
            <a:endParaRPr lang="ru-RU" sz="3200" smtClean="0"/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Georgia" pitchFamily="18" charset="0"/>
              <a:buNone/>
            </a:pPr>
            <a:r>
              <a:rPr lang="ru-RU" sz="3200" b="1" smtClean="0">
                <a:solidFill>
                  <a:srgbClr val="000000"/>
                </a:solidFill>
                <a:cs typeface="Times New Roman" pitchFamily="18" charset="0"/>
              </a:rPr>
              <a:t>Цель: </a:t>
            </a:r>
            <a:r>
              <a:rPr lang="ru-RU" sz="3200" smtClean="0">
                <a:solidFill>
                  <a:srgbClr val="000000"/>
                </a:solidFill>
                <a:cs typeface="Times New Roman" pitchFamily="18" charset="0"/>
              </a:rPr>
              <a:t>каждый для себя должен сделать вывод о том, что он уже умеет.</a:t>
            </a:r>
            <a:endParaRPr lang="ru-RU" sz="3200" smtClean="0">
              <a:cs typeface="Times New Roman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mtClean="0">
                <a:solidFill>
                  <a:schemeClr val="accent1"/>
                </a:solidFill>
                <a:cs typeface="Times New Roman" pitchFamily="18" charset="0"/>
              </a:rPr>
              <a:t>4-5 минут</a:t>
            </a:r>
            <a:endParaRPr lang="ru-RU" smtClean="0">
              <a:cs typeface="Times New Roman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Небольшой объем самостоятельной работы (не более 2-3 типовых заданий).</a:t>
            </a:r>
            <a:endParaRPr lang="ru-RU" smtClean="0">
              <a:cs typeface="Times New Roman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Выполняется письменно.</a:t>
            </a:r>
            <a:endParaRPr lang="ru-RU" smtClean="0">
              <a:cs typeface="Times New Roman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Методы: самоконтроль, самооценка.</a:t>
            </a:r>
          </a:p>
        </p:txBody>
      </p:sp>
      <p:pic>
        <p:nvPicPr>
          <p:cNvPr id="2662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8688" y="620713"/>
            <a:ext cx="5953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smtClean="0">
                <a:solidFill>
                  <a:srgbClr val="C00000"/>
                </a:solidFill>
                <a:cs typeface="Times New Roman" pitchFamily="18" charset="0"/>
              </a:rPr>
              <a:t>VII.  Включение нового знания</a:t>
            </a:r>
            <a:br>
              <a:rPr lang="ru-RU" sz="3200" b="1" smtClean="0">
                <a:solidFill>
                  <a:srgbClr val="C00000"/>
                </a:solidFill>
                <a:cs typeface="Times New Roman" pitchFamily="18" charset="0"/>
              </a:rPr>
            </a:br>
            <a:r>
              <a:rPr lang="ru-RU" sz="3200" b="1" smtClean="0">
                <a:solidFill>
                  <a:srgbClr val="C00000"/>
                </a:solidFill>
                <a:cs typeface="Times New Roman" pitchFamily="18" charset="0"/>
              </a:rPr>
              <a:t> в систему знаний и повторение.</a:t>
            </a:r>
            <a:r>
              <a:rPr lang="ru-RU" b="1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b="1" smtClean="0">
                <a:solidFill>
                  <a:srgbClr val="C00000"/>
                </a:solidFill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2765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solidFill>
                  <a:schemeClr val="accent1"/>
                </a:solidFill>
                <a:cs typeface="Times New Roman" pitchFamily="18" charset="0"/>
              </a:rPr>
              <a:t>7-8 минут</a:t>
            </a:r>
            <a:endParaRPr lang="ru-RU" smtClean="0">
              <a:cs typeface="Times New Roman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Сначала предложить учащимся из набора заданий выбрать только те, которые содержат новый алгоритм или новое понятие.</a:t>
            </a:r>
            <a:endParaRPr lang="ru-RU" smtClean="0">
              <a:cs typeface="Times New Roman" pitchFamily="18" charset="0"/>
            </a:endParaRPr>
          </a:p>
          <a:p>
            <a:r>
              <a:rPr lang="ru-RU" smtClean="0">
                <a:solidFill>
                  <a:srgbClr val="000000"/>
                </a:solidFill>
                <a:cs typeface="Times New Roman" pitchFamily="18" charset="0"/>
              </a:rPr>
              <a:t> Затем выполняются упражнения, в которых новое знание используется вместе с изученными ранее.</a:t>
            </a:r>
          </a:p>
          <a:p>
            <a:endParaRPr lang="ru-RU" smtClean="0"/>
          </a:p>
        </p:txBody>
      </p:sp>
      <p:pic>
        <p:nvPicPr>
          <p:cNvPr id="2765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8350" y="620713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10668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VIII.Рефлексия деятельности</a:t>
            </a:r>
            <a:br>
              <a:rPr lang="ru-RU" b="1" smtClean="0">
                <a:solidFill>
                  <a:srgbClr val="C00000"/>
                </a:solidFill>
                <a:ea typeface="Times New Roman" pitchFamily="18" charset="0"/>
                <a:cs typeface="Arial" charset="0"/>
              </a:rPr>
            </a:br>
            <a:r>
              <a:rPr lang="ru-RU" b="1" smtClean="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 (итог урока).</a:t>
            </a:r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Georgia" pitchFamily="18" charset="0"/>
              <a:buNone/>
            </a:pPr>
            <a:r>
              <a:rPr lang="ru-RU" sz="2400" b="1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Цель: </a:t>
            </a:r>
            <a:r>
              <a:rPr lang="ru-RU" sz="24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осознание учащимися своей УД (учебной деятельности), самооценка результатов деятельности своей и всего класса.</a:t>
            </a:r>
            <a:endParaRPr lang="ru-RU" sz="2400" smtClean="0">
              <a:ea typeface="Times New Roman" pitchFamily="18" charset="0"/>
              <a:cs typeface="Arial" charset="0"/>
            </a:endParaRPr>
          </a:p>
          <a:p>
            <a:pPr>
              <a:buFont typeface="Georgia" pitchFamily="18" charset="0"/>
              <a:buNone/>
            </a:pPr>
            <a:r>
              <a:rPr lang="ru-RU" sz="24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</a:t>
            </a:r>
            <a:r>
              <a:rPr lang="ru-RU" sz="2400" smtClean="0">
                <a:solidFill>
                  <a:schemeClr val="accent1"/>
                </a:solidFill>
                <a:ea typeface="Times New Roman" pitchFamily="18" charset="0"/>
                <a:cs typeface="Arial" charset="0"/>
              </a:rPr>
              <a:t>2-3 минуты</a:t>
            </a:r>
            <a:endParaRPr lang="ru-RU" sz="2400" smtClean="0">
              <a:ea typeface="Times New Roman" pitchFamily="18" charset="0"/>
              <a:cs typeface="Arial" charset="0"/>
            </a:endParaRPr>
          </a:p>
          <a:p>
            <a:pPr>
              <a:buFont typeface="Georgia" pitchFamily="18" charset="0"/>
              <a:buNone/>
            </a:pPr>
            <a:r>
              <a:rPr lang="ru-RU" sz="24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 Вопросы:</a:t>
            </a:r>
            <a:endParaRPr lang="ru-RU" sz="2400" smtClean="0">
              <a:ea typeface="Times New Roman" pitchFamily="18" charset="0"/>
              <a:cs typeface="Arial" charset="0"/>
            </a:endParaRPr>
          </a:p>
          <a:p>
            <a:r>
              <a:rPr lang="ru-RU" sz="24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 Какую задачу ставили?</a:t>
            </a:r>
            <a:endParaRPr lang="ru-RU" sz="2400" smtClean="0">
              <a:ea typeface="Times New Roman" pitchFamily="18" charset="0"/>
              <a:cs typeface="Arial" charset="0"/>
            </a:endParaRPr>
          </a:p>
          <a:p>
            <a:r>
              <a:rPr lang="ru-RU" sz="24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 Удалось решить поставленную задачу?</a:t>
            </a:r>
            <a:r>
              <a:rPr lang="ru-RU" sz="2400" smtClean="0">
                <a:ea typeface="Times New Roman" pitchFamily="18" charset="0"/>
                <a:cs typeface="Arial" charset="0"/>
              </a:rPr>
              <a:t> </a:t>
            </a:r>
          </a:p>
          <a:p>
            <a:r>
              <a:rPr lang="ru-RU" sz="24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 Каким способом?</a:t>
            </a:r>
            <a:endParaRPr lang="ru-RU" sz="2400" smtClean="0">
              <a:ea typeface="Times New Roman" pitchFamily="18" charset="0"/>
              <a:cs typeface="Arial" charset="0"/>
            </a:endParaRPr>
          </a:p>
          <a:p>
            <a:r>
              <a:rPr lang="ru-RU" sz="24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 Какие получили результаты?</a:t>
            </a:r>
            <a:endParaRPr lang="ru-RU" sz="2400" smtClean="0">
              <a:ea typeface="Times New Roman" pitchFamily="18" charset="0"/>
              <a:cs typeface="Arial" charset="0"/>
            </a:endParaRPr>
          </a:p>
          <a:p>
            <a:r>
              <a:rPr lang="ru-RU" sz="24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 Что нужно сделать ещё?</a:t>
            </a:r>
            <a:endParaRPr lang="ru-RU" sz="2400" smtClean="0">
              <a:ea typeface="Times New Roman" pitchFamily="18" charset="0"/>
              <a:cs typeface="Arial" charset="0"/>
            </a:endParaRPr>
          </a:p>
          <a:p>
            <a:r>
              <a:rPr lang="ru-RU" sz="2400" smtClean="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- Где можно применить новые знания? </a:t>
            </a:r>
          </a:p>
          <a:p>
            <a:endParaRPr lang="ru-RU" sz="2400" smtClean="0">
              <a:ea typeface="Times New Roman" pitchFamily="18" charset="0"/>
              <a:cs typeface="Arial" charset="0"/>
            </a:endParaRPr>
          </a:p>
        </p:txBody>
      </p:sp>
      <p:pic>
        <p:nvPicPr>
          <p:cNvPr id="2867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8350" y="620713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solidFill>
                  <a:srgbClr val="611617"/>
                </a:solidFill>
                <a:latin typeface="Arbat-Bold"/>
              </a:rPr>
              <a:t>Ребенок на современном уроке.</a:t>
            </a:r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>
                <a:solidFill>
                  <a:srgbClr val="C00000"/>
                </a:solidFill>
                <a:latin typeface="Annabelle"/>
              </a:rPr>
              <a:t>Цель - готовность к саморазвитию.</a:t>
            </a:r>
            <a:endParaRPr lang="ru-RU" sz="360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2276475"/>
            <a:ext cx="8329612" cy="4324350"/>
          </a:xfrm>
        </p:spPr>
        <p:txBody>
          <a:bodyPr/>
          <a:lstStyle/>
          <a:p>
            <a:r>
              <a:rPr lang="ru-RU" sz="2000" b="1" smtClean="0">
                <a:solidFill>
                  <a:srgbClr val="A20000"/>
                </a:solidFill>
                <a:latin typeface="Annabelle"/>
              </a:rPr>
              <a:t>Умение самостоятельно делать выбор, адекватный своим способностям.</a:t>
            </a:r>
          </a:p>
          <a:p>
            <a:r>
              <a:rPr lang="ru-RU" sz="2000" b="1" smtClean="0">
                <a:solidFill>
                  <a:srgbClr val="922223"/>
                </a:solidFill>
                <a:latin typeface="Annabelle"/>
              </a:rPr>
              <a:t>Умение ставить перед собой цель, принимать решения.</a:t>
            </a:r>
          </a:p>
          <a:p>
            <a:r>
              <a:rPr lang="ru-RU" sz="2000" b="1" smtClean="0">
                <a:solidFill>
                  <a:srgbClr val="922223"/>
                </a:solidFill>
                <a:latin typeface="Annabelle"/>
              </a:rPr>
              <a:t>Умение самостоятельно находить выход в нестандартной ситуации.</a:t>
            </a:r>
          </a:p>
          <a:p>
            <a:r>
              <a:rPr lang="ru-RU" sz="2000" b="1" smtClean="0">
                <a:solidFill>
                  <a:srgbClr val="922223"/>
                </a:solidFill>
                <a:latin typeface="Annabelle"/>
              </a:rPr>
              <a:t>Умение проконтролировать себя, свои собственные действия, согласовывать свою позицию с другими людьми, общаться.</a:t>
            </a:r>
          </a:p>
          <a:p>
            <a:endParaRPr lang="ru-RU" sz="2000" b="1" smtClean="0">
              <a:solidFill>
                <a:srgbClr val="922223"/>
              </a:solidFill>
              <a:latin typeface="Annabelle"/>
            </a:endParaRPr>
          </a:p>
          <a:p>
            <a:endParaRPr lang="ru-RU" sz="2000" b="1" smtClean="0">
              <a:solidFill>
                <a:srgbClr val="922223"/>
              </a:solidFill>
              <a:latin typeface="Annabelle"/>
            </a:endParaRPr>
          </a:p>
          <a:p>
            <a:endParaRPr lang="ru-RU" sz="2000" b="1" smtClean="0">
              <a:solidFill>
                <a:srgbClr val="922223"/>
              </a:solidFill>
              <a:latin typeface="Annabelle"/>
            </a:endParaRPr>
          </a:p>
          <a:p>
            <a:endParaRPr lang="ru-RU" sz="2000" b="1" smtClean="0">
              <a:solidFill>
                <a:srgbClr val="922223"/>
              </a:solidFill>
              <a:latin typeface="Annabelle"/>
            </a:endParaRPr>
          </a:p>
          <a:p>
            <a:endParaRPr lang="ru-RU" sz="2000" b="1" smtClean="0">
              <a:solidFill>
                <a:srgbClr val="922223"/>
              </a:solidFill>
              <a:latin typeface="Annabelle"/>
            </a:endParaRPr>
          </a:p>
          <a:p>
            <a:pPr>
              <a:buFont typeface="Georgia" pitchFamily="18" charset="0"/>
              <a:buNone/>
            </a:pPr>
            <a:endParaRPr lang="ru-RU" smtClean="0"/>
          </a:p>
        </p:txBody>
      </p:sp>
      <p:pic>
        <p:nvPicPr>
          <p:cNvPr id="2970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6913" y="620713"/>
            <a:ext cx="5953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idx="1"/>
          </p:nvPr>
        </p:nvSpPr>
        <p:spPr>
          <a:xfrm>
            <a:off x="0" y="498475"/>
            <a:ext cx="8893175" cy="6359525"/>
          </a:xfrm>
        </p:spPr>
        <p:txBody>
          <a:bodyPr anchor="ctr">
            <a:spAutoFit/>
          </a:bodyPr>
          <a:lstStyle/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Учить детей сегодня трудно,</a:t>
            </a:r>
            <a:endParaRPr lang="ru-RU" sz="1400" smtClean="0">
              <a:solidFill>
                <a:srgbClr val="713204"/>
              </a:solidFill>
            </a:endParaRPr>
          </a:p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И раньше было нелегко.</a:t>
            </a:r>
            <a:endParaRPr lang="ru-RU" sz="1400" smtClean="0">
              <a:solidFill>
                <a:srgbClr val="713204"/>
              </a:solidFill>
            </a:endParaRPr>
          </a:p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Читать, считать, писать учили:</a:t>
            </a:r>
            <a:endParaRPr lang="ru-RU" sz="1400" smtClean="0">
              <a:solidFill>
                <a:srgbClr val="713204"/>
              </a:solidFill>
            </a:endParaRPr>
          </a:p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«Даёт корова молоко».</a:t>
            </a:r>
            <a:endParaRPr lang="ru-RU" sz="1400" smtClean="0">
              <a:solidFill>
                <a:srgbClr val="713204"/>
              </a:solidFill>
            </a:endParaRPr>
          </a:p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Век XXI – век открытий,</a:t>
            </a:r>
            <a:endParaRPr lang="ru-RU" sz="1400" smtClean="0">
              <a:solidFill>
                <a:srgbClr val="713204"/>
              </a:solidFill>
            </a:endParaRPr>
          </a:p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Век инноваций, новизны,</a:t>
            </a:r>
            <a:endParaRPr lang="ru-RU" sz="1400" smtClean="0">
              <a:solidFill>
                <a:srgbClr val="713204"/>
              </a:solidFill>
            </a:endParaRPr>
          </a:p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Но  от учителя зависит,</a:t>
            </a:r>
            <a:endParaRPr lang="ru-RU" sz="1400" smtClean="0">
              <a:solidFill>
                <a:srgbClr val="713204"/>
              </a:solidFill>
            </a:endParaRPr>
          </a:p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Какими дети быть должны.</a:t>
            </a:r>
            <a:endParaRPr lang="ru-RU" sz="1400" smtClean="0">
              <a:solidFill>
                <a:srgbClr val="713204"/>
              </a:solidFill>
            </a:endParaRPr>
          </a:p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Желаю вам, чтоб дети  в вашем классе</a:t>
            </a:r>
            <a:endParaRPr lang="ru-RU" sz="1400" smtClean="0">
              <a:solidFill>
                <a:srgbClr val="713204"/>
              </a:solidFill>
            </a:endParaRPr>
          </a:p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Светились от улыбок и любви,</a:t>
            </a:r>
            <a:endParaRPr lang="ru-RU" sz="1400" smtClean="0">
              <a:solidFill>
                <a:srgbClr val="713204"/>
              </a:solidFill>
            </a:endParaRPr>
          </a:p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Терпенья вам и творческих успехов</a:t>
            </a:r>
            <a:endParaRPr lang="ru-RU" sz="1400" smtClean="0">
              <a:solidFill>
                <a:srgbClr val="713204"/>
              </a:solidFill>
            </a:endParaRPr>
          </a:p>
          <a:p>
            <a:pPr>
              <a:buFont typeface="Georgia" pitchFamily="18" charset="0"/>
              <a:buNone/>
            </a:pPr>
            <a:r>
              <a:rPr lang="ru-RU" sz="3200" smtClean="0">
                <a:solidFill>
                  <a:srgbClr val="713204"/>
                </a:solidFill>
                <a:cs typeface="Times New Roman" pitchFamily="18" charset="0"/>
              </a:rPr>
              <a:t>В такие непростые наши дни!</a:t>
            </a:r>
            <a:endParaRPr lang="ru-RU" sz="4000" smtClean="0">
              <a:solidFill>
                <a:srgbClr val="713204"/>
              </a:solidFill>
            </a:endParaRPr>
          </a:p>
        </p:txBody>
      </p:sp>
      <p:pic>
        <p:nvPicPr>
          <p:cNvPr id="3072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16913" y="765175"/>
            <a:ext cx="5953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500" y="785813"/>
            <a:ext cx="8143875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rgbClr val="C00000"/>
                </a:solidFill>
                <a:cs typeface="Times New Roman" pitchFamily="18" charset="0"/>
              </a:rPr>
              <a:t>Учитель,</a:t>
            </a:r>
            <a:r>
              <a:rPr lang="ru-RU" sz="2800" b="1" dirty="0">
                <a:cs typeface="Times New Roman" pitchFamily="18" charset="0"/>
              </a:rPr>
              <a:t> 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его отношение к учебному процессу, его творчество и профессионализм, его желание раскрыть способности каждого ребенка – вот это всё и есть главный ресурс, без которого невозможно воплощение новых стандартов школьного образования.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/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</a:b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746" name="Прямоугольник 4"/>
          <p:cNvSpPr>
            <a:spLocks noChangeArrowheads="1"/>
          </p:cNvSpPr>
          <p:nvPr/>
        </p:nvSpPr>
        <p:spPr bwMode="auto">
          <a:xfrm>
            <a:off x="1903413" y="4071938"/>
            <a:ext cx="4524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i="1">
                <a:solidFill>
                  <a:srgbClr val="FF0000"/>
                </a:solidFill>
              </a:rPr>
              <a:t>Успехов в работе!</a:t>
            </a:r>
          </a:p>
        </p:txBody>
      </p:sp>
      <p:pic>
        <p:nvPicPr>
          <p:cNvPr id="31747" name="Рисунок 3" descr="0_8b9dc_a4fee6b2_XL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5072063"/>
            <a:ext cx="314325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913" y="549275"/>
            <a:ext cx="5953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357188" y="1630363"/>
            <a:ext cx="8572500" cy="375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algn="r"/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50" y="642938"/>
            <a:ext cx="8858250" cy="2986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40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 Урок </a:t>
            </a:r>
            <a:r>
              <a:rPr lang="ru-RU" sz="4000" b="1">
                <a:solidFill>
                  <a:srgbClr val="A2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– </a:t>
            </a:r>
            <a:r>
              <a:rPr lang="ru-RU" sz="3600" b="1">
                <a:solidFill>
                  <a:srgbClr val="99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это зеркало общей и</a:t>
            </a:r>
            <a:endParaRPr lang="ru-RU" sz="3600" b="1">
              <a:solidFill>
                <a:srgbClr val="990000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  <a:p>
            <a:pPr algn="r" eaLnBrk="0" hangingPunct="0"/>
            <a:r>
              <a:rPr lang="ru-RU" sz="3600" b="1">
                <a:solidFill>
                  <a:srgbClr val="99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педагогической культуры учителя,</a:t>
            </a:r>
            <a:endParaRPr lang="ru-RU" sz="3600" b="1">
              <a:solidFill>
                <a:srgbClr val="990000"/>
              </a:solidFill>
              <a:latin typeface="Arial" charset="0"/>
            </a:endParaRPr>
          </a:p>
          <a:p>
            <a:pPr algn="r" eaLnBrk="0" hangingPunct="0"/>
            <a:r>
              <a:rPr lang="ru-RU" sz="3600" b="1">
                <a:solidFill>
                  <a:srgbClr val="990000"/>
                </a:solidFill>
                <a:latin typeface="Calibri" pitchFamily="34" charset="0"/>
              </a:rPr>
              <a:t>мерило его интеллектуального богатства,</a:t>
            </a:r>
            <a:endParaRPr lang="ru-RU" sz="3600" b="1">
              <a:solidFill>
                <a:srgbClr val="990000"/>
              </a:solidFill>
              <a:latin typeface="Arial" charset="0"/>
            </a:endParaRPr>
          </a:p>
          <a:p>
            <a:pPr algn="r" eaLnBrk="0" hangingPunct="0"/>
            <a:r>
              <a:rPr lang="ru-RU" sz="3600" b="1">
                <a:solidFill>
                  <a:srgbClr val="990000"/>
                </a:solidFill>
                <a:latin typeface="Calibri" pitchFamily="34" charset="0"/>
              </a:rPr>
              <a:t>показатель его кругозора, эрудиции».</a:t>
            </a:r>
            <a:endParaRPr lang="ru-RU" sz="3600" b="1">
              <a:solidFill>
                <a:srgbClr val="990000"/>
              </a:solidFill>
              <a:latin typeface="Arial" charset="0"/>
            </a:endParaRPr>
          </a:p>
          <a:p>
            <a:pPr algn="r" eaLnBrk="0" hangingPunct="0"/>
            <a:r>
              <a:rPr lang="ru-RU" sz="4000">
                <a:solidFill>
                  <a:srgbClr val="922223"/>
                </a:solidFill>
                <a:latin typeface="Calibri" pitchFamily="34" charset="0"/>
                <a:cs typeface="Times New Roman" pitchFamily="18" charset="0"/>
              </a:rPr>
              <a:t>В.А. Сухомлинский</a:t>
            </a:r>
            <a:r>
              <a:rPr lang="ru-RU" sz="4000" i="1">
                <a:solidFill>
                  <a:srgbClr val="922223"/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ru-RU" sz="4000">
              <a:solidFill>
                <a:srgbClr val="922223"/>
              </a:solidFill>
              <a:latin typeface="Arial" charset="0"/>
            </a:endParaRPr>
          </a:p>
        </p:txBody>
      </p:sp>
      <p:pic>
        <p:nvPicPr>
          <p:cNvPr id="15363" name="Рисунок 5" descr="C:\Documents and Settings\Admin\Мои документы\неделя НК фото\IMG_02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860800"/>
            <a:ext cx="31321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6" descr="F:\Новая папка\IMG_20161010_1309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4149725"/>
            <a:ext cx="3214687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10" descr="F:\4 rkfcc\IMG_67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38" y="4500563"/>
            <a:ext cx="278606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4813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2"/>
          <p:cNvSpPr>
            <a:spLocks noChangeArrowheads="1"/>
          </p:cNvSpPr>
          <p:nvPr/>
        </p:nvSpPr>
        <p:spPr bwMode="auto">
          <a:xfrm>
            <a:off x="323850" y="1916113"/>
            <a:ext cx="2735263" cy="3960812"/>
          </a:xfrm>
          <a:prstGeom prst="rect">
            <a:avLst/>
          </a:prstGeom>
          <a:solidFill>
            <a:srgbClr val="E4E8BA"/>
          </a:solidFill>
          <a:ln w="19050">
            <a:solidFill>
              <a:srgbClr val="990033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386" name="Рисунок 13" descr="C:\Documents and Settings\Admin\Мои документы\Фото Бояркина\IMG_56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852738"/>
            <a:ext cx="22637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3" name="AutoShape 15"/>
          <p:cNvSpPr>
            <a:spLocks/>
          </p:cNvSpPr>
          <p:nvPr/>
        </p:nvSpPr>
        <p:spPr bwMode="auto">
          <a:xfrm>
            <a:off x="4787900" y="1989138"/>
            <a:ext cx="3960813" cy="936625"/>
          </a:xfrm>
          <a:prstGeom prst="borderCallout2">
            <a:avLst>
              <a:gd name="adj1" fmla="val 12204"/>
              <a:gd name="adj2" fmla="val -1926"/>
              <a:gd name="adj3" fmla="val 12204"/>
              <a:gd name="adj4" fmla="val -26532"/>
              <a:gd name="adj5" fmla="val 95593"/>
              <a:gd name="adj6" fmla="val -43727"/>
            </a:avLst>
          </a:prstGeom>
          <a:solidFill>
            <a:schemeClr val="bg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solidFill>
                  <a:srgbClr val="132049"/>
                </a:solidFill>
              </a:rPr>
              <a:t>Уметь очерчивать учебную проблему</a:t>
            </a:r>
          </a:p>
        </p:txBody>
      </p:sp>
      <p:sp>
        <p:nvSpPr>
          <p:cNvPr id="27664" name="AutoShape 16"/>
          <p:cNvSpPr>
            <a:spLocks/>
          </p:cNvSpPr>
          <p:nvPr/>
        </p:nvSpPr>
        <p:spPr bwMode="auto">
          <a:xfrm>
            <a:off x="4787900" y="3213100"/>
            <a:ext cx="3960813" cy="936625"/>
          </a:xfrm>
          <a:prstGeom prst="borderCallout2">
            <a:avLst>
              <a:gd name="adj1" fmla="val 12204"/>
              <a:gd name="adj2" fmla="val -1926"/>
              <a:gd name="adj3" fmla="val 12204"/>
              <a:gd name="adj4" fmla="val -13708"/>
              <a:gd name="adj5" fmla="val 47458"/>
              <a:gd name="adj6" fmla="val -43366"/>
            </a:avLst>
          </a:prstGeom>
          <a:solidFill>
            <a:schemeClr val="bg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solidFill>
                  <a:srgbClr val="132049"/>
                </a:solidFill>
              </a:rPr>
              <a:t>Формулировать алгоритм её решения</a:t>
            </a:r>
          </a:p>
        </p:txBody>
      </p:sp>
      <p:sp>
        <p:nvSpPr>
          <p:cNvPr id="27665" name="AutoShape 17"/>
          <p:cNvSpPr>
            <a:spLocks/>
          </p:cNvSpPr>
          <p:nvPr/>
        </p:nvSpPr>
        <p:spPr bwMode="auto">
          <a:xfrm>
            <a:off x="4787900" y="4437063"/>
            <a:ext cx="3960813" cy="936625"/>
          </a:xfrm>
          <a:prstGeom prst="borderCallout2">
            <a:avLst>
              <a:gd name="adj1" fmla="val 12204"/>
              <a:gd name="adj2" fmla="val -1926"/>
              <a:gd name="adj3" fmla="val 12204"/>
              <a:gd name="adj4" fmla="val -22282"/>
              <a:gd name="adj5" fmla="val -24917"/>
              <a:gd name="adj6" fmla="val -43486"/>
            </a:avLst>
          </a:prstGeom>
          <a:solidFill>
            <a:schemeClr val="bg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solidFill>
                  <a:srgbClr val="132049"/>
                </a:solidFill>
              </a:rPr>
              <a:t>Контролировать учебный процесс</a:t>
            </a:r>
          </a:p>
        </p:txBody>
      </p:sp>
      <p:sp>
        <p:nvSpPr>
          <p:cNvPr id="27666" name="AutoShape 18"/>
          <p:cNvSpPr>
            <a:spLocks/>
          </p:cNvSpPr>
          <p:nvPr/>
        </p:nvSpPr>
        <p:spPr bwMode="auto">
          <a:xfrm>
            <a:off x="4787900" y="5589588"/>
            <a:ext cx="3960813" cy="792162"/>
          </a:xfrm>
          <a:prstGeom prst="borderCallout2">
            <a:avLst>
              <a:gd name="adj1" fmla="val 14431"/>
              <a:gd name="adj2" fmla="val -1926"/>
              <a:gd name="adj3" fmla="val 14431"/>
              <a:gd name="adj4" fmla="val -35148"/>
              <a:gd name="adj5" fmla="val -97394"/>
              <a:gd name="adj6" fmla="val -43407"/>
            </a:avLst>
          </a:prstGeom>
          <a:solidFill>
            <a:schemeClr val="bg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b="1">
                <a:solidFill>
                  <a:srgbClr val="132049"/>
                </a:solidFill>
              </a:rPr>
              <a:t>Оценивать полученный результат</a:t>
            </a:r>
          </a:p>
        </p:txBody>
      </p:sp>
      <p:sp>
        <p:nvSpPr>
          <p:cNvPr id="27667" name="AutoShape 19"/>
          <p:cNvSpPr>
            <a:spLocks/>
          </p:cNvSpPr>
          <p:nvPr/>
        </p:nvSpPr>
        <p:spPr bwMode="auto">
          <a:xfrm>
            <a:off x="2700338" y="908050"/>
            <a:ext cx="3455987" cy="649288"/>
          </a:xfrm>
          <a:prstGeom prst="borderCallout2">
            <a:avLst>
              <a:gd name="adj1" fmla="val 17602"/>
              <a:gd name="adj2" fmla="val -2204"/>
              <a:gd name="adj3" fmla="val 17602"/>
              <a:gd name="adj4" fmla="val -26319"/>
              <a:gd name="adj5" fmla="val 156236"/>
              <a:gd name="adj6" fmla="val -32199"/>
            </a:avLst>
          </a:prstGeom>
          <a:solidFill>
            <a:srgbClr val="EAEDC9"/>
          </a:solidFill>
          <a:ln w="9525">
            <a:solidFill>
              <a:schemeClr val="tx2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ru-RU" sz="2400" b="1" u="sng" dirty="0">
                <a:solidFill>
                  <a:srgbClr val="990033"/>
                </a:solidFill>
              </a:rPr>
              <a:t>Научить учиться</a:t>
            </a:r>
          </a:p>
        </p:txBody>
      </p:sp>
      <p:sp>
        <p:nvSpPr>
          <p:cNvPr id="16392" name="Rectangle 20"/>
          <p:cNvSpPr>
            <a:spLocks noChangeArrowheads="1"/>
          </p:cNvSpPr>
          <p:nvPr/>
        </p:nvSpPr>
        <p:spPr bwMode="auto">
          <a:xfrm>
            <a:off x="1039813" y="2128838"/>
            <a:ext cx="1371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132049"/>
                </a:solidFill>
              </a:rPr>
              <a:t>ФГОС</a:t>
            </a:r>
          </a:p>
        </p:txBody>
      </p:sp>
      <p:sp>
        <p:nvSpPr>
          <p:cNvPr id="16393" name="Rectangle 21"/>
          <p:cNvSpPr>
            <a:spLocks noChangeArrowheads="1"/>
          </p:cNvSpPr>
          <p:nvPr/>
        </p:nvSpPr>
        <p:spPr bwMode="auto">
          <a:xfrm>
            <a:off x="688975" y="4997450"/>
            <a:ext cx="20113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990033"/>
                </a:solidFill>
              </a:rPr>
              <a:t>Личность</a:t>
            </a:r>
          </a:p>
        </p:txBody>
      </p:sp>
      <p:pic>
        <p:nvPicPr>
          <p:cNvPr id="163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3" grpId="0" animBg="1"/>
      <p:bldP spid="27664" grpId="0" animBg="1"/>
      <p:bldP spid="27665" grpId="0" animBg="1"/>
      <p:bldP spid="27666" grpId="0" animBg="1"/>
      <p:bldP spid="2766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/>
          <p:cNvSpPr>
            <a:spLocks noChangeArrowheads="1"/>
          </p:cNvSpPr>
          <p:nvPr/>
        </p:nvSpPr>
        <p:spPr bwMode="gray">
          <a:xfrm>
            <a:off x="500063" y="571500"/>
            <a:ext cx="7920037" cy="1082675"/>
          </a:xfrm>
          <a:prstGeom prst="roundRect">
            <a:avLst>
              <a:gd name="adj" fmla="val 46389"/>
            </a:avLst>
          </a:prstGeom>
          <a:solidFill>
            <a:srgbClr val="99CCFF"/>
          </a:soli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Планируемые результаты: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три основные группы результатов</a:t>
            </a:r>
          </a:p>
        </p:txBody>
      </p:sp>
      <p:sp>
        <p:nvSpPr>
          <p:cNvPr id="6" name="AutoShape 4"/>
          <p:cNvSpPr>
            <a:spLocks noGrp="1" noChangeArrowheads="1"/>
          </p:cNvSpPr>
          <p:nvPr>
            <p:ph sz="half" idx="1"/>
          </p:nvPr>
        </p:nvSpPr>
        <p:spPr>
          <a:xfrm>
            <a:off x="609572" y="1739888"/>
            <a:ext cx="2571768" cy="1643074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ЛИЧНОСТНЫЕ: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ориентация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ценностно-смысловая;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 социальных ролях и меж-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личностных отношениях 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684213" y="3429000"/>
            <a:ext cx="2374900" cy="93345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Самоопределение: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личностное, </a:t>
            </a:r>
            <a:r>
              <a:rPr lang="ru-RU" sz="1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профес</a:t>
            </a: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-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сиональное</a:t>
            </a: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, жизненное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755650" y="4365625"/>
            <a:ext cx="2303463" cy="115887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Смыслообразование</a:t>
            </a: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связь между целью (ре-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зультатом</a:t>
            </a: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) деятельности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 и ее мотивом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755650" y="5445125"/>
            <a:ext cx="2303463" cy="1079500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Нравственно-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этическая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ориентация</a:t>
            </a:r>
            <a:endParaRPr lang="ru-RU" sz="1000" b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+mn-cs"/>
            </a:endParaRPr>
          </a:p>
        </p:txBody>
      </p:sp>
      <p:sp>
        <p:nvSpPr>
          <p:cNvPr id="10" name="AutoShape 5"/>
          <p:cNvSpPr>
            <a:spLocks noChangeArrowheads="1"/>
          </p:cNvSpPr>
          <p:nvPr/>
        </p:nvSpPr>
        <p:spPr bwMode="auto">
          <a:xfrm>
            <a:off x="3428991" y="1714489"/>
            <a:ext cx="2500331" cy="92869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МЕТАПРЕДМЕТНЫЕ</a:t>
            </a: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3492500" y="2708275"/>
            <a:ext cx="2447925" cy="1071563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Регулятивные: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организация деятельности</a:t>
            </a:r>
          </a:p>
        </p:txBody>
      </p:sp>
      <p:sp>
        <p:nvSpPr>
          <p:cNvPr id="13" name="AutoShape 11"/>
          <p:cNvSpPr>
            <a:spLocks noGrp="1" noChangeArrowheads="1"/>
          </p:cNvSpPr>
          <p:nvPr>
            <p:ph sz="half" idx="2"/>
          </p:nvPr>
        </p:nvSpPr>
        <p:spPr>
          <a:xfrm>
            <a:off x="3492500" y="3786188"/>
            <a:ext cx="2519363" cy="1000125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solidFill>
              <a:schemeClr val="tx1"/>
            </a:solidFill>
            <a:round/>
          </a:ln>
        </p:spPr>
        <p:txBody>
          <a:bodyPr wrap="none" lIns="90000" tIns="46800" rIns="90000" bIns="468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Коммуникативные: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речевые навыки 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навыки сотрудничества</a:t>
            </a:r>
          </a:p>
        </p:txBody>
      </p:sp>
      <p:sp>
        <p:nvSpPr>
          <p:cNvPr id="14" name="AutoShape 12"/>
          <p:cNvSpPr>
            <a:spLocks noChangeArrowheads="1"/>
          </p:cNvSpPr>
          <p:nvPr/>
        </p:nvSpPr>
        <p:spPr bwMode="auto">
          <a:xfrm>
            <a:off x="3492500" y="4797425"/>
            <a:ext cx="2519363" cy="171450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Познавательные: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общеучебные</a:t>
            </a: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, в т.ч – </a:t>
            </a:r>
            <a:r>
              <a:rPr lang="ru-RU" sz="1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знако</a:t>
            </a: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-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во-символические</a:t>
            </a: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, </a:t>
            </a:r>
            <a:r>
              <a:rPr lang="ru-RU" sz="1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логичес</a:t>
            </a: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-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кие, постановка и решение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проблемы</a:t>
            </a:r>
          </a:p>
        </p:txBody>
      </p:sp>
      <p:sp>
        <p:nvSpPr>
          <p:cNvPr id="15" name="AutoShape 6"/>
          <p:cNvSpPr>
            <a:spLocks noGrp="1" noChangeArrowheads="1"/>
          </p:cNvSpPr>
          <p:nvPr>
            <p:ph type="title"/>
          </p:nvPr>
        </p:nvSpPr>
        <p:spPr>
          <a:xfrm>
            <a:off x="6151574" y="1737526"/>
            <a:ext cx="2643206" cy="1003300"/>
          </a:xfrm>
          <a:prstGeom prst="roundRect">
            <a:avLst>
              <a:gd name="adj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6800" rIns="90000" bIns="46800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ПРЕДМЕТНЫЕ</a:t>
            </a:r>
          </a:p>
        </p:txBody>
      </p:sp>
      <p:sp>
        <p:nvSpPr>
          <p:cNvPr id="17425" name="Text Box 15"/>
          <p:cNvSpPr txBox="1">
            <a:spLocks noChangeArrowheads="1"/>
          </p:cNvSpPr>
          <p:nvPr/>
        </p:nvSpPr>
        <p:spPr bwMode="auto">
          <a:xfrm>
            <a:off x="6357938" y="2786063"/>
            <a:ext cx="2428875" cy="525462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>
                <a:latin typeface="Calibri" pitchFamily="34" charset="0"/>
              </a:rPr>
              <a:t>        Основы системы  научных  знаний</a:t>
            </a:r>
          </a:p>
        </p:txBody>
      </p:sp>
      <p:sp>
        <p:nvSpPr>
          <p:cNvPr id="17426" name="AutoShape 16"/>
          <p:cNvSpPr>
            <a:spLocks noChangeArrowheads="1"/>
          </p:cNvSpPr>
          <p:nvPr/>
        </p:nvSpPr>
        <p:spPr bwMode="auto">
          <a:xfrm>
            <a:off x="6300788" y="3357563"/>
            <a:ext cx="2500312" cy="17145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1600" b="1">
                <a:latin typeface="Calibri" pitchFamily="34" charset="0"/>
              </a:rPr>
              <a:t>Опыт «предметной»</a:t>
            </a:r>
          </a:p>
          <a:p>
            <a:pPr algn="ctr" eaLnBrk="0" hangingPunct="0"/>
            <a:r>
              <a:rPr lang="ru-RU" sz="1600" b="1">
                <a:latin typeface="Calibri" pitchFamily="34" charset="0"/>
              </a:rPr>
              <a:t> деятельности </a:t>
            </a:r>
          </a:p>
          <a:p>
            <a:pPr algn="ctr" eaLnBrk="0" hangingPunct="0"/>
            <a:r>
              <a:rPr lang="ru-RU" sz="1600" b="1">
                <a:latin typeface="Calibri" pitchFamily="34" charset="0"/>
              </a:rPr>
              <a:t>по получению,</a:t>
            </a:r>
          </a:p>
          <a:p>
            <a:pPr algn="ctr" eaLnBrk="0" hangingPunct="0"/>
            <a:r>
              <a:rPr lang="ru-RU" sz="1600" b="1">
                <a:latin typeface="Calibri" pitchFamily="34" charset="0"/>
              </a:rPr>
              <a:t>преобразованию</a:t>
            </a:r>
          </a:p>
          <a:p>
            <a:pPr algn="ctr" eaLnBrk="0" hangingPunct="0"/>
            <a:r>
              <a:rPr lang="ru-RU" sz="1600" b="1">
                <a:latin typeface="Calibri" pitchFamily="34" charset="0"/>
              </a:rPr>
              <a:t>и применению</a:t>
            </a:r>
          </a:p>
          <a:p>
            <a:pPr algn="ctr" eaLnBrk="0" hangingPunct="0"/>
            <a:r>
              <a:rPr lang="ru-RU" sz="1600" b="1">
                <a:latin typeface="Calibri" pitchFamily="34" charset="0"/>
              </a:rPr>
              <a:t>нового знания</a:t>
            </a:r>
          </a:p>
        </p:txBody>
      </p:sp>
      <p:sp>
        <p:nvSpPr>
          <p:cNvPr id="17427" name="AutoShape 36"/>
          <p:cNvSpPr>
            <a:spLocks noChangeArrowheads="1"/>
          </p:cNvSpPr>
          <p:nvPr/>
        </p:nvSpPr>
        <p:spPr bwMode="auto">
          <a:xfrm>
            <a:off x="6372225" y="5084763"/>
            <a:ext cx="2489200" cy="13589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1600" b="1">
                <a:latin typeface="Calibri" pitchFamily="34" charset="0"/>
              </a:rPr>
              <a:t>Предметные </a:t>
            </a:r>
          </a:p>
          <a:p>
            <a:pPr algn="ctr" eaLnBrk="0" hangingPunct="0"/>
            <a:r>
              <a:rPr lang="ru-RU" sz="1600" b="1">
                <a:latin typeface="Calibri" pitchFamily="34" charset="0"/>
              </a:rPr>
              <a:t> и метапредметные </a:t>
            </a:r>
          </a:p>
          <a:p>
            <a:pPr algn="ctr" eaLnBrk="0" hangingPunct="0"/>
            <a:r>
              <a:rPr lang="ru-RU" sz="1600" b="1">
                <a:latin typeface="Calibri" pitchFamily="34" charset="0"/>
              </a:rPr>
              <a:t>действия </a:t>
            </a:r>
          </a:p>
          <a:p>
            <a:pPr algn="ctr" eaLnBrk="0" hangingPunct="0"/>
            <a:r>
              <a:rPr lang="ru-RU" sz="1600" b="1">
                <a:latin typeface="Calibri" pitchFamily="34" charset="0"/>
              </a:rPr>
              <a:t>с учебным материалом</a:t>
            </a:r>
            <a:r>
              <a:rPr lang="ru-RU" sz="1600" b="1">
                <a:solidFill>
                  <a:schemeClr val="bg2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1742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48688" y="476250"/>
            <a:ext cx="595312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38"/>
            <a:ext cx="8472488" cy="1066800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bat-Bold" pitchFamily="2" charset="0"/>
              </a:rPr>
              <a:t>Характеристика современного урока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8434" name="Text Box 39"/>
          <p:cNvSpPr>
            <a:spLocks noGrp="1" noChangeArrowheads="1"/>
          </p:cNvSpPr>
          <p:nvPr>
            <p:ph sz="half" idx="1"/>
          </p:nvPr>
        </p:nvSpPr>
        <p:spPr>
          <a:xfrm>
            <a:off x="3779838" y="3429000"/>
            <a:ext cx="1357312" cy="396875"/>
          </a:xfrm>
          <a:solidFill>
            <a:srgbClr val="99CC00"/>
          </a:solidFill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Georgia" pitchFamily="18" charset="0"/>
              <a:buNone/>
            </a:pPr>
            <a:r>
              <a:rPr lang="ru-RU" b="1" smtClean="0">
                <a:latin typeface="Arbat-Bold"/>
              </a:rPr>
              <a:t>УРОК</a:t>
            </a:r>
          </a:p>
        </p:txBody>
      </p:sp>
      <p:grpSp>
        <p:nvGrpSpPr>
          <p:cNvPr id="18435" name="Group 23"/>
          <p:cNvGrpSpPr>
            <a:grpSpLocks/>
          </p:cNvGrpSpPr>
          <p:nvPr/>
        </p:nvGrpSpPr>
        <p:grpSpPr bwMode="auto">
          <a:xfrm>
            <a:off x="357188" y="3643313"/>
            <a:ext cx="3286125" cy="1643062"/>
            <a:chOff x="3947" y="2348"/>
            <a:chExt cx="1278" cy="1374"/>
          </a:xfrm>
        </p:grpSpPr>
        <p:sp>
          <p:nvSpPr>
            <p:cNvPr id="9" name="AutoShape 24"/>
            <p:cNvSpPr>
              <a:spLocks noChangeArrowheads="1"/>
            </p:cNvSpPr>
            <p:nvPr/>
          </p:nvSpPr>
          <p:spPr bwMode="gray">
            <a:xfrm rot="5400000">
              <a:off x="3899" y="2396"/>
              <a:ext cx="1374" cy="1278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rgbClr val="FFFFFF">
                    <a:gamma/>
                    <a:shade val="78824"/>
                    <a:invGamma/>
                    <a:alpha val="9800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8824"/>
                    <a:invGamma/>
                    <a:alpha val="98000"/>
                  </a:srgbClr>
                </a:gs>
              </a:gsLst>
              <a:lin ang="540000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73" name="Freeform 25"/>
            <p:cNvSpPr>
              <a:spLocks/>
            </p:cNvSpPr>
            <p:nvPr/>
          </p:nvSpPr>
          <p:spPr bwMode="gray">
            <a:xfrm>
              <a:off x="3954" y="2358"/>
              <a:ext cx="1260" cy="292"/>
            </a:xfrm>
            <a:custGeom>
              <a:avLst/>
              <a:gdLst>
                <a:gd name="T0" fmla="*/ 5 w 1260"/>
                <a:gd name="T1" fmla="*/ 292 h 292"/>
                <a:gd name="T2" fmla="*/ 192 w 1260"/>
                <a:gd name="T3" fmla="*/ 0 h 292"/>
                <a:gd name="T4" fmla="*/ 1060 w 1260"/>
                <a:gd name="T5" fmla="*/ 0 h 292"/>
                <a:gd name="T6" fmla="*/ 1254 w 1260"/>
                <a:gd name="T7" fmla="*/ 291 h 292"/>
                <a:gd name="T8" fmla="*/ 5 w 1260"/>
                <a:gd name="T9" fmla="*/ 292 h 2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60"/>
                <a:gd name="T16" fmla="*/ 0 h 292"/>
                <a:gd name="T17" fmla="*/ 1260 w 1260"/>
                <a:gd name="T18" fmla="*/ 292 h 2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60" h="292">
                  <a:moveTo>
                    <a:pt x="5" y="292"/>
                  </a:moveTo>
                  <a:cubicBezTo>
                    <a:pt x="0" y="270"/>
                    <a:pt x="16" y="49"/>
                    <a:pt x="192" y="0"/>
                  </a:cubicBezTo>
                  <a:lnTo>
                    <a:pt x="1060" y="0"/>
                  </a:lnTo>
                  <a:cubicBezTo>
                    <a:pt x="1241" y="48"/>
                    <a:pt x="1260" y="186"/>
                    <a:pt x="1254" y="291"/>
                  </a:cubicBezTo>
                  <a:lnTo>
                    <a:pt x="5" y="292"/>
                  </a:ln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 w="381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4" name="Rectangle 26"/>
            <p:cNvSpPr>
              <a:spLocks noChangeArrowheads="1"/>
            </p:cNvSpPr>
            <p:nvPr/>
          </p:nvSpPr>
          <p:spPr bwMode="gray">
            <a:xfrm>
              <a:off x="4536" y="2384"/>
              <a:ext cx="106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>
                <a:solidFill>
                  <a:srgbClr val="1C1C1C"/>
                </a:solidFill>
              </a:endParaRPr>
            </a:p>
          </p:txBody>
        </p:sp>
        <p:sp>
          <p:nvSpPr>
            <p:cNvPr id="18475" name="Text Box 27"/>
            <p:cNvSpPr txBox="1">
              <a:spLocks noChangeArrowheads="1"/>
            </p:cNvSpPr>
            <p:nvPr/>
          </p:nvSpPr>
          <p:spPr bwMode="gray">
            <a:xfrm>
              <a:off x="3947" y="2775"/>
              <a:ext cx="1267" cy="2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sz="1300">
                <a:solidFill>
                  <a:srgbClr val="1C1C1C"/>
                </a:solidFill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785813" y="4071938"/>
            <a:ext cx="2428875" cy="641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922223"/>
                </a:solidFill>
              </a:rPr>
              <a:t>Самостоятельная работа ученика</a:t>
            </a:r>
          </a:p>
        </p:txBody>
      </p:sp>
      <p:grpSp>
        <p:nvGrpSpPr>
          <p:cNvPr id="18437" name="Group 3"/>
          <p:cNvGrpSpPr>
            <a:grpSpLocks/>
          </p:cNvGrpSpPr>
          <p:nvPr/>
        </p:nvGrpSpPr>
        <p:grpSpPr bwMode="auto">
          <a:xfrm>
            <a:off x="323850" y="1773238"/>
            <a:ext cx="3262313" cy="1901825"/>
            <a:chOff x="2234" y="2330"/>
            <a:chExt cx="1297" cy="1409"/>
          </a:xfrm>
        </p:grpSpPr>
        <p:grpSp>
          <p:nvGrpSpPr>
            <p:cNvPr id="15" name="AutoShape 4"/>
            <p:cNvGrpSpPr>
              <a:grpSpLocks/>
            </p:cNvGrpSpPr>
            <p:nvPr/>
          </p:nvGrpSpPr>
          <p:grpSpPr bwMode="auto">
            <a:xfrm>
              <a:off x="2234" y="2330"/>
              <a:ext cx="1297" cy="1409"/>
              <a:chOff x="335280" y="1621536"/>
              <a:chExt cx="3261360" cy="1901952"/>
            </a:xfrm>
          </p:grpSpPr>
          <p:pic>
            <p:nvPicPr>
              <p:cNvPr id="18464" name="AutoShape 4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gray">
              <a:xfrm>
                <a:off x="335280" y="1621536"/>
                <a:ext cx="3261360" cy="1901952"/>
              </a:xfrm>
              <a:prstGeom prst="rect">
                <a:avLst/>
              </a:prstGeom>
              <a:noFill/>
            </p:spPr>
          </p:pic>
          <p:sp>
            <p:nvSpPr>
              <p:cNvPr id="18465" name="Text Box 33"/>
              <p:cNvSpPr txBox="1">
                <a:spLocks noChangeArrowheads="1"/>
              </p:cNvSpPr>
              <p:nvPr/>
            </p:nvSpPr>
            <p:spPr bwMode="auto">
              <a:xfrm rot="5400000">
                <a:off x="1145237" y="1073807"/>
                <a:ext cx="1638552" cy="29985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sp>
          <p:nvSpPr>
            <p:cNvPr id="18467" name="Freeform 5"/>
            <p:cNvSpPr>
              <a:spLocks/>
            </p:cNvSpPr>
            <p:nvPr/>
          </p:nvSpPr>
          <p:spPr bwMode="gray">
            <a:xfrm>
              <a:off x="2253" y="2346"/>
              <a:ext cx="1261" cy="303"/>
            </a:xfrm>
            <a:custGeom>
              <a:avLst/>
              <a:gdLst>
                <a:gd name="T0" fmla="*/ 6 w 1261"/>
                <a:gd name="T1" fmla="*/ 297 h 303"/>
                <a:gd name="T2" fmla="*/ 18 w 1261"/>
                <a:gd name="T3" fmla="*/ 174 h 303"/>
                <a:gd name="T4" fmla="*/ 171 w 1261"/>
                <a:gd name="T5" fmla="*/ 30 h 303"/>
                <a:gd name="T6" fmla="*/ 352 w 1261"/>
                <a:gd name="T7" fmla="*/ 13 h 303"/>
                <a:gd name="T8" fmla="*/ 922 w 1261"/>
                <a:gd name="T9" fmla="*/ 10 h 303"/>
                <a:gd name="T10" fmla="*/ 1061 w 1261"/>
                <a:gd name="T11" fmla="*/ 12 h 303"/>
                <a:gd name="T12" fmla="*/ 1251 w 1261"/>
                <a:gd name="T13" fmla="*/ 190 h 303"/>
                <a:gd name="T14" fmla="*/ 1257 w 1261"/>
                <a:gd name="T15" fmla="*/ 303 h 303"/>
                <a:gd name="T16" fmla="*/ 6 w 1261"/>
                <a:gd name="T17" fmla="*/ 297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1"/>
                <a:gd name="T28" fmla="*/ 0 h 303"/>
                <a:gd name="T29" fmla="*/ 1261 w 1261"/>
                <a:gd name="T30" fmla="*/ 303 h 3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1" h="303">
                  <a:moveTo>
                    <a:pt x="6" y="297"/>
                  </a:moveTo>
                  <a:cubicBezTo>
                    <a:pt x="6" y="297"/>
                    <a:pt x="0" y="225"/>
                    <a:pt x="18" y="174"/>
                  </a:cubicBezTo>
                  <a:cubicBezTo>
                    <a:pt x="36" y="123"/>
                    <a:pt x="105" y="45"/>
                    <a:pt x="171" y="30"/>
                  </a:cubicBezTo>
                  <a:cubicBezTo>
                    <a:pt x="237" y="15"/>
                    <a:pt x="227" y="16"/>
                    <a:pt x="352" y="13"/>
                  </a:cubicBezTo>
                  <a:cubicBezTo>
                    <a:pt x="477" y="10"/>
                    <a:pt x="804" y="10"/>
                    <a:pt x="922" y="10"/>
                  </a:cubicBezTo>
                  <a:cubicBezTo>
                    <a:pt x="1039" y="10"/>
                    <a:pt x="988" y="0"/>
                    <a:pt x="1061" y="12"/>
                  </a:cubicBezTo>
                  <a:cubicBezTo>
                    <a:pt x="1133" y="24"/>
                    <a:pt x="1206" y="83"/>
                    <a:pt x="1251" y="190"/>
                  </a:cubicBezTo>
                  <a:cubicBezTo>
                    <a:pt x="1261" y="263"/>
                    <a:pt x="1257" y="303"/>
                    <a:pt x="1257" y="303"/>
                  </a:cubicBezTo>
                  <a:lnTo>
                    <a:pt x="6" y="297"/>
                  </a:lnTo>
                  <a:close/>
                </a:path>
              </a:pathLst>
            </a:custGeom>
            <a:solidFill>
              <a:schemeClr val="hlink">
                <a:alpha val="50195"/>
              </a:schemeClr>
            </a:solidFill>
            <a:ln w="381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8" name="Rectangle 6"/>
            <p:cNvSpPr>
              <a:spLocks noChangeArrowheads="1"/>
            </p:cNvSpPr>
            <p:nvPr/>
          </p:nvSpPr>
          <p:spPr bwMode="gray">
            <a:xfrm>
              <a:off x="2818" y="2402"/>
              <a:ext cx="73" cy="27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>
                <a:solidFill>
                  <a:srgbClr val="1C1C1C"/>
                </a:solidFill>
              </a:endParaRPr>
            </a:p>
          </p:txBody>
        </p:sp>
        <p:sp>
          <p:nvSpPr>
            <p:cNvPr id="18469" name="Text Box 7"/>
            <p:cNvSpPr txBox="1">
              <a:spLocks noChangeArrowheads="1"/>
            </p:cNvSpPr>
            <p:nvPr/>
          </p:nvSpPr>
          <p:spPr bwMode="gray">
            <a:xfrm>
              <a:off x="2243" y="2775"/>
              <a:ext cx="1267" cy="2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sz="1300">
                <a:solidFill>
                  <a:srgbClr val="1C1C1C"/>
                </a:solidFill>
              </a:endParaRPr>
            </a:p>
          </p:txBody>
        </p:sp>
      </p:grpSp>
      <p:sp>
        <p:nvSpPr>
          <p:cNvPr id="20" name="Прямоугольник 19"/>
          <p:cNvSpPr/>
          <p:nvPr/>
        </p:nvSpPr>
        <p:spPr>
          <a:xfrm>
            <a:off x="500063" y="2214563"/>
            <a:ext cx="29289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Личностно-ориентированный, индивидуальный характер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18439" name="Group 18"/>
          <p:cNvGrpSpPr>
            <a:grpSpLocks noGrp="1"/>
          </p:cNvGrpSpPr>
          <p:nvPr>
            <p:ph sz="half" idx="2"/>
          </p:nvPr>
        </p:nvGrpSpPr>
        <p:grpSpPr bwMode="auto">
          <a:xfrm>
            <a:off x="5126038" y="1606550"/>
            <a:ext cx="3548062" cy="1822450"/>
            <a:chOff x="2235" y="2328"/>
            <a:chExt cx="1295" cy="1414"/>
          </a:xfrm>
        </p:grpSpPr>
        <p:grpSp>
          <p:nvGrpSpPr>
            <p:cNvPr id="22" name="AutoShape 19"/>
            <p:cNvGrpSpPr>
              <a:grpSpLocks/>
            </p:cNvGrpSpPr>
            <p:nvPr/>
          </p:nvGrpSpPr>
          <p:grpSpPr bwMode="auto">
            <a:xfrm>
              <a:off x="2235" y="2328"/>
              <a:ext cx="1295" cy="1414"/>
              <a:chOff x="5120640" y="1621536"/>
              <a:chExt cx="3547872" cy="1688592"/>
            </a:xfrm>
          </p:grpSpPr>
          <p:pic>
            <p:nvPicPr>
              <p:cNvPr id="18458" name="AutoShape 1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5120640" y="1621536"/>
                <a:ext cx="3547872" cy="1688592"/>
              </a:xfrm>
              <a:prstGeom prst="rect">
                <a:avLst/>
              </a:prstGeom>
              <a:noFill/>
            </p:spPr>
          </p:pic>
          <p:sp>
            <p:nvSpPr>
              <p:cNvPr id="18459" name="Text Box 27"/>
              <p:cNvSpPr txBox="1">
                <a:spLocks noChangeArrowheads="1"/>
              </p:cNvSpPr>
              <p:nvPr/>
            </p:nvSpPr>
            <p:spPr bwMode="auto">
              <a:xfrm rot="5400000">
                <a:off x="6168991" y="811149"/>
                <a:ext cx="1449488" cy="3309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sp>
          <p:nvSpPr>
            <p:cNvPr id="18461" name="Freeform 20"/>
            <p:cNvSpPr>
              <a:spLocks/>
            </p:cNvSpPr>
            <p:nvPr/>
          </p:nvSpPr>
          <p:spPr bwMode="gray">
            <a:xfrm>
              <a:off x="2253" y="2346"/>
              <a:ext cx="1261" cy="303"/>
            </a:xfrm>
            <a:custGeom>
              <a:avLst/>
              <a:gdLst>
                <a:gd name="T0" fmla="*/ 6 w 1261"/>
                <a:gd name="T1" fmla="*/ 297 h 303"/>
                <a:gd name="T2" fmla="*/ 18 w 1261"/>
                <a:gd name="T3" fmla="*/ 174 h 303"/>
                <a:gd name="T4" fmla="*/ 171 w 1261"/>
                <a:gd name="T5" fmla="*/ 30 h 303"/>
                <a:gd name="T6" fmla="*/ 352 w 1261"/>
                <a:gd name="T7" fmla="*/ 13 h 303"/>
                <a:gd name="T8" fmla="*/ 922 w 1261"/>
                <a:gd name="T9" fmla="*/ 10 h 303"/>
                <a:gd name="T10" fmla="*/ 1061 w 1261"/>
                <a:gd name="T11" fmla="*/ 12 h 303"/>
                <a:gd name="T12" fmla="*/ 1251 w 1261"/>
                <a:gd name="T13" fmla="*/ 190 h 303"/>
                <a:gd name="T14" fmla="*/ 1257 w 1261"/>
                <a:gd name="T15" fmla="*/ 303 h 303"/>
                <a:gd name="T16" fmla="*/ 6 w 1261"/>
                <a:gd name="T17" fmla="*/ 297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1"/>
                <a:gd name="T28" fmla="*/ 0 h 303"/>
                <a:gd name="T29" fmla="*/ 1261 w 1261"/>
                <a:gd name="T30" fmla="*/ 303 h 3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1" h="303">
                  <a:moveTo>
                    <a:pt x="6" y="297"/>
                  </a:moveTo>
                  <a:cubicBezTo>
                    <a:pt x="6" y="297"/>
                    <a:pt x="0" y="225"/>
                    <a:pt x="18" y="174"/>
                  </a:cubicBezTo>
                  <a:cubicBezTo>
                    <a:pt x="36" y="123"/>
                    <a:pt x="105" y="45"/>
                    <a:pt x="171" y="30"/>
                  </a:cubicBezTo>
                  <a:cubicBezTo>
                    <a:pt x="237" y="15"/>
                    <a:pt x="227" y="16"/>
                    <a:pt x="352" y="13"/>
                  </a:cubicBezTo>
                  <a:cubicBezTo>
                    <a:pt x="477" y="10"/>
                    <a:pt x="804" y="10"/>
                    <a:pt x="922" y="10"/>
                  </a:cubicBezTo>
                  <a:cubicBezTo>
                    <a:pt x="1039" y="10"/>
                    <a:pt x="988" y="0"/>
                    <a:pt x="1061" y="12"/>
                  </a:cubicBezTo>
                  <a:cubicBezTo>
                    <a:pt x="1133" y="24"/>
                    <a:pt x="1206" y="83"/>
                    <a:pt x="1251" y="190"/>
                  </a:cubicBezTo>
                  <a:cubicBezTo>
                    <a:pt x="1261" y="263"/>
                    <a:pt x="1257" y="303"/>
                    <a:pt x="1257" y="303"/>
                  </a:cubicBezTo>
                  <a:lnTo>
                    <a:pt x="6" y="297"/>
                  </a:lnTo>
                  <a:close/>
                </a:path>
              </a:pathLst>
            </a:custGeom>
            <a:solidFill>
              <a:schemeClr val="hlink">
                <a:alpha val="50195"/>
              </a:schemeClr>
            </a:solidFill>
            <a:ln w="381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2" name="Rectangle 21"/>
            <p:cNvSpPr>
              <a:spLocks noChangeArrowheads="1"/>
            </p:cNvSpPr>
            <p:nvPr/>
          </p:nvSpPr>
          <p:spPr bwMode="gray">
            <a:xfrm>
              <a:off x="2821" y="2402"/>
              <a:ext cx="67" cy="28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>
                <a:solidFill>
                  <a:srgbClr val="1C1C1C"/>
                </a:solidFill>
              </a:endParaRPr>
            </a:p>
          </p:txBody>
        </p:sp>
        <p:sp>
          <p:nvSpPr>
            <p:cNvPr id="18463" name="Text Box 22"/>
            <p:cNvSpPr txBox="1">
              <a:spLocks noChangeArrowheads="1"/>
            </p:cNvSpPr>
            <p:nvPr/>
          </p:nvSpPr>
          <p:spPr bwMode="gray">
            <a:xfrm>
              <a:off x="2243" y="2775"/>
              <a:ext cx="1267" cy="22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sz="1300">
                <a:solidFill>
                  <a:srgbClr val="1C1C1C"/>
                </a:solidFill>
              </a:endParaRPr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5219700" y="2133600"/>
            <a:ext cx="3286125" cy="915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Использование образовательных технологий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18441" name="Group 28"/>
          <p:cNvGrpSpPr>
            <a:grpSpLocks/>
          </p:cNvGrpSpPr>
          <p:nvPr/>
        </p:nvGrpSpPr>
        <p:grpSpPr bwMode="auto">
          <a:xfrm>
            <a:off x="5219700" y="3357563"/>
            <a:ext cx="3454400" cy="1952625"/>
            <a:chOff x="505" y="2325"/>
            <a:chExt cx="1297" cy="1589"/>
          </a:xfrm>
        </p:grpSpPr>
        <p:grpSp>
          <p:nvGrpSpPr>
            <p:cNvPr id="28" name="AutoShape 29"/>
            <p:cNvGrpSpPr>
              <a:grpSpLocks/>
            </p:cNvGrpSpPr>
            <p:nvPr/>
          </p:nvGrpSpPr>
          <p:grpSpPr bwMode="auto">
            <a:xfrm>
              <a:off x="505" y="2325"/>
              <a:ext cx="1297" cy="1589"/>
              <a:chOff x="5260848" y="3474720"/>
              <a:chExt cx="3407664" cy="1834896"/>
            </a:xfrm>
          </p:grpSpPr>
          <p:pic>
            <p:nvPicPr>
              <p:cNvPr id="18452" name="AutoShape 29"/>
              <p:cNvPicPr>
                <a:picLocks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gray">
              <a:xfrm>
                <a:off x="5260848" y="3474720"/>
                <a:ext cx="3407664" cy="1834896"/>
              </a:xfrm>
              <a:prstGeom prst="rect">
                <a:avLst/>
              </a:prstGeom>
              <a:noFill/>
            </p:spPr>
          </p:pic>
          <p:sp>
            <p:nvSpPr>
              <p:cNvPr id="18453" name="Text Box 21"/>
              <p:cNvSpPr txBox="1">
                <a:spLocks noChangeArrowheads="1"/>
              </p:cNvSpPr>
              <p:nvPr/>
            </p:nvSpPr>
            <p:spPr bwMode="auto">
              <a:xfrm rot="5400000">
                <a:off x="6176771" y="2819193"/>
                <a:ext cx="1576804" cy="3149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sp>
          <p:nvSpPr>
            <p:cNvPr id="18455" name="Freeform 30"/>
            <p:cNvSpPr>
              <a:spLocks/>
            </p:cNvSpPr>
            <p:nvPr/>
          </p:nvSpPr>
          <p:spPr bwMode="gray">
            <a:xfrm>
              <a:off x="522" y="2347"/>
              <a:ext cx="1264" cy="303"/>
            </a:xfrm>
            <a:custGeom>
              <a:avLst/>
              <a:gdLst>
                <a:gd name="T0" fmla="*/ 5 w 1270"/>
                <a:gd name="T1" fmla="*/ 303 h 303"/>
                <a:gd name="T2" fmla="*/ 21 w 1270"/>
                <a:gd name="T3" fmla="*/ 177 h 303"/>
                <a:gd name="T4" fmla="*/ 165 w 1270"/>
                <a:gd name="T5" fmla="*/ 22 h 303"/>
                <a:gd name="T6" fmla="*/ 347 w 1270"/>
                <a:gd name="T7" fmla="*/ 11 h 303"/>
                <a:gd name="T8" fmla="*/ 904 w 1270"/>
                <a:gd name="T9" fmla="*/ 12 h 303"/>
                <a:gd name="T10" fmla="*/ 1035 w 1270"/>
                <a:gd name="T11" fmla="*/ 14 h 303"/>
                <a:gd name="T12" fmla="*/ 1218 w 1270"/>
                <a:gd name="T13" fmla="*/ 189 h 303"/>
                <a:gd name="T14" fmla="*/ 1224 w 1270"/>
                <a:gd name="T15" fmla="*/ 302 h 303"/>
                <a:gd name="T16" fmla="*/ 5 w 1270"/>
                <a:gd name="T17" fmla="*/ 303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70"/>
                <a:gd name="T28" fmla="*/ 0 h 303"/>
                <a:gd name="T29" fmla="*/ 1270 w 1270"/>
                <a:gd name="T30" fmla="*/ 303 h 3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70" h="303">
                  <a:moveTo>
                    <a:pt x="5" y="303"/>
                  </a:moveTo>
                  <a:cubicBezTo>
                    <a:pt x="5" y="303"/>
                    <a:pt x="0" y="253"/>
                    <a:pt x="21" y="177"/>
                  </a:cubicBezTo>
                  <a:cubicBezTo>
                    <a:pt x="48" y="130"/>
                    <a:pt x="69" y="44"/>
                    <a:pt x="172" y="22"/>
                  </a:cubicBezTo>
                  <a:cubicBezTo>
                    <a:pt x="275" y="0"/>
                    <a:pt x="235" y="13"/>
                    <a:pt x="361" y="11"/>
                  </a:cubicBezTo>
                  <a:cubicBezTo>
                    <a:pt x="487" y="9"/>
                    <a:pt x="813" y="12"/>
                    <a:pt x="932" y="12"/>
                  </a:cubicBezTo>
                  <a:cubicBezTo>
                    <a:pt x="1050" y="12"/>
                    <a:pt x="998" y="2"/>
                    <a:pt x="1070" y="14"/>
                  </a:cubicBezTo>
                  <a:cubicBezTo>
                    <a:pt x="1143" y="26"/>
                    <a:pt x="1215" y="84"/>
                    <a:pt x="1260" y="189"/>
                  </a:cubicBezTo>
                  <a:cubicBezTo>
                    <a:pt x="1270" y="262"/>
                    <a:pt x="1266" y="302"/>
                    <a:pt x="1266" y="302"/>
                  </a:cubicBezTo>
                  <a:lnTo>
                    <a:pt x="5" y="303"/>
                  </a:ln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 w="381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6" name="Rectangle 31"/>
            <p:cNvSpPr>
              <a:spLocks noChangeArrowheads="1"/>
            </p:cNvSpPr>
            <p:nvPr/>
          </p:nvSpPr>
          <p:spPr bwMode="gray">
            <a:xfrm>
              <a:off x="1053" y="2401"/>
              <a:ext cx="147" cy="2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en-US">
                <a:solidFill>
                  <a:srgbClr val="1C1C1C"/>
                </a:solidFill>
              </a:endParaRPr>
            </a:p>
          </p:txBody>
        </p:sp>
        <p:sp>
          <p:nvSpPr>
            <p:cNvPr id="18457" name="Text Box 32"/>
            <p:cNvSpPr txBox="1">
              <a:spLocks noChangeArrowheads="1"/>
            </p:cNvSpPr>
            <p:nvPr/>
          </p:nvSpPr>
          <p:spPr bwMode="gray">
            <a:xfrm>
              <a:off x="515" y="2775"/>
              <a:ext cx="1267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sz="1300">
                <a:solidFill>
                  <a:srgbClr val="1C1C1C"/>
                </a:solidFill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5929313" y="3929063"/>
            <a:ext cx="242887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Практический, </a:t>
            </a:r>
            <a:r>
              <a:rPr lang="ru-RU" dirty="0" err="1">
                <a:solidFill>
                  <a:schemeClr val="accent3">
                    <a:lumMod val="75000"/>
                  </a:schemeClr>
                </a:solidFill>
              </a:rPr>
              <a:t>деятельностный</a:t>
            </a: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подход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grpSp>
        <p:nvGrpSpPr>
          <p:cNvPr id="18443" name="Group 13"/>
          <p:cNvGrpSpPr>
            <a:grpSpLocks/>
          </p:cNvGrpSpPr>
          <p:nvPr/>
        </p:nvGrpSpPr>
        <p:grpSpPr bwMode="auto">
          <a:xfrm>
            <a:off x="3214688" y="4643438"/>
            <a:ext cx="2438400" cy="2000250"/>
            <a:chOff x="515" y="2347"/>
            <a:chExt cx="1278" cy="1375"/>
          </a:xfrm>
        </p:grpSpPr>
        <p:sp>
          <p:nvSpPr>
            <p:cNvPr id="34" name="AutoShape 14"/>
            <p:cNvSpPr>
              <a:spLocks noChangeArrowheads="1"/>
            </p:cNvSpPr>
            <p:nvPr/>
          </p:nvSpPr>
          <p:spPr bwMode="gray">
            <a:xfrm rot="5400000">
              <a:off x="467" y="2396"/>
              <a:ext cx="1374" cy="1278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rgbClr val="FFFFFF">
                    <a:gamma/>
                    <a:shade val="78824"/>
                    <a:invGamma/>
                    <a:alpha val="9800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8824"/>
                    <a:invGamma/>
                    <a:alpha val="98000"/>
                  </a:srgbClr>
                </a:gs>
              </a:gsLst>
              <a:lin ang="540000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449" name="Freeform 15"/>
            <p:cNvSpPr>
              <a:spLocks/>
            </p:cNvSpPr>
            <p:nvPr/>
          </p:nvSpPr>
          <p:spPr bwMode="gray">
            <a:xfrm>
              <a:off x="522" y="2347"/>
              <a:ext cx="1264" cy="303"/>
            </a:xfrm>
            <a:custGeom>
              <a:avLst/>
              <a:gdLst>
                <a:gd name="T0" fmla="*/ 5 w 1270"/>
                <a:gd name="T1" fmla="*/ 303 h 303"/>
                <a:gd name="T2" fmla="*/ 21 w 1270"/>
                <a:gd name="T3" fmla="*/ 177 h 303"/>
                <a:gd name="T4" fmla="*/ 165 w 1270"/>
                <a:gd name="T5" fmla="*/ 22 h 303"/>
                <a:gd name="T6" fmla="*/ 347 w 1270"/>
                <a:gd name="T7" fmla="*/ 11 h 303"/>
                <a:gd name="T8" fmla="*/ 904 w 1270"/>
                <a:gd name="T9" fmla="*/ 12 h 303"/>
                <a:gd name="T10" fmla="*/ 1035 w 1270"/>
                <a:gd name="T11" fmla="*/ 14 h 303"/>
                <a:gd name="T12" fmla="*/ 1218 w 1270"/>
                <a:gd name="T13" fmla="*/ 189 h 303"/>
                <a:gd name="T14" fmla="*/ 1224 w 1270"/>
                <a:gd name="T15" fmla="*/ 302 h 303"/>
                <a:gd name="T16" fmla="*/ 5 w 1270"/>
                <a:gd name="T17" fmla="*/ 303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70"/>
                <a:gd name="T28" fmla="*/ 0 h 303"/>
                <a:gd name="T29" fmla="*/ 1270 w 1270"/>
                <a:gd name="T30" fmla="*/ 303 h 3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70" h="303">
                  <a:moveTo>
                    <a:pt x="5" y="303"/>
                  </a:moveTo>
                  <a:cubicBezTo>
                    <a:pt x="5" y="303"/>
                    <a:pt x="0" y="253"/>
                    <a:pt x="21" y="177"/>
                  </a:cubicBezTo>
                  <a:cubicBezTo>
                    <a:pt x="48" y="130"/>
                    <a:pt x="69" y="44"/>
                    <a:pt x="172" y="22"/>
                  </a:cubicBezTo>
                  <a:cubicBezTo>
                    <a:pt x="275" y="0"/>
                    <a:pt x="235" y="13"/>
                    <a:pt x="361" y="11"/>
                  </a:cubicBezTo>
                  <a:cubicBezTo>
                    <a:pt x="487" y="9"/>
                    <a:pt x="813" y="12"/>
                    <a:pt x="932" y="12"/>
                  </a:cubicBezTo>
                  <a:cubicBezTo>
                    <a:pt x="1050" y="12"/>
                    <a:pt x="998" y="2"/>
                    <a:pt x="1070" y="14"/>
                  </a:cubicBezTo>
                  <a:cubicBezTo>
                    <a:pt x="1143" y="26"/>
                    <a:pt x="1215" y="84"/>
                    <a:pt x="1260" y="189"/>
                  </a:cubicBezTo>
                  <a:cubicBezTo>
                    <a:pt x="1270" y="262"/>
                    <a:pt x="1266" y="302"/>
                    <a:pt x="1266" y="302"/>
                  </a:cubicBezTo>
                  <a:lnTo>
                    <a:pt x="5" y="303"/>
                  </a:ln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 w="381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0" name="Rectangle 16"/>
            <p:cNvSpPr>
              <a:spLocks noChangeArrowheads="1"/>
            </p:cNvSpPr>
            <p:nvPr/>
          </p:nvSpPr>
          <p:spPr bwMode="gray">
            <a:xfrm>
              <a:off x="1053" y="2401"/>
              <a:ext cx="147" cy="3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en-US">
                <a:solidFill>
                  <a:srgbClr val="1C1C1C"/>
                </a:solidFill>
              </a:endParaRPr>
            </a:p>
          </p:txBody>
        </p:sp>
        <p:sp>
          <p:nvSpPr>
            <p:cNvPr id="18451" name="Text Box 17"/>
            <p:cNvSpPr txBox="1">
              <a:spLocks noChangeArrowheads="1"/>
            </p:cNvSpPr>
            <p:nvPr/>
          </p:nvSpPr>
          <p:spPr bwMode="gray">
            <a:xfrm>
              <a:off x="515" y="2774"/>
              <a:ext cx="1267" cy="2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sz="1300">
                <a:solidFill>
                  <a:srgbClr val="1C1C1C"/>
                </a:solidFill>
              </a:endParaRPr>
            </a:p>
          </p:txBody>
        </p:sp>
      </p:grpSp>
      <p:sp>
        <p:nvSpPr>
          <p:cNvPr id="38" name="Прямоугольник 37"/>
          <p:cNvSpPr/>
          <p:nvPr/>
        </p:nvSpPr>
        <p:spPr>
          <a:xfrm>
            <a:off x="3286125" y="5072063"/>
            <a:ext cx="2357438" cy="14779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Создание условий для формирования компетенций ребенка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8445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48688" y="549275"/>
            <a:ext cx="5953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1"/>
          <p:cNvSpPr>
            <a:spLocks noGrp="1" noChangeArrowheads="1"/>
          </p:cNvSpPr>
          <p:nvPr>
            <p:ph type="title"/>
          </p:nvPr>
        </p:nvSpPr>
        <p:spPr>
          <a:xfrm>
            <a:off x="457200" y="1198563"/>
            <a:ext cx="8229600" cy="955675"/>
          </a:xfrm>
        </p:spPr>
        <p:txBody>
          <a:bodyPr>
            <a:spAutoFit/>
          </a:bodyPr>
          <a:lstStyle/>
          <a:p>
            <a:pPr algn="ctr"/>
            <a:r>
              <a:rPr lang="ru-RU" sz="2800" b="1" smtClean="0">
                <a:solidFill>
                  <a:srgbClr val="C00000"/>
                </a:solidFill>
              </a:rPr>
              <a:t>Универсальные учебные действия, формируемые на уроке в начальной школе</a:t>
            </a:r>
          </a:p>
        </p:txBody>
      </p:sp>
      <p:grpSp>
        <p:nvGrpSpPr>
          <p:cNvPr id="19458" name="Group 13"/>
          <p:cNvGrpSpPr>
            <a:grpSpLocks noGrp="1"/>
          </p:cNvGrpSpPr>
          <p:nvPr>
            <p:ph sz="half" idx="2"/>
          </p:nvPr>
        </p:nvGrpSpPr>
        <p:grpSpPr bwMode="auto">
          <a:xfrm>
            <a:off x="4643438" y="2349500"/>
            <a:ext cx="4083050" cy="1584325"/>
            <a:chOff x="508" y="2325"/>
            <a:chExt cx="1292" cy="1418"/>
          </a:xfrm>
        </p:grpSpPr>
        <p:grpSp>
          <p:nvGrpSpPr>
            <p:cNvPr id="10" name="AutoShape 14"/>
            <p:cNvGrpSpPr>
              <a:grpSpLocks/>
            </p:cNvGrpSpPr>
            <p:nvPr/>
          </p:nvGrpSpPr>
          <p:grpSpPr bwMode="auto">
            <a:xfrm>
              <a:off x="508" y="2325"/>
              <a:ext cx="1292" cy="1418"/>
              <a:chOff x="4626864" y="2225040"/>
              <a:chExt cx="4084320" cy="1584960"/>
            </a:xfrm>
          </p:grpSpPr>
          <p:pic>
            <p:nvPicPr>
              <p:cNvPr id="19482" name="AutoShape 14"/>
              <p:cNvPicPr>
                <a:picLocks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gray">
              <a:xfrm>
                <a:off x="4626864" y="2225040"/>
                <a:ext cx="4084320" cy="1584960"/>
              </a:xfrm>
              <a:prstGeom prst="rect">
                <a:avLst/>
              </a:prstGeom>
              <a:noFill/>
            </p:spPr>
          </p:pic>
          <p:sp>
            <p:nvSpPr>
              <p:cNvPr id="19483" name="Text Box 27"/>
              <p:cNvSpPr txBox="1">
                <a:spLocks noChangeArrowheads="1"/>
              </p:cNvSpPr>
              <p:nvPr/>
            </p:nvSpPr>
            <p:spPr bwMode="auto">
              <a:xfrm rot="5400000">
                <a:off x="5989183" y="1088573"/>
                <a:ext cx="1356634" cy="38596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sp>
          <p:nvSpPr>
            <p:cNvPr id="19485" name="Freeform 15"/>
            <p:cNvSpPr>
              <a:spLocks/>
            </p:cNvSpPr>
            <p:nvPr/>
          </p:nvSpPr>
          <p:spPr bwMode="gray">
            <a:xfrm>
              <a:off x="522" y="2347"/>
              <a:ext cx="1264" cy="303"/>
            </a:xfrm>
            <a:custGeom>
              <a:avLst/>
              <a:gdLst>
                <a:gd name="T0" fmla="*/ 5 w 1270"/>
                <a:gd name="T1" fmla="*/ 303 h 303"/>
                <a:gd name="T2" fmla="*/ 21 w 1270"/>
                <a:gd name="T3" fmla="*/ 177 h 303"/>
                <a:gd name="T4" fmla="*/ 165 w 1270"/>
                <a:gd name="T5" fmla="*/ 22 h 303"/>
                <a:gd name="T6" fmla="*/ 347 w 1270"/>
                <a:gd name="T7" fmla="*/ 11 h 303"/>
                <a:gd name="T8" fmla="*/ 904 w 1270"/>
                <a:gd name="T9" fmla="*/ 12 h 303"/>
                <a:gd name="T10" fmla="*/ 1035 w 1270"/>
                <a:gd name="T11" fmla="*/ 14 h 303"/>
                <a:gd name="T12" fmla="*/ 1218 w 1270"/>
                <a:gd name="T13" fmla="*/ 189 h 303"/>
                <a:gd name="T14" fmla="*/ 1224 w 1270"/>
                <a:gd name="T15" fmla="*/ 302 h 303"/>
                <a:gd name="T16" fmla="*/ 5 w 1270"/>
                <a:gd name="T17" fmla="*/ 303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70"/>
                <a:gd name="T28" fmla="*/ 0 h 303"/>
                <a:gd name="T29" fmla="*/ 1270 w 1270"/>
                <a:gd name="T30" fmla="*/ 303 h 3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70" h="303">
                  <a:moveTo>
                    <a:pt x="5" y="303"/>
                  </a:moveTo>
                  <a:cubicBezTo>
                    <a:pt x="5" y="303"/>
                    <a:pt x="0" y="253"/>
                    <a:pt x="21" y="177"/>
                  </a:cubicBezTo>
                  <a:cubicBezTo>
                    <a:pt x="48" y="130"/>
                    <a:pt x="69" y="44"/>
                    <a:pt x="172" y="22"/>
                  </a:cubicBezTo>
                  <a:cubicBezTo>
                    <a:pt x="275" y="0"/>
                    <a:pt x="235" y="13"/>
                    <a:pt x="361" y="11"/>
                  </a:cubicBezTo>
                  <a:cubicBezTo>
                    <a:pt x="487" y="9"/>
                    <a:pt x="813" y="12"/>
                    <a:pt x="932" y="12"/>
                  </a:cubicBezTo>
                  <a:cubicBezTo>
                    <a:pt x="1050" y="12"/>
                    <a:pt x="998" y="2"/>
                    <a:pt x="1070" y="14"/>
                  </a:cubicBezTo>
                  <a:cubicBezTo>
                    <a:pt x="1143" y="26"/>
                    <a:pt x="1215" y="84"/>
                    <a:pt x="1260" y="189"/>
                  </a:cubicBezTo>
                  <a:cubicBezTo>
                    <a:pt x="1270" y="262"/>
                    <a:pt x="1266" y="302"/>
                    <a:pt x="1266" y="302"/>
                  </a:cubicBezTo>
                  <a:lnTo>
                    <a:pt x="5" y="303"/>
                  </a:lnTo>
                  <a:close/>
                </a:path>
              </a:pathLst>
            </a:custGeom>
            <a:solidFill>
              <a:schemeClr val="accent2">
                <a:alpha val="50195"/>
              </a:schemeClr>
            </a:solidFill>
            <a:ln w="381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86" name="Rectangle 16"/>
            <p:cNvSpPr>
              <a:spLocks noChangeArrowheads="1"/>
            </p:cNvSpPr>
            <p:nvPr/>
          </p:nvSpPr>
          <p:spPr bwMode="gray">
            <a:xfrm>
              <a:off x="1053" y="2400"/>
              <a:ext cx="147" cy="3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endParaRPr lang="en-US">
                <a:solidFill>
                  <a:srgbClr val="1C1C1C"/>
                </a:solidFill>
              </a:endParaRPr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gray">
            <a:xfrm>
              <a:off x="515" y="2775"/>
              <a:ext cx="1267" cy="40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ru-RU" sz="2400" b="1" dirty="0">
                  <a:solidFill>
                    <a:schemeClr val="accent2">
                      <a:lumMod val="75000"/>
                    </a:schemeClr>
                  </a:solidFill>
                </a:rPr>
                <a:t>РЕГУЛЯТИВНЫЕ</a:t>
              </a:r>
              <a:endParaRPr lang="en-US" sz="2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19459" name="Group 18"/>
          <p:cNvGrpSpPr>
            <a:grpSpLocks/>
          </p:cNvGrpSpPr>
          <p:nvPr/>
        </p:nvGrpSpPr>
        <p:grpSpPr bwMode="auto">
          <a:xfrm>
            <a:off x="4572000" y="4149725"/>
            <a:ext cx="4187825" cy="2025650"/>
            <a:chOff x="1950" y="2346"/>
            <a:chExt cx="1579" cy="1232"/>
          </a:xfrm>
        </p:grpSpPr>
        <p:grpSp>
          <p:nvGrpSpPr>
            <p:cNvPr id="15" name="AutoShape 19"/>
            <p:cNvGrpSpPr>
              <a:grpSpLocks/>
            </p:cNvGrpSpPr>
            <p:nvPr/>
          </p:nvGrpSpPr>
          <p:grpSpPr bwMode="auto">
            <a:xfrm>
              <a:off x="1950" y="2439"/>
              <a:ext cx="1579" cy="1139"/>
              <a:chOff x="4547616" y="4224528"/>
              <a:chExt cx="4187952" cy="1871472"/>
            </a:xfrm>
          </p:grpSpPr>
          <p:pic>
            <p:nvPicPr>
              <p:cNvPr id="19476" name="AutoShape 19"/>
              <p:cNvPicPr>
                <a:picLocks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gray">
              <a:xfrm>
                <a:off x="4547616" y="4224528"/>
                <a:ext cx="4187952" cy="1871472"/>
              </a:xfrm>
              <a:prstGeom prst="rect">
                <a:avLst/>
              </a:prstGeom>
              <a:noFill/>
            </p:spPr>
          </p:pic>
          <p:sp>
            <p:nvSpPr>
              <p:cNvPr id="19477" name="Text Box 21"/>
              <p:cNvSpPr txBox="1">
                <a:spLocks noChangeArrowheads="1"/>
              </p:cNvSpPr>
              <p:nvPr/>
            </p:nvSpPr>
            <p:spPr bwMode="auto">
              <a:xfrm rot="5400000">
                <a:off x="5835754" y="3194704"/>
                <a:ext cx="1613244" cy="39306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anchor="ctr"/>
              <a:lstStyle/>
              <a:p>
                <a:endParaRPr lang="ru-RU"/>
              </a:p>
            </p:txBody>
          </p:sp>
        </p:grpSp>
        <p:sp>
          <p:nvSpPr>
            <p:cNvPr id="19479" name="Freeform 20"/>
            <p:cNvSpPr>
              <a:spLocks/>
            </p:cNvSpPr>
            <p:nvPr/>
          </p:nvSpPr>
          <p:spPr bwMode="gray">
            <a:xfrm>
              <a:off x="1959" y="2346"/>
              <a:ext cx="1555" cy="303"/>
            </a:xfrm>
            <a:custGeom>
              <a:avLst/>
              <a:gdLst>
                <a:gd name="T0" fmla="*/ 26 w 1261"/>
                <a:gd name="T1" fmla="*/ 297 h 303"/>
                <a:gd name="T2" fmla="*/ 78 w 1261"/>
                <a:gd name="T3" fmla="*/ 174 h 303"/>
                <a:gd name="T4" fmla="*/ 742 w 1261"/>
                <a:gd name="T5" fmla="*/ 30 h 303"/>
                <a:gd name="T6" fmla="*/ 1527 w 1261"/>
                <a:gd name="T7" fmla="*/ 13 h 303"/>
                <a:gd name="T8" fmla="*/ 3998 w 1261"/>
                <a:gd name="T9" fmla="*/ 10 h 303"/>
                <a:gd name="T10" fmla="*/ 4600 w 1261"/>
                <a:gd name="T11" fmla="*/ 12 h 303"/>
                <a:gd name="T12" fmla="*/ 5427 w 1261"/>
                <a:gd name="T13" fmla="*/ 190 h 303"/>
                <a:gd name="T14" fmla="*/ 5452 w 1261"/>
                <a:gd name="T15" fmla="*/ 303 h 303"/>
                <a:gd name="T16" fmla="*/ 26 w 1261"/>
                <a:gd name="T17" fmla="*/ 297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1"/>
                <a:gd name="T28" fmla="*/ 0 h 303"/>
                <a:gd name="T29" fmla="*/ 1261 w 1261"/>
                <a:gd name="T30" fmla="*/ 303 h 3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1" h="303">
                  <a:moveTo>
                    <a:pt x="6" y="297"/>
                  </a:moveTo>
                  <a:cubicBezTo>
                    <a:pt x="6" y="297"/>
                    <a:pt x="0" y="225"/>
                    <a:pt x="18" y="174"/>
                  </a:cubicBezTo>
                  <a:cubicBezTo>
                    <a:pt x="36" y="123"/>
                    <a:pt x="105" y="45"/>
                    <a:pt x="171" y="30"/>
                  </a:cubicBezTo>
                  <a:cubicBezTo>
                    <a:pt x="237" y="15"/>
                    <a:pt x="227" y="16"/>
                    <a:pt x="352" y="13"/>
                  </a:cubicBezTo>
                  <a:cubicBezTo>
                    <a:pt x="477" y="10"/>
                    <a:pt x="804" y="10"/>
                    <a:pt x="922" y="10"/>
                  </a:cubicBezTo>
                  <a:cubicBezTo>
                    <a:pt x="1039" y="10"/>
                    <a:pt x="988" y="0"/>
                    <a:pt x="1061" y="12"/>
                  </a:cubicBezTo>
                  <a:cubicBezTo>
                    <a:pt x="1133" y="24"/>
                    <a:pt x="1206" y="83"/>
                    <a:pt x="1251" y="190"/>
                  </a:cubicBezTo>
                  <a:cubicBezTo>
                    <a:pt x="1261" y="263"/>
                    <a:pt x="1257" y="303"/>
                    <a:pt x="1257" y="303"/>
                  </a:cubicBezTo>
                  <a:lnTo>
                    <a:pt x="6" y="297"/>
                  </a:lnTo>
                  <a:close/>
                </a:path>
              </a:pathLst>
            </a:custGeom>
            <a:solidFill>
              <a:schemeClr val="hlink">
                <a:alpha val="50195"/>
              </a:schemeClr>
            </a:solidFill>
            <a:ln w="381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80" name="Rectangle 21"/>
            <p:cNvSpPr>
              <a:spLocks noChangeArrowheads="1"/>
            </p:cNvSpPr>
            <p:nvPr/>
          </p:nvSpPr>
          <p:spPr bwMode="gray">
            <a:xfrm>
              <a:off x="2820" y="2402"/>
              <a:ext cx="69" cy="22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>
                <a:solidFill>
                  <a:srgbClr val="1C1C1C"/>
                </a:solidFill>
              </a:endParaRPr>
            </a:p>
          </p:txBody>
        </p:sp>
        <p:sp>
          <p:nvSpPr>
            <p:cNvPr id="18" name="Text Box 22"/>
            <p:cNvSpPr txBox="1">
              <a:spLocks noChangeArrowheads="1"/>
            </p:cNvSpPr>
            <p:nvPr/>
          </p:nvSpPr>
          <p:spPr bwMode="gray">
            <a:xfrm>
              <a:off x="1959" y="2775"/>
              <a:ext cx="1551" cy="27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ru-RU" sz="2400" b="1" dirty="0">
                  <a:solidFill>
                    <a:schemeClr val="accent4">
                      <a:lumMod val="50000"/>
                    </a:schemeClr>
                  </a:solidFill>
                </a:rPr>
                <a:t>ПОЗНАВАТЕЛЬНЫЕ</a:t>
              </a:r>
              <a:endParaRPr lang="en-US" sz="2400" b="1" dirty="0">
                <a:solidFill>
                  <a:schemeClr val="accent4">
                    <a:lumMod val="50000"/>
                  </a:schemeClr>
                </a:solidFill>
              </a:endParaRPr>
            </a:p>
          </p:txBody>
        </p:sp>
      </p:grpSp>
      <p:grpSp>
        <p:nvGrpSpPr>
          <p:cNvPr id="19460" name="Group 23"/>
          <p:cNvGrpSpPr>
            <a:grpSpLocks/>
          </p:cNvGrpSpPr>
          <p:nvPr/>
        </p:nvGrpSpPr>
        <p:grpSpPr bwMode="auto">
          <a:xfrm>
            <a:off x="228600" y="4214813"/>
            <a:ext cx="4057650" cy="1804987"/>
            <a:chOff x="3947" y="2348"/>
            <a:chExt cx="1542" cy="1374"/>
          </a:xfrm>
        </p:grpSpPr>
        <p:sp>
          <p:nvSpPr>
            <p:cNvPr id="20" name="AutoShape 24"/>
            <p:cNvSpPr>
              <a:spLocks noChangeArrowheads="1"/>
            </p:cNvSpPr>
            <p:nvPr/>
          </p:nvSpPr>
          <p:spPr bwMode="gray">
            <a:xfrm rot="5400000">
              <a:off x="4031" y="2264"/>
              <a:ext cx="1374" cy="1542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rgbClr val="FFFFFF">
                    <a:gamma/>
                    <a:shade val="78824"/>
                    <a:invGamma/>
                    <a:alpha val="9800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8824"/>
                    <a:invGamma/>
                    <a:alpha val="98000"/>
                  </a:srgbClr>
                </a:gs>
              </a:gsLst>
              <a:lin ang="540000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9473" name="Freeform 25"/>
            <p:cNvSpPr>
              <a:spLocks/>
            </p:cNvSpPr>
            <p:nvPr/>
          </p:nvSpPr>
          <p:spPr bwMode="gray">
            <a:xfrm>
              <a:off x="3954" y="2358"/>
              <a:ext cx="1535" cy="292"/>
            </a:xfrm>
            <a:custGeom>
              <a:avLst/>
              <a:gdLst>
                <a:gd name="T0" fmla="*/ 19 w 1260"/>
                <a:gd name="T1" fmla="*/ 292 h 292"/>
                <a:gd name="T2" fmla="*/ 764 w 1260"/>
                <a:gd name="T3" fmla="*/ 0 h 292"/>
                <a:gd name="T4" fmla="*/ 4219 w 1260"/>
                <a:gd name="T5" fmla="*/ 0 h 292"/>
                <a:gd name="T6" fmla="*/ 4994 w 1260"/>
                <a:gd name="T7" fmla="*/ 291 h 292"/>
                <a:gd name="T8" fmla="*/ 19 w 1260"/>
                <a:gd name="T9" fmla="*/ 292 h 2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260"/>
                <a:gd name="T16" fmla="*/ 0 h 292"/>
                <a:gd name="T17" fmla="*/ 1260 w 1260"/>
                <a:gd name="T18" fmla="*/ 292 h 2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260" h="292">
                  <a:moveTo>
                    <a:pt x="5" y="292"/>
                  </a:moveTo>
                  <a:cubicBezTo>
                    <a:pt x="0" y="270"/>
                    <a:pt x="16" y="49"/>
                    <a:pt x="192" y="0"/>
                  </a:cubicBezTo>
                  <a:lnTo>
                    <a:pt x="1060" y="0"/>
                  </a:lnTo>
                  <a:cubicBezTo>
                    <a:pt x="1241" y="48"/>
                    <a:pt x="1260" y="186"/>
                    <a:pt x="1254" y="291"/>
                  </a:cubicBezTo>
                  <a:lnTo>
                    <a:pt x="5" y="292"/>
                  </a:lnTo>
                  <a:close/>
                </a:path>
              </a:pathLst>
            </a:custGeom>
            <a:solidFill>
              <a:schemeClr val="folHlink">
                <a:alpha val="50195"/>
              </a:schemeClr>
            </a:solidFill>
            <a:ln w="381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74" name="Rectangle 26"/>
            <p:cNvSpPr>
              <a:spLocks noChangeArrowheads="1"/>
            </p:cNvSpPr>
            <p:nvPr/>
          </p:nvSpPr>
          <p:spPr bwMode="gray">
            <a:xfrm>
              <a:off x="4536" y="2384"/>
              <a:ext cx="106" cy="3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>
                <a:solidFill>
                  <a:srgbClr val="1C1C1C"/>
                </a:solidFill>
              </a:endParaRPr>
            </a:p>
          </p:txBody>
        </p:sp>
        <p:sp>
          <p:nvSpPr>
            <p:cNvPr id="19475" name="Text Box 27"/>
            <p:cNvSpPr txBox="1">
              <a:spLocks noChangeArrowheads="1"/>
            </p:cNvSpPr>
            <p:nvPr/>
          </p:nvSpPr>
          <p:spPr bwMode="gray">
            <a:xfrm>
              <a:off x="3947" y="2775"/>
              <a:ext cx="1267" cy="2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 sz="1300">
                <a:solidFill>
                  <a:srgbClr val="1C1C1C"/>
                </a:solidFill>
              </a:endParaRPr>
            </a:p>
          </p:txBody>
        </p:sp>
      </p:grp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228600" y="5029200"/>
            <a:ext cx="3986213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cs typeface="Times New Roman" pitchFamily="18" charset="0"/>
              </a:rPr>
              <a:t>КОММУНИКАТИВНЫЕ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19462" name="Group 3"/>
          <p:cNvGrpSpPr>
            <a:grpSpLocks/>
          </p:cNvGrpSpPr>
          <p:nvPr/>
        </p:nvGrpSpPr>
        <p:grpSpPr bwMode="auto">
          <a:xfrm>
            <a:off x="357188" y="2357438"/>
            <a:ext cx="3786187" cy="1600200"/>
            <a:chOff x="2238" y="2346"/>
            <a:chExt cx="1340" cy="1376"/>
          </a:xfrm>
        </p:grpSpPr>
        <p:sp>
          <p:nvSpPr>
            <p:cNvPr id="26" name="AutoShape 4"/>
            <p:cNvSpPr>
              <a:spLocks noChangeArrowheads="1"/>
            </p:cNvSpPr>
            <p:nvPr/>
          </p:nvSpPr>
          <p:spPr bwMode="gray">
            <a:xfrm rot="5400000">
              <a:off x="2195" y="2396"/>
              <a:ext cx="1374" cy="1278"/>
            </a:xfrm>
            <a:prstGeom prst="roundRect">
              <a:avLst>
                <a:gd name="adj" fmla="val 19894"/>
              </a:avLst>
            </a:prstGeom>
            <a:gradFill rotWithShape="1">
              <a:gsLst>
                <a:gs pos="0">
                  <a:srgbClr val="FFFFFF">
                    <a:gamma/>
                    <a:shade val="78824"/>
                    <a:invGamma/>
                    <a:alpha val="98000"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78824"/>
                    <a:invGamma/>
                    <a:alpha val="98000"/>
                  </a:srgbClr>
                </a:gs>
              </a:gsLst>
              <a:lin ang="5400000" scaled="1"/>
            </a:gradFill>
            <a:ln w="38100" algn="ctr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ru-RU"/>
            </a:p>
          </p:txBody>
        </p:sp>
        <p:sp>
          <p:nvSpPr>
            <p:cNvPr id="19467" name="Freeform 5"/>
            <p:cNvSpPr>
              <a:spLocks/>
            </p:cNvSpPr>
            <p:nvPr/>
          </p:nvSpPr>
          <p:spPr bwMode="gray">
            <a:xfrm>
              <a:off x="2238" y="2346"/>
              <a:ext cx="1283" cy="303"/>
            </a:xfrm>
            <a:custGeom>
              <a:avLst/>
              <a:gdLst>
                <a:gd name="T0" fmla="*/ 6 w 1261"/>
                <a:gd name="T1" fmla="*/ 297 h 303"/>
                <a:gd name="T2" fmla="*/ 18 w 1261"/>
                <a:gd name="T3" fmla="*/ 174 h 303"/>
                <a:gd name="T4" fmla="*/ 192 w 1261"/>
                <a:gd name="T5" fmla="*/ 30 h 303"/>
                <a:gd name="T6" fmla="*/ 397 w 1261"/>
                <a:gd name="T7" fmla="*/ 13 h 303"/>
                <a:gd name="T8" fmla="*/ 1041 w 1261"/>
                <a:gd name="T9" fmla="*/ 10 h 303"/>
                <a:gd name="T10" fmla="*/ 1199 w 1261"/>
                <a:gd name="T11" fmla="*/ 12 h 303"/>
                <a:gd name="T12" fmla="*/ 1412 w 1261"/>
                <a:gd name="T13" fmla="*/ 190 h 303"/>
                <a:gd name="T14" fmla="*/ 1419 w 1261"/>
                <a:gd name="T15" fmla="*/ 303 h 303"/>
                <a:gd name="T16" fmla="*/ 6 w 1261"/>
                <a:gd name="T17" fmla="*/ 297 h 3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261"/>
                <a:gd name="T28" fmla="*/ 0 h 303"/>
                <a:gd name="T29" fmla="*/ 1261 w 1261"/>
                <a:gd name="T30" fmla="*/ 303 h 3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261" h="303">
                  <a:moveTo>
                    <a:pt x="6" y="297"/>
                  </a:moveTo>
                  <a:cubicBezTo>
                    <a:pt x="6" y="297"/>
                    <a:pt x="0" y="225"/>
                    <a:pt x="18" y="174"/>
                  </a:cubicBezTo>
                  <a:cubicBezTo>
                    <a:pt x="36" y="123"/>
                    <a:pt x="105" y="45"/>
                    <a:pt x="171" y="30"/>
                  </a:cubicBezTo>
                  <a:cubicBezTo>
                    <a:pt x="237" y="15"/>
                    <a:pt x="227" y="16"/>
                    <a:pt x="352" y="13"/>
                  </a:cubicBezTo>
                  <a:cubicBezTo>
                    <a:pt x="477" y="10"/>
                    <a:pt x="804" y="10"/>
                    <a:pt x="922" y="10"/>
                  </a:cubicBezTo>
                  <a:cubicBezTo>
                    <a:pt x="1039" y="10"/>
                    <a:pt x="988" y="0"/>
                    <a:pt x="1061" y="12"/>
                  </a:cubicBezTo>
                  <a:cubicBezTo>
                    <a:pt x="1133" y="24"/>
                    <a:pt x="1206" y="83"/>
                    <a:pt x="1251" y="190"/>
                  </a:cubicBezTo>
                  <a:cubicBezTo>
                    <a:pt x="1261" y="263"/>
                    <a:pt x="1257" y="303"/>
                    <a:pt x="1257" y="303"/>
                  </a:cubicBezTo>
                  <a:lnTo>
                    <a:pt x="6" y="297"/>
                  </a:lnTo>
                  <a:close/>
                </a:path>
              </a:pathLst>
            </a:custGeom>
            <a:solidFill>
              <a:schemeClr val="hlink">
                <a:alpha val="50195"/>
              </a:schemeClr>
            </a:solidFill>
            <a:ln w="38100" cap="flat" cmpd="sng">
              <a:noFill/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468" name="Rectangle 6"/>
            <p:cNvSpPr>
              <a:spLocks noChangeArrowheads="1"/>
            </p:cNvSpPr>
            <p:nvPr/>
          </p:nvSpPr>
          <p:spPr bwMode="gray">
            <a:xfrm>
              <a:off x="2805" y="2402"/>
              <a:ext cx="99" cy="31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>
                <a:solidFill>
                  <a:srgbClr val="1C1C1C"/>
                </a:solidFill>
              </a:endParaRPr>
            </a:p>
          </p:txBody>
        </p:sp>
        <p:sp>
          <p:nvSpPr>
            <p:cNvPr id="19469" name="Text Box 7"/>
            <p:cNvSpPr txBox="1">
              <a:spLocks noChangeArrowheads="1"/>
            </p:cNvSpPr>
            <p:nvPr/>
          </p:nvSpPr>
          <p:spPr bwMode="gray">
            <a:xfrm>
              <a:off x="2243" y="2775"/>
              <a:ext cx="1335" cy="56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ru-RU" sz="2400" b="1">
                  <a:solidFill>
                    <a:srgbClr val="878E32"/>
                  </a:solidFill>
                </a:rPr>
                <a:t>ЛИЧНОСТНЫЕ</a:t>
              </a:r>
            </a:p>
            <a:p>
              <a:pPr algn="ctr" eaLnBrk="0" hangingPunct="0"/>
              <a:endParaRPr lang="en-US" sz="1300">
                <a:solidFill>
                  <a:srgbClr val="878E32"/>
                </a:solidFill>
              </a:endParaRPr>
            </a:p>
          </p:txBody>
        </p:sp>
      </p:grpSp>
      <p:pic>
        <p:nvPicPr>
          <p:cNvPr id="1946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8350" y="620713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357188" y="785813"/>
            <a:ext cx="8786812" cy="1066800"/>
          </a:xfrm>
        </p:spPr>
        <p:txBody>
          <a:bodyPr/>
          <a:lstStyle/>
          <a:p>
            <a:r>
              <a:rPr lang="ru-RU" sz="3600" b="1" smtClean="0">
                <a:solidFill>
                  <a:srgbClr val="A20000"/>
                </a:solidFill>
              </a:rPr>
              <a:t>Структура урока в начальных классах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1500188"/>
            <a:ext cx="8186738" cy="4525962"/>
          </a:xfrm>
        </p:spPr>
        <p:txBody>
          <a:bodyPr/>
          <a:lstStyle/>
          <a:p>
            <a:pPr indent="-33813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 smtClean="0">
                <a:solidFill>
                  <a:srgbClr val="C00000"/>
                </a:solidFill>
              </a:rPr>
              <a:t>I этап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. Организация класса (орг.момент)</a:t>
            </a:r>
          </a:p>
          <a:p>
            <a:pPr indent="-33813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 smtClean="0">
                <a:solidFill>
                  <a:srgbClr val="C00000"/>
                </a:solidFill>
              </a:rPr>
              <a:t>II этап.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Актуализация ранее усвоенных знаний и умений (повторение)</a:t>
            </a:r>
          </a:p>
          <a:p>
            <a:pPr indent="-33813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 smtClean="0">
                <a:solidFill>
                  <a:srgbClr val="C00000"/>
                </a:solidFill>
              </a:rPr>
              <a:t>III этап.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Формирование новых знаний и умений (постановка учебной задачи).</a:t>
            </a:r>
          </a:p>
          <a:p>
            <a:pPr indent="-33813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 smtClean="0">
                <a:solidFill>
                  <a:srgbClr val="C00000"/>
                </a:solidFill>
              </a:rPr>
              <a:t>IV этап.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Открытие нового знания.</a:t>
            </a:r>
          </a:p>
          <a:p>
            <a:pPr indent="-33813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b="1" dirty="0" smtClean="0">
                <a:solidFill>
                  <a:srgbClr val="C00000"/>
                </a:solidFill>
              </a:rPr>
              <a:t>V этап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. Первичное закрепление.</a:t>
            </a:r>
          </a:p>
          <a:p>
            <a:pPr indent="-33813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</a:rPr>
              <a:t>VI </a:t>
            </a:r>
            <a:r>
              <a:rPr lang="ru-RU" b="1" dirty="0" smtClean="0">
                <a:solidFill>
                  <a:srgbClr val="C00000"/>
                </a:solidFill>
              </a:rPr>
              <a:t>этап.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Самостоятельная работа с самопроверкой по эталону. Самоанализ и самоконтроль .</a:t>
            </a:r>
          </a:p>
          <a:p>
            <a:pPr indent="-33813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VII 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этап.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Включение нового знания в систему знаний и повторение.</a:t>
            </a:r>
          </a:p>
          <a:p>
            <a:pPr indent="-338138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US" b="1" dirty="0" smtClean="0">
                <a:solidFill>
                  <a:srgbClr val="C00000"/>
                </a:solidFill>
                <a:cs typeface="Times New Roman" pitchFamily="18" charset="0"/>
              </a:rPr>
              <a:t>VII </a:t>
            </a:r>
            <a:r>
              <a:rPr lang="ru-RU" b="1" dirty="0" smtClean="0">
                <a:solidFill>
                  <a:srgbClr val="C00000"/>
                </a:solidFill>
                <a:cs typeface="Times New Roman" pitchFamily="18" charset="0"/>
              </a:rPr>
              <a:t>этап.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  <a:cs typeface="Times New Roman" pitchFamily="18" charset="0"/>
              </a:rPr>
              <a:t>Рефлексия деятельности ( итог урока).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0483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2332038"/>
            <a:ext cx="4038600" cy="4525962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048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8350" y="1341438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5"/>
          <p:cNvSpPr>
            <a:spLocks noGrp="1"/>
          </p:cNvSpPr>
          <p:nvPr>
            <p:ph idx="1"/>
          </p:nvPr>
        </p:nvSpPr>
        <p:spPr>
          <a:xfrm>
            <a:off x="539750" y="1571625"/>
            <a:ext cx="8229600" cy="5286375"/>
          </a:xfrm>
        </p:spPr>
        <p:txBody>
          <a:bodyPr/>
          <a:lstStyle/>
          <a:p>
            <a:pPr>
              <a:buFont typeface="Georgia" pitchFamily="18" charset="0"/>
              <a:buNone/>
            </a:pPr>
            <a:r>
              <a:rPr lang="ru-RU" sz="2000" b="1" smtClean="0">
                <a:solidFill>
                  <a:srgbClr val="000000"/>
                </a:solidFill>
                <a:cs typeface="Times New Roman" pitchFamily="18" charset="0"/>
              </a:rPr>
              <a:t>Цель: </a:t>
            </a:r>
            <a:r>
              <a:rPr lang="ru-RU" sz="2000" smtClean="0">
                <a:solidFill>
                  <a:srgbClr val="000000"/>
                </a:solidFill>
                <a:cs typeface="Times New Roman" pitchFamily="18" charset="0"/>
              </a:rPr>
              <a:t>включение учащихся в деятельность на личностно- значимом уровне. </a:t>
            </a:r>
            <a:r>
              <a:rPr lang="ru-RU" sz="2000" i="1" smtClean="0">
                <a:solidFill>
                  <a:srgbClr val="000000"/>
                </a:solidFill>
                <a:cs typeface="Times New Roman" pitchFamily="18" charset="0"/>
              </a:rPr>
              <a:t>«Хочу, потому что могу».</a:t>
            </a:r>
            <a:endParaRPr lang="ru-RU" sz="2000" smtClean="0">
              <a:cs typeface="Times New Roman" pitchFamily="18" charset="0"/>
            </a:endParaRPr>
          </a:p>
          <a:p>
            <a:r>
              <a:rPr lang="ru-RU" sz="2000" smtClean="0">
                <a:solidFill>
                  <a:srgbClr val="2A6D7D"/>
                </a:solidFill>
                <a:cs typeface="Times New Roman" pitchFamily="18" charset="0"/>
              </a:rPr>
              <a:t>1-2 минуты</a:t>
            </a:r>
          </a:p>
          <a:p>
            <a:r>
              <a:rPr lang="ru-RU" sz="2000" smtClean="0">
                <a:solidFill>
                  <a:srgbClr val="000000"/>
                </a:solidFill>
                <a:cs typeface="Times New Roman" pitchFamily="18" charset="0"/>
              </a:rPr>
              <a:t> У учащихся должна возникнуть положительная эмоциональная направленность;</a:t>
            </a:r>
            <a:endParaRPr lang="ru-RU" sz="2000" smtClean="0">
              <a:cs typeface="Times New Roman" pitchFamily="18" charset="0"/>
            </a:endParaRPr>
          </a:p>
          <a:p>
            <a:r>
              <a:rPr lang="ru-RU" sz="2000" smtClean="0">
                <a:solidFill>
                  <a:srgbClr val="000000"/>
                </a:solidFill>
                <a:cs typeface="Times New Roman" pitchFamily="18" charset="0"/>
              </a:rPr>
              <a:t>включение детей в деятельность;</a:t>
            </a:r>
            <a:endParaRPr lang="ru-RU" sz="2000" smtClean="0">
              <a:cs typeface="Times New Roman" pitchFamily="18" charset="0"/>
            </a:endParaRPr>
          </a:p>
          <a:p>
            <a:r>
              <a:rPr lang="ru-RU" sz="2000" i="1" smtClean="0">
                <a:solidFill>
                  <a:srgbClr val="2A6D7D"/>
                </a:solidFill>
                <a:cs typeface="Times New Roman" pitchFamily="18" charset="0"/>
              </a:rPr>
              <a:t>Приёмы работы:</a:t>
            </a:r>
          </a:p>
          <a:p>
            <a:r>
              <a:rPr lang="ru-RU" sz="2000" smtClean="0">
                <a:solidFill>
                  <a:srgbClr val="000000"/>
                </a:solidFill>
                <a:cs typeface="Times New Roman" pitchFamily="18" charset="0"/>
              </a:rPr>
              <a:t> учитель в начале урока высказывает добрые пожелания детям; предлагает пожелать друг другу удачи (хлопки в ладони друг друга с соседом по парте);</a:t>
            </a:r>
            <a:endParaRPr lang="ru-RU" sz="2000" smtClean="0">
              <a:cs typeface="Times New Roman" pitchFamily="18" charset="0"/>
            </a:endParaRPr>
          </a:p>
          <a:p>
            <a:r>
              <a:rPr lang="ru-RU" sz="2000" smtClean="0">
                <a:solidFill>
                  <a:srgbClr val="000000"/>
                </a:solidFill>
                <a:cs typeface="Times New Roman" pitchFamily="18" charset="0"/>
              </a:rPr>
              <a:t> учитель предлагает детям подумать, что пригодится для успешной работы на уроке; дети высказываются;</a:t>
            </a:r>
            <a:endParaRPr lang="ru-RU" sz="2000" smtClean="0">
              <a:cs typeface="Times New Roman" pitchFamily="18" charset="0"/>
            </a:endParaRPr>
          </a:p>
          <a:p>
            <a:r>
              <a:rPr lang="ru-RU" sz="2000" smtClean="0">
                <a:solidFill>
                  <a:srgbClr val="000000"/>
                </a:solidFill>
                <a:cs typeface="Times New Roman" pitchFamily="18" charset="0"/>
              </a:rPr>
              <a:t> девиз, эпиграф («С малой удачи начинается большой успех»);</a:t>
            </a:r>
            <a:endParaRPr lang="ru-RU" sz="2000" smtClean="0">
              <a:cs typeface="Times New Roman" pitchFamily="18" charset="0"/>
            </a:endParaRPr>
          </a:p>
          <a:p>
            <a:r>
              <a:rPr lang="ru-RU" sz="2000" smtClean="0">
                <a:solidFill>
                  <a:srgbClr val="000000"/>
                </a:solidFill>
                <a:cs typeface="Times New Roman" pitchFamily="18" charset="0"/>
              </a:rPr>
              <a:t> самопроверка домашнего задания по образцу.</a:t>
            </a:r>
          </a:p>
          <a:p>
            <a:endParaRPr lang="ru-RU" sz="20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  <a:p>
            <a:endParaRPr lang="ru-RU" sz="2000" smtClean="0"/>
          </a:p>
        </p:txBody>
      </p:sp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500063" y="1143000"/>
            <a:ext cx="8186737" cy="571500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C00000"/>
                </a:solidFill>
                <a:cs typeface="Times New Roman" pitchFamily="18" charset="0"/>
              </a:rPr>
              <a:t>1.Организационный момент.</a:t>
            </a:r>
            <a:r>
              <a:rPr lang="ru-RU" sz="360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sz="3600" smtClean="0">
                <a:solidFill>
                  <a:srgbClr val="C00000"/>
                </a:solidFill>
                <a:cs typeface="Times New Roman" pitchFamily="18" charset="0"/>
              </a:rPr>
            </a:br>
            <a:endParaRPr lang="ru-RU" sz="3600" smtClean="0">
              <a:solidFill>
                <a:srgbClr val="000000"/>
              </a:solidFill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150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8350" y="620713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>
          <a:xfrm>
            <a:off x="468313" y="1125538"/>
            <a:ext cx="8229600" cy="500062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cs typeface="Times New Roman" pitchFamily="18" charset="0"/>
              </a:rPr>
              <a:t>II. Актуализация знаний.</a:t>
            </a:r>
            <a:br>
              <a:rPr lang="ru-RU" b="1" smtClean="0">
                <a:solidFill>
                  <a:srgbClr val="C00000"/>
                </a:solidFill>
                <a:cs typeface="Times New Roman" pitchFamily="18" charset="0"/>
              </a:rPr>
            </a:br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395288" y="1628775"/>
            <a:ext cx="8229600" cy="4643438"/>
          </a:xfrm>
        </p:spPr>
        <p:txBody>
          <a:bodyPr/>
          <a:lstStyle/>
          <a:p>
            <a:pPr algn="ctr"/>
            <a:endParaRPr lang="ru-RU" sz="1600" smtClean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Font typeface="Georgia" pitchFamily="18" charset="0"/>
              <a:buNone/>
            </a:pPr>
            <a:r>
              <a:rPr lang="ru-RU" sz="2000" b="1" smtClean="0">
                <a:solidFill>
                  <a:srgbClr val="000000"/>
                </a:solidFill>
                <a:cs typeface="Times New Roman" pitchFamily="18" charset="0"/>
              </a:rPr>
              <a:t>Цель: </a:t>
            </a:r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повторение изученного материала, необходимого для «открытия нового знания», и выявление затруднений в индивидуальной деятельности каждого учащегося.</a:t>
            </a:r>
            <a:endParaRPr lang="ru-RU" sz="2400" smtClean="0"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ru-RU" sz="2400" smtClean="0">
                <a:solidFill>
                  <a:schemeClr val="accent1"/>
                </a:solidFill>
                <a:cs typeface="Times New Roman" pitchFamily="18" charset="0"/>
              </a:rPr>
              <a:t>4-5 минут</a:t>
            </a:r>
            <a:endParaRPr lang="ru-RU" sz="2400" smtClean="0"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Возникновение проблемной ситуации.</a:t>
            </a:r>
            <a:endParaRPr lang="ru-RU" sz="2400" smtClean="0"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 актуализация ЗУН и мыслительных операций </a:t>
            </a:r>
          </a:p>
          <a:p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(внимания, памяти, речи);</a:t>
            </a:r>
            <a:endParaRPr lang="ru-RU" sz="2400" smtClean="0"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 создание проблемной ситуации;</a:t>
            </a:r>
            <a:endParaRPr lang="ru-RU" sz="2400" smtClean="0">
              <a:cs typeface="Times New Roman" pitchFamily="18" charset="0"/>
            </a:endParaRPr>
          </a:p>
          <a:p>
            <a:r>
              <a:rPr lang="ru-RU" sz="2400" smtClean="0">
                <a:solidFill>
                  <a:srgbClr val="000000"/>
                </a:solidFill>
                <a:cs typeface="Times New Roman" pitchFamily="18" charset="0"/>
              </a:rPr>
              <a:t> выявление и фиксирование в громкой речи: где и почему возникло затруднение; темы и цели урока. </a:t>
            </a:r>
          </a:p>
          <a:p>
            <a:endParaRPr lang="ru-RU" sz="2000" smtClean="0">
              <a:solidFill>
                <a:srgbClr val="000000"/>
              </a:solidFill>
              <a:cs typeface="Times New Roman" pitchFamily="18" charset="0"/>
            </a:endParaRPr>
          </a:p>
          <a:p>
            <a:endParaRPr lang="ru-RU" smtClean="0"/>
          </a:p>
        </p:txBody>
      </p:sp>
      <p:pic>
        <p:nvPicPr>
          <p:cNvPr id="2253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8350" y="549275"/>
            <a:ext cx="59531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6445</TotalTime>
  <Words>704</Words>
  <Application>Microsoft Office PowerPoint</Application>
  <PresentationFormat>Экран (4:3)</PresentationFormat>
  <Paragraphs>175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18</vt:i4>
      </vt:variant>
    </vt:vector>
  </HeadingPairs>
  <TitlesOfParts>
    <vt:vector size="33" baseType="lpstr">
      <vt:lpstr>Verdana</vt:lpstr>
      <vt:lpstr>Arial</vt:lpstr>
      <vt:lpstr>Trebuchet MS</vt:lpstr>
      <vt:lpstr>Georgia</vt:lpstr>
      <vt:lpstr>Wingdings 2</vt:lpstr>
      <vt:lpstr>Calibri</vt:lpstr>
      <vt:lpstr>Monotype Corsiva</vt:lpstr>
      <vt:lpstr>Wingdings</vt:lpstr>
      <vt:lpstr>Times New Roman</vt:lpstr>
      <vt:lpstr>Arbat-Bold</vt:lpstr>
      <vt:lpstr>Annabelle</vt:lpstr>
      <vt:lpstr>Городская</vt:lpstr>
      <vt:lpstr>Городская</vt:lpstr>
      <vt:lpstr>Городская</vt:lpstr>
      <vt:lpstr>Городская</vt:lpstr>
      <vt:lpstr>Слайд 1</vt:lpstr>
      <vt:lpstr>Слайд 2</vt:lpstr>
      <vt:lpstr>Слайд 3</vt:lpstr>
      <vt:lpstr>Слайд 4</vt:lpstr>
      <vt:lpstr>Характеристика современного урока</vt:lpstr>
      <vt:lpstr>Универсальные учебные действия, формируемые на уроке в начальной школе</vt:lpstr>
      <vt:lpstr>Структура урока в начальных классах </vt:lpstr>
      <vt:lpstr>1.Организационный момент. </vt:lpstr>
      <vt:lpstr>II. Актуализация знаний. </vt:lpstr>
      <vt:lpstr>III. Постановка учебной задачи. </vt:lpstr>
      <vt:lpstr>IV. «Открытие нового знания»  </vt:lpstr>
      <vt:lpstr>V. Первичное закрепление.  </vt:lpstr>
      <vt:lpstr>VI. Самостоятельная работа с самопроверкой по эталону.  Самоанализ и самоконтроль  </vt:lpstr>
      <vt:lpstr>VII.  Включение нового знания  в систему знаний и повторение. </vt:lpstr>
      <vt:lpstr>VIII.Рефлексия деятельности  (итог урока).</vt:lpstr>
      <vt:lpstr>Ребенок на современном уроке. Цель - готовность к саморазвитию.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719</cp:revision>
  <dcterms:created xsi:type="dcterms:W3CDTF">2013-10-18T16:03:17Z</dcterms:created>
  <dcterms:modified xsi:type="dcterms:W3CDTF">2020-08-24T07:49:52Z</dcterms:modified>
</cp:coreProperties>
</file>