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sldIdLst>
    <p:sldId id="256" r:id="rId2"/>
    <p:sldId id="270" r:id="rId3"/>
    <p:sldId id="271" r:id="rId4"/>
    <p:sldId id="279" r:id="rId5"/>
    <p:sldId id="280" r:id="rId6"/>
    <p:sldId id="282" r:id="rId7"/>
    <p:sldId id="281" r:id="rId8"/>
    <p:sldId id="283" r:id="rId9"/>
    <p:sldId id="284" r:id="rId10"/>
    <p:sldId id="285" r:id="rId11"/>
    <p:sldId id="286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>
        <p:scale>
          <a:sx n="80" d="100"/>
          <a:sy n="8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F84ADF0-F0AF-4C31-A2C7-EF7AABB40FE0}" type="datetimeFigureOut">
              <a:rPr lang="ru-RU"/>
              <a:pPr>
                <a:defRPr/>
              </a:pPr>
              <a:t>15.03.2020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126F5A6-CCA4-4D66-AEC1-80F4483BDB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34CFD-C20C-4B51-9260-B6922E256953}" type="datetimeFigureOut">
              <a:rPr lang="ru-RU"/>
              <a:pPr>
                <a:defRPr/>
              </a:pPr>
              <a:t>15.03.2020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59F7D-8CC8-49C4-B3AC-E7FBBB2AB3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AD19-2CB0-4CD1-AE32-EEE14417249D}" type="datetimeFigureOut">
              <a:rPr lang="ru-RU"/>
              <a:pPr>
                <a:defRPr/>
              </a:pPr>
              <a:t>15.03.2020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C2B09-4E64-4B22-8214-48E4FB23A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8234B-3E66-4B80-B9D3-5199CB851B20}" type="datetimeFigureOut">
              <a:rPr lang="ru-RU"/>
              <a:pPr>
                <a:defRPr/>
              </a:pPr>
              <a:t>15.03.2020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46F52-1893-4DC2-AE00-103DE03359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FC532-AA1F-4C42-9AEA-C1CE8DBD5C5C}" type="datetimeFigureOut">
              <a:rPr lang="ru-RU"/>
              <a:pPr>
                <a:defRPr/>
              </a:pPr>
              <a:t>15.03.2020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596A6-F8D8-4BA2-8EB0-63F98ADAC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9A8B6-368E-42DB-A64F-D7AEBE9590AC}" type="datetimeFigureOut">
              <a:rPr lang="ru-RU"/>
              <a:pPr>
                <a:defRPr/>
              </a:pPr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FEFEF-B860-4997-801F-5BA4522710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7EE8E-59DE-4C75-BA98-A95891A2A03A}" type="datetimeFigureOut">
              <a:rPr lang="ru-RU"/>
              <a:pPr>
                <a:defRPr/>
              </a:pPr>
              <a:t>15.03.2020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68FC3-67DA-4094-82F7-AE374C0C83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DCA35-0895-42A0-A748-AEEB89D85A0F}" type="datetimeFigureOut">
              <a:rPr lang="ru-RU"/>
              <a:pPr>
                <a:defRPr/>
              </a:pPr>
              <a:t>15.03.2020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51737-8151-4786-B3D5-B530EC7D5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C526E-23E4-4934-828F-863F2BE79F7C}" type="datetimeFigureOut">
              <a:rPr lang="ru-RU"/>
              <a:pPr>
                <a:defRPr/>
              </a:pPr>
              <a:t>15.03.2020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21354-63E0-4F6E-A2E4-1A786CC94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DE997-F372-4B33-B220-962C91D78435}" type="datetimeFigureOut">
              <a:rPr lang="ru-RU"/>
              <a:pPr>
                <a:defRPr/>
              </a:pPr>
              <a:t>15.03.2020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986D7-2029-4758-A8BA-FD6EF018D7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E8F42-3C71-46D4-8707-A1AB138B3ADC}" type="datetimeFigureOut">
              <a:rPr lang="ru-RU"/>
              <a:pPr>
                <a:defRPr/>
              </a:pPr>
              <a:t>15.03.2020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E4505-019A-4713-B5CF-91F774D25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125AA-DD17-4530-90F5-CE8F8890AD19}" type="datetimeFigureOut">
              <a:rPr lang="ru-RU"/>
              <a:pPr>
                <a:defRPr/>
              </a:pPr>
              <a:t>15.03.2020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331DD-B1CD-45EB-8B97-3EB316EE65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75FBF49-0642-4695-A194-41486EAFD299}" type="datetimeFigureOut">
              <a:rPr lang="ru-RU"/>
              <a:pPr>
                <a:defRPr/>
              </a:pPr>
              <a:t>15.03.2020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6819CAF-632C-49F0-8419-94DE67424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3999" r:id="rId2"/>
    <p:sldLayoutId id="2147484008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9" r:id="rId9"/>
    <p:sldLayoutId id="2147484005" r:id="rId10"/>
    <p:sldLayoutId id="214748400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p.ric.ua/uploads/posts/2009-04/1239373220_girls1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928802"/>
            <a:ext cx="7851648" cy="1357322"/>
          </a:xfrm>
          <a:extLst>
            <a:ext uri="{909E8E84-426E-40DD-AFC4-6F175D3DCCD1}"/>
            <a:ext uri="{91240B29-F687-4F45-9708-019B960494DF}"/>
          </a:extLst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                            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</a:t>
            </a:r>
            <a:br>
              <a:rPr lang="ru-RU" sz="4400" dirty="0" smtClean="0"/>
            </a:br>
            <a:r>
              <a:rPr lang="ru-RU" sz="4900" dirty="0" smtClean="0"/>
              <a:t>Конференция </a:t>
            </a:r>
            <a:br>
              <a:rPr lang="ru-RU" sz="4900" dirty="0" smtClean="0"/>
            </a:br>
            <a:r>
              <a:rPr lang="ru-RU" sz="4900" dirty="0" smtClean="0"/>
              <a:t>«Сегодня в моде здоровый образ жизни»</a:t>
            </a:r>
            <a:endParaRPr lang="ru-RU" sz="49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4643438" y="214313"/>
            <a:ext cx="46434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ru-RU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«Здоровый человек – самое                                 драгоценное произведение природы»</a:t>
            </a:r>
            <a:endParaRPr lang="ru-RU" sz="24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13" y="3571875"/>
            <a:ext cx="2063750" cy="1428750"/>
          </a:xfrm>
          <a:prstGeom prst="rect">
            <a:avLst/>
          </a:prstGeom>
          <a:noFill/>
          <a:ln w="57150">
            <a:solidFill>
              <a:schemeClr val="accent4"/>
            </a:solidFill>
            <a:miter lim="800000"/>
            <a:headEnd/>
            <a:tailEnd/>
          </a:ln>
        </p:spPr>
      </p:pic>
      <p:sp>
        <p:nvSpPr>
          <p:cNvPr id="3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851648" cy="428628"/>
          </a:xfrm>
          <a:extLst>
            <a:ext uri="{909E8E84-426E-40DD-AFC4-6F175D3DCCD1}"/>
            <a:ext uri="{91240B29-F687-4F45-9708-019B960494DF}"/>
          </a:extLst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Режим </a:t>
            </a:r>
            <a:r>
              <a:rPr lang="ru-RU" sz="4400" dirty="0" smtClean="0"/>
              <a:t>дня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2048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75" y="785813"/>
            <a:ext cx="8039100" cy="1214437"/>
          </a:xfrm>
        </p:spPr>
        <p:txBody>
          <a:bodyPr/>
          <a:lstStyle/>
          <a:p>
            <a:pPr marR="0" algn="l" eaLnBrk="1" hangingPunct="1">
              <a:defRPr/>
            </a:pPr>
            <a:r>
              <a:rPr lang="ru-RU" sz="2800" dirty="0" smtClean="0"/>
              <a:t>       </a:t>
            </a:r>
            <a:r>
              <a:rPr lang="ru-RU" sz="2800" b="1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Строгое соблюдение режима дня </a:t>
            </a:r>
            <a:r>
              <a:rPr lang="ru-RU" sz="2800" dirty="0" smtClean="0"/>
              <a:t>повышает работоспособность школьника; </a:t>
            </a:r>
          </a:p>
        </p:txBody>
      </p:sp>
      <p:sp>
        <p:nvSpPr>
          <p:cNvPr id="18436" name="Подзаголовок 2"/>
          <p:cNvSpPr txBox="1">
            <a:spLocks/>
          </p:cNvSpPr>
          <p:nvPr/>
        </p:nvSpPr>
        <p:spPr bwMode="auto">
          <a:xfrm>
            <a:off x="4286250" y="2928938"/>
            <a:ext cx="785813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2600">
              <a:latin typeface="Constantia" pitchFamily="18" charset="0"/>
            </a:endParaRPr>
          </a:p>
        </p:txBody>
      </p:sp>
      <p:sp>
        <p:nvSpPr>
          <p:cNvPr id="18437" name="Прямоугольник 6"/>
          <p:cNvSpPr>
            <a:spLocks noChangeArrowheads="1"/>
          </p:cNvSpPr>
          <p:nvPr/>
        </p:nvSpPr>
        <p:spPr bwMode="auto">
          <a:xfrm>
            <a:off x="500063" y="2357438"/>
            <a:ext cx="8643937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- </a:t>
            </a:r>
            <a:r>
              <a:rPr lang="ru-RU" sz="2400"/>
              <a:t>укрепляет здоровье и обеспечивает повышение успеваемости учащихся.</a:t>
            </a:r>
            <a:endParaRPr lang="ru-RU" sz="2600">
              <a:cs typeface="Arial" charset="0"/>
            </a:endParaRPr>
          </a:p>
        </p:txBody>
      </p:sp>
      <p:sp>
        <p:nvSpPr>
          <p:cNvPr id="18438" name="Прямоугольник 9"/>
          <p:cNvSpPr>
            <a:spLocks noChangeArrowheads="1"/>
          </p:cNvSpPr>
          <p:nvPr/>
        </p:nvSpPr>
        <p:spPr bwMode="auto">
          <a:xfrm>
            <a:off x="428625" y="1857375"/>
            <a:ext cx="82153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- предохраняет организм от переутомления;</a:t>
            </a:r>
          </a:p>
        </p:txBody>
      </p:sp>
      <p:pic>
        <p:nvPicPr>
          <p:cNvPr id="1844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3" y="5000625"/>
            <a:ext cx="1643062" cy="1585913"/>
          </a:xfrm>
          <a:prstGeom prst="rect">
            <a:avLst/>
          </a:prstGeom>
          <a:noFill/>
          <a:ln w="76200">
            <a:solidFill>
              <a:schemeClr val="accent6">
                <a:alpha val="44000"/>
              </a:schemeClr>
            </a:solidFill>
            <a:miter lim="800000"/>
            <a:headEnd/>
            <a:tailEnd/>
          </a:ln>
        </p:spPr>
      </p:pic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555152" y="3704444"/>
            <a:ext cx="828680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18288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600" b="1" dirty="0">
                <a:latin typeface="Arial" pitchFamily="34" charset="0"/>
                <a:cs typeface="Arial" pitchFamily="34" charset="0"/>
              </a:rPr>
              <a:t>Создается возможность за сутки успеть многое сделать при сохранении высокой </a:t>
            </a:r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работоспособности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 и хорошего здоровья.</a:t>
            </a:r>
            <a:endParaRPr lang="ru-RU" sz="2600" b="1" dirty="0"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851648" cy="428628"/>
          </a:xfrm>
          <a:extLst>
            <a:ext uri="{909E8E84-426E-40DD-AFC4-6F175D3DCCD1}"/>
            <a:ext uri="{91240B29-F687-4F45-9708-019B960494DF}"/>
          </a:extLst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Режим дня</a:t>
            </a:r>
            <a:endParaRPr lang="ru-RU" sz="4000" dirty="0"/>
          </a:p>
        </p:txBody>
      </p:sp>
      <p:sp>
        <p:nvSpPr>
          <p:cNvPr id="1945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4838" y="1125538"/>
            <a:ext cx="8039100" cy="857250"/>
          </a:xfrm>
        </p:spPr>
        <p:txBody>
          <a:bodyPr/>
          <a:lstStyle/>
          <a:p>
            <a:pPr marR="0" algn="ctr" eaLnBrk="1" hangingPunct="1"/>
            <a:r>
              <a:rPr lang="ru-RU" sz="3200" u="sng" smtClean="0">
                <a:latin typeface="Arial" charset="0"/>
                <a:cs typeface="Arial" charset="0"/>
              </a:rPr>
              <a:t>Основными</a:t>
            </a:r>
            <a:r>
              <a:rPr lang="ru-RU" sz="2800" u="sng" smtClean="0"/>
              <a:t> элементами режима дня школьника являются:</a:t>
            </a:r>
          </a:p>
        </p:txBody>
      </p:sp>
      <p:sp>
        <p:nvSpPr>
          <p:cNvPr id="19460" name="Подзаголовок 2"/>
          <p:cNvSpPr txBox="1">
            <a:spLocks/>
          </p:cNvSpPr>
          <p:nvPr/>
        </p:nvSpPr>
        <p:spPr bwMode="auto">
          <a:xfrm>
            <a:off x="4286250" y="2928938"/>
            <a:ext cx="785813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2600">
              <a:latin typeface="Constantia" pitchFamily="18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28625" y="2643188"/>
            <a:ext cx="864393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- активный отдых с максимальным пребыванием на  свежем воздухе;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11150" y="3665538"/>
            <a:ext cx="87868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- регулярное и достаточное питание;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28625" y="4714875"/>
            <a:ext cx="771525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- свободная деятельность по индивидуальному выбору.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28625" y="2143125"/>
            <a:ext cx="82153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- учебные занятия в школе и дома;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428625" y="4214813"/>
            <a:ext cx="6143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- физиологически полноценный сон.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одзаголовок 2"/>
          <p:cNvSpPr txBox="1">
            <a:spLocks/>
          </p:cNvSpPr>
          <p:nvPr/>
        </p:nvSpPr>
        <p:spPr bwMode="auto">
          <a:xfrm>
            <a:off x="4286250" y="2928938"/>
            <a:ext cx="785813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2600">
              <a:latin typeface="Constantia" pitchFamily="18" charset="0"/>
            </a:endParaRP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 bwMode="auto">
          <a:xfrm>
            <a:off x="714375" y="642938"/>
            <a:ext cx="7643813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4000" b="1" i="1" u="sng">
                <a:cs typeface="Arial" charset="0"/>
              </a:rPr>
              <a:t>Помните, </a:t>
            </a:r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4000" b="1" i="1" u="sng">
                <a:cs typeface="Arial" charset="0"/>
              </a:rPr>
              <a:t>здоровье – самое ценное, что есть у человека, берегите его,</a:t>
            </a:r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4000" b="1" i="1" u="sng">
                <a:cs typeface="Arial" charset="0"/>
              </a:rPr>
              <a:t>помните – вам жить и творить в </a:t>
            </a:r>
            <a:r>
              <a:rPr lang="en-US" sz="4000" b="1" i="1" u="sng">
                <a:cs typeface="Arial" charset="0"/>
              </a:rPr>
              <a:t>XXI </a:t>
            </a:r>
            <a:r>
              <a:rPr lang="ru-RU" sz="4000" b="1" i="1" u="sng">
                <a:cs typeface="Arial" charset="0"/>
              </a:rPr>
              <a:t>веке, </a:t>
            </a:r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4000" b="1" i="1" u="sng">
                <a:cs typeface="Arial" charset="0"/>
              </a:rPr>
              <a:t>от Вас зависит будущее нашей планеты!</a:t>
            </a:r>
          </a:p>
        </p:txBody>
      </p:sp>
      <p:sp>
        <p:nvSpPr>
          <p:cNvPr id="20484" name="Подзаголовок 2"/>
          <p:cNvSpPr txBox="1">
            <a:spLocks/>
          </p:cNvSpPr>
          <p:nvPr/>
        </p:nvSpPr>
        <p:spPr bwMode="auto">
          <a:xfrm>
            <a:off x="500063" y="5000625"/>
            <a:ext cx="750093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26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285992"/>
            <a:ext cx="7851648" cy="2071702"/>
          </a:xfrm>
          <a:extLst>
            <a:ext uri="{909E8E84-426E-40DD-AFC4-6F175D3DCCD1}"/>
            <a:ext uri="{91240B29-F687-4F45-9708-019B960494DF}"/>
          </a:extLst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dirty="0" smtClean="0"/>
              <a:t>Спасибо за внимание!</a:t>
            </a:r>
            <a:br>
              <a:rPr lang="ru-RU" sz="6000" dirty="0" smtClean="0"/>
            </a:br>
            <a:r>
              <a:rPr lang="ru-RU" sz="6000" dirty="0" smtClean="0"/>
              <a:t>До новых встреч!</a:t>
            </a:r>
            <a:r>
              <a:rPr lang="ru-RU" sz="6000" b="0" dirty="0" smtClean="0"/>
              <a:t/>
            </a:r>
            <a:br>
              <a:rPr lang="ru-RU" sz="6000" b="0" dirty="0" smtClean="0"/>
            </a:br>
            <a:r>
              <a:rPr lang="ru-RU" sz="4000" b="0" dirty="0" smtClean="0"/>
              <a:t> </a:t>
            </a:r>
            <a:endParaRPr lang="ru-RU" sz="4000" b="0" dirty="0"/>
          </a:p>
        </p:txBody>
      </p:sp>
      <p:sp>
        <p:nvSpPr>
          <p:cNvPr id="21507" name="Подзаголовок 2"/>
          <p:cNvSpPr txBox="1">
            <a:spLocks/>
          </p:cNvSpPr>
          <p:nvPr/>
        </p:nvSpPr>
        <p:spPr bwMode="auto">
          <a:xfrm>
            <a:off x="4286250" y="2928938"/>
            <a:ext cx="785813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260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851648" cy="1714512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Из Устава Всемирной организации здравоохранения: </a:t>
            </a:r>
            <a:endParaRPr lang="ru-RU" sz="4000" dirty="0"/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" y="2071688"/>
            <a:ext cx="7854950" cy="2500312"/>
          </a:xfrm>
        </p:spPr>
        <p:txBody>
          <a:bodyPr/>
          <a:lstStyle/>
          <a:p>
            <a:pPr marR="0" algn="l"/>
            <a:r>
              <a:rPr lang="ru-RU" sz="4000" b="1" smtClean="0"/>
              <a:t>     </a:t>
            </a:r>
            <a:r>
              <a:rPr lang="ru-RU" sz="3200" b="1" i="1" u="sng" smtClean="0"/>
              <a:t>Здоровье</a:t>
            </a:r>
            <a:r>
              <a:rPr lang="ru-RU" sz="3200" b="1" smtClean="0"/>
              <a:t> – это «состояние полного физического, психического и социального    благополучия,   а не только  отсутствие  болезней   и физических   дефектов».</a:t>
            </a:r>
            <a:endParaRPr lang="ru-RU" sz="3200" smtClean="0"/>
          </a:p>
        </p:txBody>
      </p:sp>
      <p:pic>
        <p:nvPicPr>
          <p:cNvPr id="6149" name="Picture 5" descr="C:\Documents and Settings\Зуля\Рабочий стол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63" y="5072063"/>
            <a:ext cx="1695450" cy="1143000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</p:spPr>
      </p:pic>
      <p:pic>
        <p:nvPicPr>
          <p:cNvPr id="8" name="i-main-pic" descr="Картинка 10 из 4080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25" y="4929188"/>
            <a:ext cx="17018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851648" cy="428628"/>
          </a:xfrm>
          <a:extLst>
            <a:ext uri="{909E8E84-426E-40DD-AFC4-6F175D3DCCD1}"/>
            <a:ext uri="{91240B29-F687-4F45-9708-019B960494DF}"/>
          </a:extLst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Здоровый образ жизни</a:t>
            </a:r>
            <a:endParaRPr lang="ru-RU" sz="4000" dirty="0"/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428750"/>
            <a:ext cx="8039100" cy="4786313"/>
          </a:xfrm>
        </p:spPr>
        <p:txBody>
          <a:bodyPr/>
          <a:lstStyle/>
          <a:p>
            <a:pPr marR="0" algn="l"/>
            <a:r>
              <a:rPr lang="ru-RU" sz="2800" smtClean="0"/>
              <a:t>       </a:t>
            </a:r>
            <a:r>
              <a:rPr lang="ru-RU" sz="2800" smtClean="0">
                <a:latin typeface="Arial" charset="0"/>
                <a:cs typeface="Arial" charset="0"/>
              </a:rPr>
              <a:t>В понятие «здоровый образ жизни» входят следующие составляющие:</a:t>
            </a:r>
          </a:p>
          <a:p>
            <a:pPr marR="0" algn="l"/>
            <a:r>
              <a:rPr lang="ru-RU" sz="2800" smtClean="0">
                <a:latin typeface="Arial" charset="0"/>
                <a:cs typeface="Arial" charset="0"/>
              </a:rPr>
              <a:t>- режим дня;   </a:t>
            </a:r>
          </a:p>
          <a:p>
            <a:pPr marR="0" algn="l"/>
            <a:r>
              <a:rPr lang="ru-RU" sz="2800" smtClean="0">
                <a:latin typeface="Arial" charset="0"/>
                <a:cs typeface="Arial" charset="0"/>
              </a:rPr>
              <a:t>- физическая активность; </a:t>
            </a:r>
          </a:p>
          <a:p>
            <a:pPr marR="0" algn="l"/>
            <a:r>
              <a:rPr lang="ru-RU" sz="2800" smtClean="0">
                <a:latin typeface="Arial" charset="0"/>
                <a:cs typeface="Arial" charset="0"/>
              </a:rPr>
              <a:t>- рациональное здоровое питание; </a:t>
            </a:r>
          </a:p>
          <a:p>
            <a:pPr marR="0" algn="l"/>
            <a:r>
              <a:rPr lang="ru-RU" sz="2800" smtClean="0">
                <a:latin typeface="Arial" charset="0"/>
                <a:cs typeface="Arial" charset="0"/>
              </a:rPr>
              <a:t>- личная гигиена; </a:t>
            </a:r>
          </a:p>
          <a:p>
            <a:pPr marR="0" algn="l"/>
            <a:r>
              <a:rPr lang="ru-RU" sz="2800" smtClean="0">
                <a:latin typeface="Arial" charset="0"/>
                <a:cs typeface="Arial" charset="0"/>
              </a:rPr>
              <a:t>- положительные эмоции; </a:t>
            </a:r>
          </a:p>
          <a:p>
            <a:pPr marR="0" algn="l"/>
            <a:r>
              <a:rPr lang="ru-RU" sz="2800" smtClean="0">
                <a:latin typeface="Arial" charset="0"/>
                <a:cs typeface="Arial" charset="0"/>
              </a:rPr>
              <a:t>- отсутствие вредных привычек. </a:t>
            </a:r>
          </a:p>
          <a:p>
            <a:pPr marR="0" algn="ctr" eaLnBrk="1" hangingPunct="1"/>
            <a:endParaRPr lang="ru-RU" sz="2800" smtClean="0"/>
          </a:p>
        </p:txBody>
      </p:sp>
      <p:sp>
        <p:nvSpPr>
          <p:cNvPr id="7172" name="Подзаголовок 2"/>
          <p:cNvSpPr txBox="1">
            <a:spLocks/>
          </p:cNvSpPr>
          <p:nvPr/>
        </p:nvSpPr>
        <p:spPr bwMode="auto">
          <a:xfrm>
            <a:off x="4214813" y="2928938"/>
            <a:ext cx="785812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2600">
              <a:latin typeface="Constanti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851648" cy="428628"/>
          </a:xfrm>
          <a:extLst>
            <a:ext uri="{909E8E84-426E-40DD-AFC4-6F175D3DCCD1}"/>
            <a:ext uri="{91240B29-F687-4F45-9708-019B960494DF}"/>
          </a:extLst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Физическая активность</a:t>
            </a:r>
            <a:endParaRPr lang="ru-RU" sz="40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500063" y="3357563"/>
            <a:ext cx="307181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>
              <a:cs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800">
                <a:cs typeface="Arial" charset="0"/>
              </a:rPr>
              <a:t>физкультура и спорт</a:t>
            </a:r>
          </a:p>
        </p:txBody>
      </p:sp>
      <p:sp>
        <p:nvSpPr>
          <p:cNvPr id="12292" name="Подзаголовок 2"/>
          <p:cNvSpPr txBox="1">
            <a:spLocks/>
          </p:cNvSpPr>
          <p:nvPr/>
        </p:nvSpPr>
        <p:spPr bwMode="auto">
          <a:xfrm>
            <a:off x="5286375" y="2071688"/>
            <a:ext cx="32861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1400">
              <a:cs typeface="Arial" charset="0"/>
            </a:endParaRPr>
          </a:p>
        </p:txBody>
      </p:sp>
      <p:sp>
        <p:nvSpPr>
          <p:cNvPr id="12293" name="Подзаголовок 2"/>
          <p:cNvSpPr txBox="1">
            <a:spLocks/>
          </p:cNvSpPr>
          <p:nvPr/>
        </p:nvSpPr>
        <p:spPr bwMode="auto">
          <a:xfrm>
            <a:off x="5357813" y="3643313"/>
            <a:ext cx="350043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1100">
                <a:cs typeface="Arial" charset="0"/>
              </a:rPr>
              <a:t> </a:t>
            </a:r>
            <a:endParaRPr lang="ru-RU" sz="1400">
              <a:cs typeface="Arial" charset="0"/>
            </a:endParaRPr>
          </a:p>
        </p:txBody>
      </p:sp>
      <p:sp>
        <p:nvSpPr>
          <p:cNvPr id="12294" name="Подзаголовок 2"/>
          <p:cNvSpPr txBox="1">
            <a:spLocks/>
          </p:cNvSpPr>
          <p:nvPr/>
        </p:nvSpPr>
        <p:spPr bwMode="auto">
          <a:xfrm>
            <a:off x="4286250" y="2928938"/>
            <a:ext cx="785813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2600">
              <a:latin typeface="Constantia" pitchFamily="18" charset="0"/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 bwMode="auto">
          <a:xfrm>
            <a:off x="1214438" y="1500188"/>
            <a:ext cx="328612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800">
                <a:cs typeface="Arial" charset="0"/>
              </a:rPr>
              <a:t>Двигательная активность,</a:t>
            </a:r>
          </a:p>
        </p:txBody>
      </p:sp>
      <p:sp>
        <p:nvSpPr>
          <p:cNvPr id="12296" name="Подзаголовок 2"/>
          <p:cNvSpPr txBox="1">
            <a:spLocks/>
          </p:cNvSpPr>
          <p:nvPr/>
        </p:nvSpPr>
        <p:spPr bwMode="auto">
          <a:xfrm>
            <a:off x="357188" y="3714750"/>
            <a:ext cx="32861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>
              <a:cs typeface="Arial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357313" y="4786313"/>
            <a:ext cx="62865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800">
                <a:cs typeface="Arial" charset="0"/>
              </a:rPr>
              <a:t>-  это обязательные условия здорового образа жизни, эффективные средства сохранения и укрепления здоровья!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5" y="2071688"/>
            <a:ext cx="3935413" cy="2428875"/>
          </a:xfrm>
          <a:prstGeom prst="rect">
            <a:avLst/>
          </a:prstGeom>
          <a:noFill/>
          <a:ln w="57150">
            <a:solidFill>
              <a:schemeClr val="accent5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85728"/>
            <a:ext cx="7851648" cy="428628"/>
          </a:xfrm>
          <a:extLst>
            <a:ext uri="{909E8E84-426E-40DD-AFC4-6F175D3DCCD1}"/>
            <a:ext uri="{91240B29-F687-4F45-9708-019B960494DF}"/>
          </a:extLst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Физическая активность</a:t>
            </a:r>
            <a:endParaRPr lang="ru-RU" sz="40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428625" y="2857500"/>
            <a:ext cx="564356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>
              <a:cs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800">
                <a:cs typeface="Arial" charset="0"/>
              </a:rPr>
              <a:t>У крепкого человека увеличивается сопротивляемость к различным заболеваниям. </a:t>
            </a:r>
          </a:p>
        </p:txBody>
      </p:sp>
      <p:sp>
        <p:nvSpPr>
          <p:cNvPr id="13316" name="Подзаголовок 2"/>
          <p:cNvSpPr txBox="1">
            <a:spLocks/>
          </p:cNvSpPr>
          <p:nvPr/>
        </p:nvSpPr>
        <p:spPr bwMode="auto">
          <a:xfrm>
            <a:off x="5286375" y="2071688"/>
            <a:ext cx="32861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1400">
              <a:cs typeface="Arial" charset="0"/>
            </a:endParaRPr>
          </a:p>
        </p:txBody>
      </p:sp>
      <p:sp>
        <p:nvSpPr>
          <p:cNvPr id="13317" name="Подзаголовок 2"/>
          <p:cNvSpPr txBox="1">
            <a:spLocks/>
          </p:cNvSpPr>
          <p:nvPr/>
        </p:nvSpPr>
        <p:spPr bwMode="auto">
          <a:xfrm>
            <a:off x="6072188" y="2928938"/>
            <a:ext cx="350043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1100">
                <a:cs typeface="Arial" charset="0"/>
              </a:rPr>
              <a:t> </a:t>
            </a:r>
            <a:endParaRPr lang="ru-RU" sz="1400">
              <a:cs typeface="Arial" charset="0"/>
            </a:endParaRPr>
          </a:p>
        </p:txBody>
      </p:sp>
      <p:sp>
        <p:nvSpPr>
          <p:cNvPr id="13318" name="Подзаголовок 2"/>
          <p:cNvSpPr txBox="1">
            <a:spLocks/>
          </p:cNvSpPr>
          <p:nvPr/>
        </p:nvSpPr>
        <p:spPr bwMode="auto">
          <a:xfrm>
            <a:off x="4286250" y="2928938"/>
            <a:ext cx="785813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2600">
              <a:latin typeface="Constantia" pitchFamily="18" charset="0"/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 bwMode="auto">
          <a:xfrm>
            <a:off x="714375" y="1000125"/>
            <a:ext cx="3286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800">
                <a:cs typeface="Arial" charset="0"/>
              </a:rPr>
              <a:t>Систематические тренировки делают мышцы более сильными.</a:t>
            </a:r>
          </a:p>
        </p:txBody>
      </p:sp>
      <p:sp>
        <p:nvSpPr>
          <p:cNvPr id="13320" name="Подзаголовок 2"/>
          <p:cNvSpPr txBox="1">
            <a:spLocks/>
          </p:cNvSpPr>
          <p:nvPr/>
        </p:nvSpPr>
        <p:spPr bwMode="auto">
          <a:xfrm>
            <a:off x="357188" y="3714750"/>
            <a:ext cx="32861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>
              <a:cs typeface="Arial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214313" y="4786313"/>
            <a:ext cx="7358062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800">
                <a:cs typeface="Arial" charset="0"/>
              </a:rPr>
              <a:t>Ну и конечно – большую роль играет закаливание. </a:t>
            </a:r>
            <a:r>
              <a:rPr lang="ru-RU" sz="2800" u="sng">
                <a:cs typeface="Arial" charset="0"/>
              </a:rPr>
              <a:t>Если хочешь быть </a:t>
            </a:r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800" u="sng">
                <a:cs typeface="Arial" charset="0"/>
              </a:rPr>
              <a:t>здоров – закаляйся!</a:t>
            </a:r>
          </a:p>
        </p:txBody>
      </p:sp>
      <p:pic>
        <p:nvPicPr>
          <p:cNvPr id="16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688" y="5000625"/>
            <a:ext cx="1785937" cy="1362075"/>
          </a:xfrm>
          <a:prstGeom prst="rect">
            <a:avLst/>
          </a:prstGeom>
          <a:noFill/>
          <a:ln w="762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285875"/>
            <a:ext cx="2836863" cy="1928813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2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7572428" cy="428628"/>
          </a:xfrm>
          <a:extLst>
            <a:ext uri="{909E8E84-426E-40DD-AFC4-6F175D3DCCD1}"/>
            <a:ext uri="{91240B29-F687-4F45-9708-019B960494DF}"/>
          </a:extLst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   Личная гигиена </a:t>
            </a:r>
            <a:endParaRPr lang="ru-RU" sz="40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500063" y="4786313"/>
            <a:ext cx="83581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       Кожа человека  выполняет множество функций и нуждается в уходе, она  оберегает организм от механических и химических повреждений.</a:t>
            </a:r>
          </a:p>
        </p:txBody>
      </p:sp>
      <p:sp>
        <p:nvSpPr>
          <p:cNvPr id="14340" name="Подзаголовок 2"/>
          <p:cNvSpPr txBox="1">
            <a:spLocks/>
          </p:cNvSpPr>
          <p:nvPr/>
        </p:nvSpPr>
        <p:spPr bwMode="auto">
          <a:xfrm>
            <a:off x="5286375" y="2071688"/>
            <a:ext cx="32861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1400">
              <a:cs typeface="Arial" charset="0"/>
            </a:endParaRPr>
          </a:p>
        </p:txBody>
      </p:sp>
      <p:sp>
        <p:nvSpPr>
          <p:cNvPr id="14341" name="Подзаголовок 2"/>
          <p:cNvSpPr txBox="1">
            <a:spLocks/>
          </p:cNvSpPr>
          <p:nvPr/>
        </p:nvSpPr>
        <p:spPr bwMode="auto">
          <a:xfrm>
            <a:off x="6072188" y="2928938"/>
            <a:ext cx="350043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1100">
                <a:cs typeface="Arial" charset="0"/>
              </a:rPr>
              <a:t> </a:t>
            </a:r>
            <a:endParaRPr lang="ru-RU" sz="1400">
              <a:cs typeface="Arial" charset="0"/>
            </a:endParaRPr>
          </a:p>
        </p:txBody>
      </p:sp>
      <p:sp>
        <p:nvSpPr>
          <p:cNvPr id="14342" name="Подзаголовок 2"/>
          <p:cNvSpPr txBox="1">
            <a:spLocks/>
          </p:cNvSpPr>
          <p:nvPr/>
        </p:nvSpPr>
        <p:spPr bwMode="auto">
          <a:xfrm>
            <a:off x="4286250" y="2928938"/>
            <a:ext cx="785813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2600">
              <a:latin typeface="Constantia" pitchFamily="18" charset="0"/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 bwMode="auto">
          <a:xfrm>
            <a:off x="571500" y="785813"/>
            <a:ext cx="82867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600"/>
              <a:t>      С самого раннего детства ребенка необходимо научить осмысленно относиться к гигиене тела и уходу за кожей. Он должен понимать, почему надо принимать душ по утрам и вечерам, мыть руки перед едой, или возвратившись с улицы.</a:t>
            </a:r>
            <a:endParaRPr lang="ru-RU" sz="2600">
              <a:cs typeface="Arial" charset="0"/>
            </a:endParaRPr>
          </a:p>
        </p:txBody>
      </p:sp>
      <p:sp>
        <p:nvSpPr>
          <p:cNvPr id="14344" name="Подзаголовок 2"/>
          <p:cNvSpPr txBox="1">
            <a:spLocks/>
          </p:cNvSpPr>
          <p:nvPr/>
        </p:nvSpPr>
        <p:spPr bwMode="auto">
          <a:xfrm>
            <a:off x="357188" y="3714750"/>
            <a:ext cx="32861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>
              <a:cs typeface="Arial" charset="0"/>
            </a:endParaRPr>
          </a:p>
        </p:txBody>
      </p:sp>
      <p:pic>
        <p:nvPicPr>
          <p:cNvPr id="1434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2857500"/>
            <a:ext cx="1357313" cy="159543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346" name="Picture 7" descr="C:\Documents and Settings\Зуля\Рабочий стол\зубы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0" y="2928938"/>
            <a:ext cx="2247900" cy="1500187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85728"/>
            <a:ext cx="7851648" cy="428628"/>
          </a:xfrm>
          <a:extLst>
            <a:ext uri="{909E8E84-426E-40DD-AFC4-6F175D3DCCD1}"/>
            <a:ext uri="{91240B29-F687-4F45-9708-019B960494DF}"/>
          </a:extLst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Личная гигиена</a:t>
            </a:r>
            <a:endParaRPr lang="ru-RU" sz="40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214313" y="2214563"/>
            <a:ext cx="564356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>
              <a:cs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2. Своевременно меняйте бельё.</a:t>
            </a:r>
          </a:p>
        </p:txBody>
      </p:sp>
      <p:sp>
        <p:nvSpPr>
          <p:cNvPr id="15364" name="Подзаголовок 2"/>
          <p:cNvSpPr txBox="1">
            <a:spLocks/>
          </p:cNvSpPr>
          <p:nvPr/>
        </p:nvSpPr>
        <p:spPr bwMode="auto">
          <a:xfrm>
            <a:off x="5286375" y="2071688"/>
            <a:ext cx="32861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1400">
              <a:cs typeface="Arial" charset="0"/>
            </a:endParaRPr>
          </a:p>
        </p:txBody>
      </p:sp>
      <p:sp>
        <p:nvSpPr>
          <p:cNvPr id="15365" name="Подзаголовок 2"/>
          <p:cNvSpPr txBox="1">
            <a:spLocks/>
          </p:cNvSpPr>
          <p:nvPr/>
        </p:nvSpPr>
        <p:spPr bwMode="auto">
          <a:xfrm>
            <a:off x="6072188" y="2928938"/>
            <a:ext cx="350043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1100">
                <a:cs typeface="Arial" charset="0"/>
              </a:rPr>
              <a:t> </a:t>
            </a:r>
            <a:endParaRPr lang="ru-RU" sz="1400">
              <a:cs typeface="Arial" charset="0"/>
            </a:endParaRPr>
          </a:p>
        </p:txBody>
      </p:sp>
      <p:sp>
        <p:nvSpPr>
          <p:cNvPr id="15366" name="Подзаголовок 2"/>
          <p:cNvSpPr txBox="1">
            <a:spLocks/>
          </p:cNvSpPr>
          <p:nvPr/>
        </p:nvSpPr>
        <p:spPr bwMode="auto">
          <a:xfrm>
            <a:off x="4286250" y="2928938"/>
            <a:ext cx="785813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2600">
              <a:latin typeface="Constantia" pitchFamily="18" charset="0"/>
            </a:endParaRPr>
          </a:p>
        </p:txBody>
      </p:sp>
      <p:sp>
        <p:nvSpPr>
          <p:cNvPr id="15367" name="Подзаголовок 2"/>
          <p:cNvSpPr txBox="1">
            <a:spLocks/>
          </p:cNvSpPr>
          <p:nvPr/>
        </p:nvSpPr>
        <p:spPr bwMode="auto">
          <a:xfrm>
            <a:off x="1143000" y="1000125"/>
            <a:ext cx="7286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800" u="sng">
                <a:cs typeface="Arial" charset="0"/>
              </a:rPr>
              <a:t>Соблюдайте следующие правила гигиены:</a:t>
            </a:r>
          </a:p>
        </p:txBody>
      </p:sp>
      <p:sp>
        <p:nvSpPr>
          <p:cNvPr id="15368" name="Подзаголовок 2"/>
          <p:cNvSpPr txBox="1">
            <a:spLocks/>
          </p:cNvSpPr>
          <p:nvPr/>
        </p:nvSpPr>
        <p:spPr bwMode="auto">
          <a:xfrm>
            <a:off x="285750" y="3286125"/>
            <a:ext cx="32861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>
              <a:cs typeface="Arial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2875" y="3071813"/>
            <a:ext cx="84296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3. Если кожа сухая и чешется, смажьте её кремом или мазью.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2875" y="1571625"/>
            <a:ext cx="8215313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1. Мойтесь каждый день тёплой водой с туалетным    или детским мылом.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42875" y="4071938"/>
            <a:ext cx="85725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4. Не выдавливайте прыщи, не пытайтесь вскрыть гнойники: на их месте может начаться воспаление.</a:t>
            </a: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214313" y="4929188"/>
            <a:ext cx="807243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5. В холодную погоду защищайте кожу от обморожения.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3" grpId="0"/>
      <p:bldP spid="14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285728"/>
            <a:ext cx="4714908" cy="428628"/>
          </a:xfrm>
          <a:extLst>
            <a:ext uri="{909E8E84-426E-40DD-AFC4-6F175D3DCCD1}"/>
            <a:ext uri="{91240B29-F687-4F45-9708-019B960494DF}"/>
          </a:extLst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000" dirty="0" smtClean="0"/>
              <a:t>Здоровое питание</a:t>
            </a:r>
          </a:p>
        </p:txBody>
      </p:sp>
      <p:sp>
        <p:nvSpPr>
          <p:cNvPr id="16387" name="Подзаголовок 2"/>
          <p:cNvSpPr txBox="1">
            <a:spLocks/>
          </p:cNvSpPr>
          <p:nvPr/>
        </p:nvSpPr>
        <p:spPr bwMode="auto">
          <a:xfrm>
            <a:off x="214313" y="3071813"/>
            <a:ext cx="564356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>
                <a:cs typeface="Arial" charset="0"/>
              </a:rPr>
              <a:t>  </a:t>
            </a:r>
          </a:p>
        </p:txBody>
      </p:sp>
      <p:sp>
        <p:nvSpPr>
          <p:cNvPr id="16388" name="Подзаголовок 2"/>
          <p:cNvSpPr txBox="1">
            <a:spLocks/>
          </p:cNvSpPr>
          <p:nvPr/>
        </p:nvSpPr>
        <p:spPr bwMode="auto">
          <a:xfrm>
            <a:off x="5286375" y="2071688"/>
            <a:ext cx="32861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1400">
              <a:cs typeface="Arial" charset="0"/>
            </a:endParaRPr>
          </a:p>
        </p:txBody>
      </p:sp>
      <p:sp>
        <p:nvSpPr>
          <p:cNvPr id="16389" name="Подзаголовок 2"/>
          <p:cNvSpPr txBox="1">
            <a:spLocks/>
          </p:cNvSpPr>
          <p:nvPr/>
        </p:nvSpPr>
        <p:spPr bwMode="auto">
          <a:xfrm>
            <a:off x="6072188" y="2928938"/>
            <a:ext cx="350043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1100">
                <a:cs typeface="Arial" charset="0"/>
              </a:rPr>
              <a:t> </a:t>
            </a:r>
            <a:endParaRPr lang="ru-RU" sz="1400">
              <a:cs typeface="Arial" charset="0"/>
            </a:endParaRPr>
          </a:p>
        </p:txBody>
      </p:sp>
      <p:sp>
        <p:nvSpPr>
          <p:cNvPr id="16390" name="Подзаголовок 2"/>
          <p:cNvSpPr txBox="1">
            <a:spLocks/>
          </p:cNvSpPr>
          <p:nvPr/>
        </p:nvSpPr>
        <p:spPr bwMode="auto">
          <a:xfrm>
            <a:off x="4286250" y="2928938"/>
            <a:ext cx="785813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2600">
              <a:latin typeface="Constantia" pitchFamily="18" charset="0"/>
            </a:endParaRPr>
          </a:p>
        </p:txBody>
      </p:sp>
      <p:sp>
        <p:nvSpPr>
          <p:cNvPr id="16391" name="Подзаголовок 2"/>
          <p:cNvSpPr txBox="1">
            <a:spLocks/>
          </p:cNvSpPr>
          <p:nvPr/>
        </p:nvSpPr>
        <p:spPr bwMode="auto">
          <a:xfrm>
            <a:off x="1143000" y="1000125"/>
            <a:ext cx="728662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800">
                <a:cs typeface="Arial" charset="0"/>
              </a:rPr>
              <a:t>«</a:t>
            </a:r>
            <a:r>
              <a:rPr lang="ru-RU" sz="2800" b="1" i="1">
                <a:cs typeface="Arial" charset="0"/>
              </a:rPr>
              <a:t>Ваше здоровье – самое ценное, что у вас есть. На всю жизнь вам даётся только один организм. Если вы полагаете, что здоровы сейчас, то будете здоровы всегда -  вы ошибаетесь». </a:t>
            </a:r>
          </a:p>
        </p:txBody>
      </p:sp>
      <p:sp>
        <p:nvSpPr>
          <p:cNvPr id="16392" name="Подзаголовок 2"/>
          <p:cNvSpPr txBox="1">
            <a:spLocks/>
          </p:cNvSpPr>
          <p:nvPr/>
        </p:nvSpPr>
        <p:spPr bwMode="auto">
          <a:xfrm>
            <a:off x="142875" y="3357563"/>
            <a:ext cx="328612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>
              <a:cs typeface="Arial" charset="0"/>
            </a:endParaRPr>
          </a:p>
        </p:txBody>
      </p:sp>
      <p:sp>
        <p:nvSpPr>
          <p:cNvPr id="16393" name="Прямоугольник 14"/>
          <p:cNvSpPr>
            <a:spLocks noChangeArrowheads="1"/>
          </p:cNvSpPr>
          <p:nvPr/>
        </p:nvSpPr>
        <p:spPr bwMode="auto">
          <a:xfrm>
            <a:off x="142875" y="3357563"/>
            <a:ext cx="8429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 </a:t>
            </a:r>
          </a:p>
        </p:txBody>
      </p:sp>
      <p:sp>
        <p:nvSpPr>
          <p:cNvPr id="16394" name="Прямоугольник 12"/>
          <p:cNvSpPr>
            <a:spLocks noChangeArrowheads="1"/>
          </p:cNvSpPr>
          <p:nvPr/>
        </p:nvSpPr>
        <p:spPr bwMode="auto">
          <a:xfrm>
            <a:off x="0" y="4143375"/>
            <a:ext cx="8215313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 </a:t>
            </a:r>
          </a:p>
        </p:txBody>
      </p:sp>
      <p:sp>
        <p:nvSpPr>
          <p:cNvPr id="16395" name="Прямоугольник 13"/>
          <p:cNvSpPr>
            <a:spLocks noChangeArrowheads="1"/>
          </p:cNvSpPr>
          <p:nvPr/>
        </p:nvSpPr>
        <p:spPr bwMode="auto">
          <a:xfrm>
            <a:off x="285750" y="5786438"/>
            <a:ext cx="85725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 </a:t>
            </a:r>
          </a:p>
        </p:txBody>
      </p:sp>
      <p:sp>
        <p:nvSpPr>
          <p:cNvPr id="16396" name="Прямоугольник 18"/>
          <p:cNvSpPr>
            <a:spLocks noChangeArrowheads="1"/>
          </p:cNvSpPr>
          <p:nvPr/>
        </p:nvSpPr>
        <p:spPr bwMode="auto">
          <a:xfrm>
            <a:off x="214313" y="4929188"/>
            <a:ext cx="80724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 </a:t>
            </a:r>
          </a:p>
        </p:txBody>
      </p:sp>
      <p:pic>
        <p:nvPicPr>
          <p:cNvPr id="1639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5" y="3500438"/>
            <a:ext cx="2319338" cy="1643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642918"/>
            <a:ext cx="4714908" cy="428628"/>
          </a:xfrm>
          <a:extLst>
            <a:ext uri="{909E8E84-426E-40DD-AFC4-6F175D3DCCD1}"/>
            <a:ext uri="{91240B29-F687-4F45-9708-019B960494DF}"/>
          </a:extLst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000" dirty="0" smtClean="0"/>
              <a:t>Здоровое питание</a:t>
            </a:r>
          </a:p>
        </p:txBody>
      </p:sp>
      <p:sp>
        <p:nvSpPr>
          <p:cNvPr id="17411" name="Подзаголовок 2"/>
          <p:cNvSpPr txBox="1">
            <a:spLocks/>
          </p:cNvSpPr>
          <p:nvPr/>
        </p:nvSpPr>
        <p:spPr bwMode="auto">
          <a:xfrm>
            <a:off x="214313" y="3071813"/>
            <a:ext cx="564356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>
                <a:cs typeface="Arial" charset="0"/>
              </a:rPr>
              <a:t>  </a:t>
            </a:r>
          </a:p>
        </p:txBody>
      </p:sp>
      <p:sp>
        <p:nvSpPr>
          <p:cNvPr id="17412" name="Подзаголовок 2"/>
          <p:cNvSpPr txBox="1">
            <a:spLocks/>
          </p:cNvSpPr>
          <p:nvPr/>
        </p:nvSpPr>
        <p:spPr bwMode="auto">
          <a:xfrm>
            <a:off x="5286375" y="2071688"/>
            <a:ext cx="32861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1400">
              <a:cs typeface="Arial" charset="0"/>
            </a:endParaRPr>
          </a:p>
        </p:txBody>
      </p:sp>
      <p:sp>
        <p:nvSpPr>
          <p:cNvPr id="17413" name="Подзаголовок 2"/>
          <p:cNvSpPr txBox="1">
            <a:spLocks/>
          </p:cNvSpPr>
          <p:nvPr/>
        </p:nvSpPr>
        <p:spPr bwMode="auto">
          <a:xfrm>
            <a:off x="6072188" y="2928938"/>
            <a:ext cx="350043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1100">
                <a:cs typeface="Arial" charset="0"/>
              </a:rPr>
              <a:t> </a:t>
            </a:r>
            <a:endParaRPr lang="ru-RU" sz="1400">
              <a:cs typeface="Arial" charset="0"/>
            </a:endParaRPr>
          </a:p>
        </p:txBody>
      </p:sp>
      <p:sp>
        <p:nvSpPr>
          <p:cNvPr id="17414" name="Подзаголовок 2"/>
          <p:cNvSpPr txBox="1">
            <a:spLocks/>
          </p:cNvSpPr>
          <p:nvPr/>
        </p:nvSpPr>
        <p:spPr bwMode="auto">
          <a:xfrm>
            <a:off x="4286250" y="2928938"/>
            <a:ext cx="785813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2600">
              <a:latin typeface="Constantia" pitchFamily="18" charset="0"/>
            </a:endParaRPr>
          </a:p>
        </p:txBody>
      </p:sp>
      <p:sp>
        <p:nvSpPr>
          <p:cNvPr id="17415" name="Подзаголовок 2"/>
          <p:cNvSpPr txBox="1">
            <a:spLocks/>
          </p:cNvSpPr>
          <p:nvPr/>
        </p:nvSpPr>
        <p:spPr bwMode="auto">
          <a:xfrm>
            <a:off x="214313" y="1214438"/>
            <a:ext cx="3357562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2800">
              <a:cs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800">
                <a:cs typeface="Arial" charset="0"/>
              </a:rPr>
              <a:t>Жизнедеятельность организма протекает нормально только тогда, когда он получает достаточное количество: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800">
                <a:cs typeface="Arial" charset="0"/>
              </a:rPr>
              <a:t> </a:t>
            </a:r>
            <a:endParaRPr lang="ru-RU" sz="2800" b="1" i="1">
              <a:cs typeface="Arial" charset="0"/>
            </a:endParaRPr>
          </a:p>
        </p:txBody>
      </p:sp>
      <p:sp>
        <p:nvSpPr>
          <p:cNvPr id="17416" name="Подзаголовок 2"/>
          <p:cNvSpPr txBox="1">
            <a:spLocks/>
          </p:cNvSpPr>
          <p:nvPr/>
        </p:nvSpPr>
        <p:spPr bwMode="auto">
          <a:xfrm>
            <a:off x="142875" y="3357563"/>
            <a:ext cx="328612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>
              <a:cs typeface="Arial" charset="0"/>
            </a:endParaRPr>
          </a:p>
        </p:txBody>
      </p:sp>
      <p:sp>
        <p:nvSpPr>
          <p:cNvPr id="17417" name="Прямоугольник 12"/>
          <p:cNvSpPr>
            <a:spLocks noChangeArrowheads="1"/>
          </p:cNvSpPr>
          <p:nvPr/>
        </p:nvSpPr>
        <p:spPr bwMode="auto">
          <a:xfrm>
            <a:off x="0" y="4143375"/>
            <a:ext cx="8215313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 </a:t>
            </a:r>
          </a:p>
        </p:txBody>
      </p:sp>
      <p:sp>
        <p:nvSpPr>
          <p:cNvPr id="17418" name="Прямоугольник 13"/>
          <p:cNvSpPr>
            <a:spLocks noChangeArrowheads="1"/>
          </p:cNvSpPr>
          <p:nvPr/>
        </p:nvSpPr>
        <p:spPr bwMode="auto">
          <a:xfrm>
            <a:off x="0" y="4286250"/>
            <a:ext cx="85725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 </a:t>
            </a:r>
          </a:p>
        </p:txBody>
      </p:sp>
      <p:sp>
        <p:nvSpPr>
          <p:cNvPr id="17419" name="Прямоугольник 18"/>
          <p:cNvSpPr>
            <a:spLocks noChangeArrowheads="1"/>
          </p:cNvSpPr>
          <p:nvPr/>
        </p:nvSpPr>
        <p:spPr bwMode="auto">
          <a:xfrm>
            <a:off x="6000750" y="1643063"/>
            <a:ext cx="19288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   белков</a:t>
            </a:r>
          </a:p>
        </p:txBody>
      </p:sp>
      <p:sp>
        <p:nvSpPr>
          <p:cNvPr id="17420" name="Прямоугольник 20"/>
          <p:cNvSpPr>
            <a:spLocks noChangeArrowheads="1"/>
          </p:cNvSpPr>
          <p:nvPr/>
        </p:nvSpPr>
        <p:spPr bwMode="auto">
          <a:xfrm>
            <a:off x="6072188" y="2143125"/>
            <a:ext cx="13573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  жиров</a:t>
            </a:r>
          </a:p>
        </p:txBody>
      </p:sp>
      <p:sp>
        <p:nvSpPr>
          <p:cNvPr id="17421" name="Прямоугольник 21"/>
          <p:cNvSpPr>
            <a:spLocks noChangeArrowheads="1"/>
          </p:cNvSpPr>
          <p:nvPr/>
        </p:nvSpPr>
        <p:spPr bwMode="auto">
          <a:xfrm>
            <a:off x="6215063" y="2714625"/>
            <a:ext cx="207168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 углеводов</a:t>
            </a:r>
          </a:p>
        </p:txBody>
      </p:sp>
      <p:sp>
        <p:nvSpPr>
          <p:cNvPr id="17422" name="Прямоугольник 22"/>
          <p:cNvSpPr>
            <a:spLocks noChangeArrowheads="1"/>
          </p:cNvSpPr>
          <p:nvPr/>
        </p:nvSpPr>
        <p:spPr bwMode="auto">
          <a:xfrm>
            <a:off x="6286500" y="3214688"/>
            <a:ext cx="32146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минеральных веществ</a:t>
            </a:r>
          </a:p>
        </p:txBody>
      </p:sp>
      <p:sp>
        <p:nvSpPr>
          <p:cNvPr id="17423" name="Прямоугольник 23"/>
          <p:cNvSpPr>
            <a:spLocks noChangeArrowheads="1"/>
          </p:cNvSpPr>
          <p:nvPr/>
        </p:nvSpPr>
        <p:spPr bwMode="auto">
          <a:xfrm>
            <a:off x="6286500" y="4071938"/>
            <a:ext cx="4572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витаминов</a:t>
            </a:r>
          </a:p>
        </p:txBody>
      </p:sp>
      <p:cxnSp>
        <p:nvCxnSpPr>
          <p:cNvPr id="27" name="Прямая со стрелкой 26"/>
          <p:cNvCxnSpPr>
            <a:stCxn id="55" idx="1"/>
          </p:cNvCxnSpPr>
          <p:nvPr/>
        </p:nvCxnSpPr>
        <p:spPr>
          <a:xfrm rot="10800000" flipH="1">
            <a:off x="3714750" y="1785938"/>
            <a:ext cx="2571750" cy="1357312"/>
          </a:xfrm>
          <a:prstGeom prst="straightConnector1">
            <a:avLst/>
          </a:prstGeom>
          <a:ln w="539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55" idx="1"/>
            <a:endCxn id="17431" idx="1"/>
          </p:cNvCxnSpPr>
          <p:nvPr/>
        </p:nvCxnSpPr>
        <p:spPr>
          <a:xfrm rot="10800000" flipH="1" flipV="1">
            <a:off x="3714750" y="3143250"/>
            <a:ext cx="2571750" cy="1674813"/>
          </a:xfrm>
          <a:prstGeom prst="straightConnector1">
            <a:avLst/>
          </a:prstGeom>
          <a:ln w="539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3857625" y="3143250"/>
            <a:ext cx="2428875" cy="1214438"/>
          </a:xfrm>
          <a:prstGeom prst="straightConnector1">
            <a:avLst/>
          </a:prstGeom>
          <a:ln w="539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3786188" y="3143250"/>
            <a:ext cx="2500312" cy="357188"/>
          </a:xfrm>
          <a:prstGeom prst="straightConnector1">
            <a:avLst/>
          </a:prstGeom>
          <a:ln w="539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55" idx="1"/>
          </p:cNvCxnSpPr>
          <p:nvPr/>
        </p:nvCxnSpPr>
        <p:spPr>
          <a:xfrm rot="10800000" flipH="1">
            <a:off x="3714750" y="2428875"/>
            <a:ext cx="2500313" cy="714375"/>
          </a:xfrm>
          <a:prstGeom prst="straightConnector1">
            <a:avLst/>
          </a:prstGeom>
          <a:ln w="539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равая фигурная скобка 54"/>
          <p:cNvSpPr/>
          <p:nvPr/>
        </p:nvSpPr>
        <p:spPr>
          <a:xfrm>
            <a:off x="3429000" y="1643063"/>
            <a:ext cx="285750" cy="3000375"/>
          </a:xfrm>
          <a:prstGeom prst="rightBrac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60" name="Прямая со стрелкой 59"/>
          <p:cNvCxnSpPr>
            <a:stCxn id="55" idx="1"/>
            <a:endCxn id="17421" idx="1"/>
          </p:cNvCxnSpPr>
          <p:nvPr/>
        </p:nvCxnSpPr>
        <p:spPr>
          <a:xfrm rot="10800000" flipH="1">
            <a:off x="3714750" y="2960688"/>
            <a:ext cx="2500313" cy="182562"/>
          </a:xfrm>
          <a:prstGeom prst="straightConnector1">
            <a:avLst/>
          </a:prstGeom>
          <a:ln w="539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31" name="Прямоугольник 61"/>
          <p:cNvSpPr>
            <a:spLocks noChangeArrowheads="1"/>
          </p:cNvSpPr>
          <p:nvPr/>
        </p:nvSpPr>
        <p:spPr bwMode="auto">
          <a:xfrm>
            <a:off x="6286500" y="4572000"/>
            <a:ext cx="22145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>
                <a:cs typeface="Arial" charset="0"/>
              </a:rPr>
              <a:t>воды</a:t>
            </a:r>
          </a:p>
        </p:txBody>
      </p:sp>
      <p:pic>
        <p:nvPicPr>
          <p:cNvPr id="17432" name="Picture 15" descr="C:\Documents and Settings\Зуля\Рабочий стол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5429250"/>
            <a:ext cx="928688" cy="107473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3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5500688"/>
            <a:ext cx="1000125" cy="10001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34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8" y="5072063"/>
            <a:ext cx="1071562" cy="808037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980</TotalTime>
  <Words>448</Words>
  <Application>Microsoft Office PowerPoint</Application>
  <PresentationFormat>Экран (4:3)</PresentationFormat>
  <Paragraphs>77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                                     Конференция  «Сегодня в моде здоровый образ жизни»</vt:lpstr>
      <vt:lpstr>Из Устава Всемирной организации здравоохранения: </vt:lpstr>
      <vt:lpstr>Здоровый образ жизни</vt:lpstr>
      <vt:lpstr>Физическая активность</vt:lpstr>
      <vt:lpstr>Физическая активность</vt:lpstr>
      <vt:lpstr>   Личная гигиена </vt:lpstr>
      <vt:lpstr>Личная гигиена</vt:lpstr>
      <vt:lpstr>Здоровое питание</vt:lpstr>
      <vt:lpstr>Здоровое питание</vt:lpstr>
      <vt:lpstr>Режим дня.</vt:lpstr>
      <vt:lpstr>Режим дня</vt:lpstr>
      <vt:lpstr>Слайд 12</vt:lpstr>
      <vt:lpstr>Спасибо за внимание! До новых встреч!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№16 «Суждение»</dc:title>
  <cp:lastModifiedBy>dv</cp:lastModifiedBy>
  <cp:revision>160</cp:revision>
  <dcterms:modified xsi:type="dcterms:W3CDTF">2020-03-15T18:40:03Z</dcterms:modified>
</cp:coreProperties>
</file>